
<file path=[Content_Types].xml><?xml version="1.0" encoding="utf-8"?>
<Types xmlns="http://schemas.openxmlformats.org/package/2006/content-types">
  <Default Extension="bin" ContentType="application/vnd.openxmlformats-officedocument.oleObject"/>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8"/>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312" r:id="rId18"/>
    <p:sldId id="272" r:id="rId19"/>
    <p:sldId id="273" r:id="rId20"/>
    <p:sldId id="274" r:id="rId21"/>
    <p:sldId id="284" r:id="rId22"/>
    <p:sldId id="275" r:id="rId23"/>
    <p:sldId id="276" r:id="rId24"/>
    <p:sldId id="277" r:id="rId25"/>
    <p:sldId id="278" r:id="rId26"/>
    <p:sldId id="279" r:id="rId27"/>
    <p:sldId id="280" r:id="rId28"/>
    <p:sldId id="281" r:id="rId29"/>
    <p:sldId id="282" r:id="rId30"/>
    <p:sldId id="283" r:id="rId31"/>
    <p:sldId id="295" r:id="rId32"/>
    <p:sldId id="296" r:id="rId33"/>
    <p:sldId id="297" r:id="rId34"/>
    <p:sldId id="298" r:id="rId35"/>
    <p:sldId id="299" r:id="rId36"/>
    <p:sldId id="300" r:id="rId37"/>
    <p:sldId id="301" r:id="rId38"/>
    <p:sldId id="304" r:id="rId39"/>
    <p:sldId id="305" r:id="rId40"/>
    <p:sldId id="303" r:id="rId41"/>
    <p:sldId id="306" r:id="rId42"/>
    <p:sldId id="307" r:id="rId43"/>
    <p:sldId id="310" r:id="rId44"/>
    <p:sldId id="311" r:id="rId45"/>
    <p:sldId id="308" r:id="rId46"/>
    <p:sldId id="309" r:id="rId47"/>
    <p:sldId id="285" r:id="rId48"/>
    <p:sldId id="286" r:id="rId49"/>
    <p:sldId id="287" r:id="rId50"/>
    <p:sldId id="288" r:id="rId51"/>
    <p:sldId id="289" r:id="rId52"/>
    <p:sldId id="290" r:id="rId53"/>
    <p:sldId id="291" r:id="rId54"/>
    <p:sldId id="292" r:id="rId55"/>
    <p:sldId id="293" r:id="rId56"/>
    <p:sldId id="294" r:id="rId5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90" d="100"/>
          <a:sy n="90" d="100"/>
        </p:scale>
        <p:origin x="-2232" y="-54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image" Target="../media/image4.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18B6258-2B17-4877-8D50-44D13CEF7A8B}" type="datetimeFigureOut">
              <a:rPr lang="en-US" smtClean="0"/>
              <a:t>3/6/2017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23B491C-2ED3-4D6F-A464-A5D23193DE33}" type="slidenum">
              <a:rPr lang="en-US" smtClean="0"/>
              <a:t>‹#›</a:t>
            </a:fld>
            <a:endParaRPr lang="en-US"/>
          </a:p>
        </p:txBody>
      </p:sp>
    </p:spTree>
    <p:extLst>
      <p:ext uri="{BB962C8B-B14F-4D97-AF65-F5344CB8AC3E}">
        <p14:creationId xmlns:p14="http://schemas.microsoft.com/office/powerpoint/2010/main" val="13194189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23B491C-2ED3-4D6F-A464-A5D23193DE33}" type="slidenum">
              <a:rPr lang="en-US" smtClean="0"/>
              <a:t>40</a:t>
            </a:fld>
            <a:endParaRPr lang="en-US"/>
          </a:p>
        </p:txBody>
      </p:sp>
    </p:spTree>
    <p:extLst>
      <p:ext uri="{BB962C8B-B14F-4D97-AF65-F5344CB8AC3E}">
        <p14:creationId xmlns:p14="http://schemas.microsoft.com/office/powerpoint/2010/main" val="25723712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6F09121-F886-4F17-8903-424DD61DB058}" type="datetime1">
              <a:rPr lang="en-US" smtClean="0"/>
              <a:t>3/6/2017</a:t>
            </a:fld>
            <a:endParaRPr lang="en-US"/>
          </a:p>
        </p:txBody>
      </p:sp>
      <p:sp>
        <p:nvSpPr>
          <p:cNvPr id="5" name="Footer Placeholder 4"/>
          <p:cNvSpPr>
            <a:spLocks noGrp="1"/>
          </p:cNvSpPr>
          <p:nvPr>
            <p:ph type="ftr" sz="quarter" idx="11"/>
          </p:nvPr>
        </p:nvSpPr>
        <p:spPr/>
        <p:txBody>
          <a:bodyPr/>
          <a:lstStyle/>
          <a:p>
            <a:r>
              <a:rPr lang="en-US" smtClean="0"/>
              <a:t>Data Structures and Programming Techniques</a:t>
            </a:r>
            <a:endParaRPr lang="en-US"/>
          </a:p>
        </p:txBody>
      </p:sp>
      <p:sp>
        <p:nvSpPr>
          <p:cNvPr id="6" name="Slide Number Placeholder 5"/>
          <p:cNvSpPr>
            <a:spLocks noGrp="1"/>
          </p:cNvSpPr>
          <p:nvPr>
            <p:ph type="sldNum" sz="quarter" idx="12"/>
          </p:nvPr>
        </p:nvSpPr>
        <p:spPr/>
        <p:txBody>
          <a:bodyPr/>
          <a:lstStyle/>
          <a:p>
            <a:fld id="{59635152-C9A8-4C6E-919A-02F3B65E1E2D}" type="slidenum">
              <a:rPr lang="en-US" smtClean="0"/>
              <a:t>‹#›</a:t>
            </a:fld>
            <a:endParaRPr lang="en-US"/>
          </a:p>
        </p:txBody>
      </p:sp>
    </p:spTree>
    <p:extLst>
      <p:ext uri="{BB962C8B-B14F-4D97-AF65-F5344CB8AC3E}">
        <p14:creationId xmlns:p14="http://schemas.microsoft.com/office/powerpoint/2010/main" val="38323510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4E33598-6EF1-4F06-8648-B7F033A1D82F}" type="datetime1">
              <a:rPr lang="en-US" smtClean="0"/>
              <a:t>3/6/2017</a:t>
            </a:fld>
            <a:endParaRPr lang="en-US"/>
          </a:p>
        </p:txBody>
      </p:sp>
      <p:sp>
        <p:nvSpPr>
          <p:cNvPr id="5" name="Footer Placeholder 4"/>
          <p:cNvSpPr>
            <a:spLocks noGrp="1"/>
          </p:cNvSpPr>
          <p:nvPr>
            <p:ph type="ftr" sz="quarter" idx="11"/>
          </p:nvPr>
        </p:nvSpPr>
        <p:spPr/>
        <p:txBody>
          <a:bodyPr/>
          <a:lstStyle/>
          <a:p>
            <a:r>
              <a:rPr lang="en-US" smtClean="0"/>
              <a:t>Data Structures and Programming Techniques</a:t>
            </a:r>
            <a:endParaRPr lang="en-US"/>
          </a:p>
        </p:txBody>
      </p:sp>
      <p:sp>
        <p:nvSpPr>
          <p:cNvPr id="6" name="Slide Number Placeholder 5"/>
          <p:cNvSpPr>
            <a:spLocks noGrp="1"/>
          </p:cNvSpPr>
          <p:nvPr>
            <p:ph type="sldNum" sz="quarter" idx="12"/>
          </p:nvPr>
        </p:nvSpPr>
        <p:spPr/>
        <p:txBody>
          <a:bodyPr/>
          <a:lstStyle/>
          <a:p>
            <a:fld id="{59635152-C9A8-4C6E-919A-02F3B65E1E2D}" type="slidenum">
              <a:rPr lang="en-US" smtClean="0"/>
              <a:t>‹#›</a:t>
            </a:fld>
            <a:endParaRPr lang="en-US"/>
          </a:p>
        </p:txBody>
      </p:sp>
    </p:spTree>
    <p:extLst>
      <p:ext uri="{BB962C8B-B14F-4D97-AF65-F5344CB8AC3E}">
        <p14:creationId xmlns:p14="http://schemas.microsoft.com/office/powerpoint/2010/main" val="23234699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3C413AD-9280-4B7D-8C08-C99AC651A3A4}" type="datetime1">
              <a:rPr lang="en-US" smtClean="0"/>
              <a:t>3/6/2017</a:t>
            </a:fld>
            <a:endParaRPr lang="en-US"/>
          </a:p>
        </p:txBody>
      </p:sp>
      <p:sp>
        <p:nvSpPr>
          <p:cNvPr id="5" name="Footer Placeholder 4"/>
          <p:cNvSpPr>
            <a:spLocks noGrp="1"/>
          </p:cNvSpPr>
          <p:nvPr>
            <p:ph type="ftr" sz="quarter" idx="11"/>
          </p:nvPr>
        </p:nvSpPr>
        <p:spPr/>
        <p:txBody>
          <a:bodyPr/>
          <a:lstStyle/>
          <a:p>
            <a:r>
              <a:rPr lang="en-US" smtClean="0"/>
              <a:t>Data Structures and Programming Techniques</a:t>
            </a:r>
            <a:endParaRPr lang="en-US"/>
          </a:p>
        </p:txBody>
      </p:sp>
      <p:sp>
        <p:nvSpPr>
          <p:cNvPr id="6" name="Slide Number Placeholder 5"/>
          <p:cNvSpPr>
            <a:spLocks noGrp="1"/>
          </p:cNvSpPr>
          <p:nvPr>
            <p:ph type="sldNum" sz="quarter" idx="12"/>
          </p:nvPr>
        </p:nvSpPr>
        <p:spPr/>
        <p:txBody>
          <a:bodyPr/>
          <a:lstStyle/>
          <a:p>
            <a:fld id="{59635152-C9A8-4C6E-919A-02F3B65E1E2D}" type="slidenum">
              <a:rPr lang="en-US" smtClean="0"/>
              <a:t>‹#›</a:t>
            </a:fld>
            <a:endParaRPr lang="en-US"/>
          </a:p>
        </p:txBody>
      </p:sp>
    </p:spTree>
    <p:extLst>
      <p:ext uri="{BB962C8B-B14F-4D97-AF65-F5344CB8AC3E}">
        <p14:creationId xmlns:p14="http://schemas.microsoft.com/office/powerpoint/2010/main" val="40357654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12CD6D5-6F60-4106-B73D-850CA32F2D28}" type="datetime1">
              <a:rPr lang="en-US" smtClean="0"/>
              <a:t>3/6/2017</a:t>
            </a:fld>
            <a:endParaRPr lang="en-US"/>
          </a:p>
        </p:txBody>
      </p:sp>
      <p:sp>
        <p:nvSpPr>
          <p:cNvPr id="5" name="Footer Placeholder 4"/>
          <p:cNvSpPr>
            <a:spLocks noGrp="1"/>
          </p:cNvSpPr>
          <p:nvPr>
            <p:ph type="ftr" sz="quarter" idx="11"/>
          </p:nvPr>
        </p:nvSpPr>
        <p:spPr/>
        <p:txBody>
          <a:bodyPr/>
          <a:lstStyle/>
          <a:p>
            <a:r>
              <a:rPr lang="en-US" smtClean="0"/>
              <a:t>Data Structures and Programming Techniques</a:t>
            </a:r>
            <a:endParaRPr lang="en-US"/>
          </a:p>
        </p:txBody>
      </p:sp>
      <p:sp>
        <p:nvSpPr>
          <p:cNvPr id="6" name="Slide Number Placeholder 5"/>
          <p:cNvSpPr>
            <a:spLocks noGrp="1"/>
          </p:cNvSpPr>
          <p:nvPr>
            <p:ph type="sldNum" sz="quarter" idx="12"/>
          </p:nvPr>
        </p:nvSpPr>
        <p:spPr/>
        <p:txBody>
          <a:bodyPr/>
          <a:lstStyle/>
          <a:p>
            <a:fld id="{59635152-C9A8-4C6E-919A-02F3B65E1E2D}" type="slidenum">
              <a:rPr lang="en-US" smtClean="0"/>
              <a:t>‹#›</a:t>
            </a:fld>
            <a:endParaRPr lang="en-US"/>
          </a:p>
        </p:txBody>
      </p:sp>
    </p:spTree>
    <p:extLst>
      <p:ext uri="{BB962C8B-B14F-4D97-AF65-F5344CB8AC3E}">
        <p14:creationId xmlns:p14="http://schemas.microsoft.com/office/powerpoint/2010/main" val="13466265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79D4C50-7349-4664-9E99-573917ADB3FB}" type="datetime1">
              <a:rPr lang="en-US" smtClean="0"/>
              <a:t>3/6/2017</a:t>
            </a:fld>
            <a:endParaRPr lang="en-US"/>
          </a:p>
        </p:txBody>
      </p:sp>
      <p:sp>
        <p:nvSpPr>
          <p:cNvPr id="5" name="Footer Placeholder 4"/>
          <p:cNvSpPr>
            <a:spLocks noGrp="1"/>
          </p:cNvSpPr>
          <p:nvPr>
            <p:ph type="ftr" sz="quarter" idx="11"/>
          </p:nvPr>
        </p:nvSpPr>
        <p:spPr/>
        <p:txBody>
          <a:bodyPr/>
          <a:lstStyle/>
          <a:p>
            <a:r>
              <a:rPr lang="en-US" smtClean="0"/>
              <a:t>Data Structures and Programming Techniques</a:t>
            </a:r>
            <a:endParaRPr lang="en-US"/>
          </a:p>
        </p:txBody>
      </p:sp>
      <p:sp>
        <p:nvSpPr>
          <p:cNvPr id="6" name="Slide Number Placeholder 5"/>
          <p:cNvSpPr>
            <a:spLocks noGrp="1"/>
          </p:cNvSpPr>
          <p:nvPr>
            <p:ph type="sldNum" sz="quarter" idx="12"/>
          </p:nvPr>
        </p:nvSpPr>
        <p:spPr/>
        <p:txBody>
          <a:bodyPr/>
          <a:lstStyle/>
          <a:p>
            <a:fld id="{59635152-C9A8-4C6E-919A-02F3B65E1E2D}" type="slidenum">
              <a:rPr lang="en-US" smtClean="0"/>
              <a:t>‹#›</a:t>
            </a:fld>
            <a:endParaRPr lang="en-US"/>
          </a:p>
        </p:txBody>
      </p:sp>
    </p:spTree>
    <p:extLst>
      <p:ext uri="{BB962C8B-B14F-4D97-AF65-F5344CB8AC3E}">
        <p14:creationId xmlns:p14="http://schemas.microsoft.com/office/powerpoint/2010/main" val="1196115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DE1EAC8-D13D-4088-9D31-6C5392D30163}" type="datetime1">
              <a:rPr lang="en-US" smtClean="0"/>
              <a:t>3/6/2017</a:t>
            </a:fld>
            <a:endParaRPr lang="en-US"/>
          </a:p>
        </p:txBody>
      </p:sp>
      <p:sp>
        <p:nvSpPr>
          <p:cNvPr id="6" name="Footer Placeholder 5"/>
          <p:cNvSpPr>
            <a:spLocks noGrp="1"/>
          </p:cNvSpPr>
          <p:nvPr>
            <p:ph type="ftr" sz="quarter" idx="11"/>
          </p:nvPr>
        </p:nvSpPr>
        <p:spPr/>
        <p:txBody>
          <a:bodyPr/>
          <a:lstStyle/>
          <a:p>
            <a:r>
              <a:rPr lang="en-US" smtClean="0"/>
              <a:t>Data Structures and Programming Techniques</a:t>
            </a:r>
            <a:endParaRPr lang="en-US"/>
          </a:p>
        </p:txBody>
      </p:sp>
      <p:sp>
        <p:nvSpPr>
          <p:cNvPr id="7" name="Slide Number Placeholder 6"/>
          <p:cNvSpPr>
            <a:spLocks noGrp="1"/>
          </p:cNvSpPr>
          <p:nvPr>
            <p:ph type="sldNum" sz="quarter" idx="12"/>
          </p:nvPr>
        </p:nvSpPr>
        <p:spPr/>
        <p:txBody>
          <a:bodyPr/>
          <a:lstStyle/>
          <a:p>
            <a:fld id="{59635152-C9A8-4C6E-919A-02F3B65E1E2D}" type="slidenum">
              <a:rPr lang="en-US" smtClean="0"/>
              <a:t>‹#›</a:t>
            </a:fld>
            <a:endParaRPr lang="en-US"/>
          </a:p>
        </p:txBody>
      </p:sp>
    </p:spTree>
    <p:extLst>
      <p:ext uri="{BB962C8B-B14F-4D97-AF65-F5344CB8AC3E}">
        <p14:creationId xmlns:p14="http://schemas.microsoft.com/office/powerpoint/2010/main" val="6620844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0B52B21-31F6-4DFF-AC55-BA0C84FDC1C1}" type="datetime1">
              <a:rPr lang="en-US" smtClean="0"/>
              <a:t>3/6/2017</a:t>
            </a:fld>
            <a:endParaRPr lang="en-US"/>
          </a:p>
        </p:txBody>
      </p:sp>
      <p:sp>
        <p:nvSpPr>
          <p:cNvPr id="8" name="Footer Placeholder 7"/>
          <p:cNvSpPr>
            <a:spLocks noGrp="1"/>
          </p:cNvSpPr>
          <p:nvPr>
            <p:ph type="ftr" sz="quarter" idx="11"/>
          </p:nvPr>
        </p:nvSpPr>
        <p:spPr/>
        <p:txBody>
          <a:bodyPr/>
          <a:lstStyle/>
          <a:p>
            <a:r>
              <a:rPr lang="en-US" smtClean="0"/>
              <a:t>Data Structures and Programming Techniques</a:t>
            </a:r>
            <a:endParaRPr lang="en-US"/>
          </a:p>
        </p:txBody>
      </p:sp>
      <p:sp>
        <p:nvSpPr>
          <p:cNvPr id="9" name="Slide Number Placeholder 8"/>
          <p:cNvSpPr>
            <a:spLocks noGrp="1"/>
          </p:cNvSpPr>
          <p:nvPr>
            <p:ph type="sldNum" sz="quarter" idx="12"/>
          </p:nvPr>
        </p:nvSpPr>
        <p:spPr/>
        <p:txBody>
          <a:bodyPr/>
          <a:lstStyle/>
          <a:p>
            <a:fld id="{59635152-C9A8-4C6E-919A-02F3B65E1E2D}" type="slidenum">
              <a:rPr lang="en-US" smtClean="0"/>
              <a:t>‹#›</a:t>
            </a:fld>
            <a:endParaRPr lang="en-US"/>
          </a:p>
        </p:txBody>
      </p:sp>
    </p:spTree>
    <p:extLst>
      <p:ext uri="{BB962C8B-B14F-4D97-AF65-F5344CB8AC3E}">
        <p14:creationId xmlns:p14="http://schemas.microsoft.com/office/powerpoint/2010/main" val="17693302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751AAE3-633E-4C88-B1F8-033A95A1F5EF}" type="datetime1">
              <a:rPr lang="en-US" smtClean="0"/>
              <a:t>3/6/2017</a:t>
            </a:fld>
            <a:endParaRPr lang="en-US"/>
          </a:p>
        </p:txBody>
      </p:sp>
      <p:sp>
        <p:nvSpPr>
          <p:cNvPr id="4" name="Footer Placeholder 3"/>
          <p:cNvSpPr>
            <a:spLocks noGrp="1"/>
          </p:cNvSpPr>
          <p:nvPr>
            <p:ph type="ftr" sz="quarter" idx="11"/>
          </p:nvPr>
        </p:nvSpPr>
        <p:spPr/>
        <p:txBody>
          <a:bodyPr/>
          <a:lstStyle/>
          <a:p>
            <a:r>
              <a:rPr lang="en-US" smtClean="0"/>
              <a:t>Data Structures and Programming Techniques</a:t>
            </a:r>
            <a:endParaRPr lang="en-US"/>
          </a:p>
        </p:txBody>
      </p:sp>
      <p:sp>
        <p:nvSpPr>
          <p:cNvPr id="5" name="Slide Number Placeholder 4"/>
          <p:cNvSpPr>
            <a:spLocks noGrp="1"/>
          </p:cNvSpPr>
          <p:nvPr>
            <p:ph type="sldNum" sz="quarter" idx="12"/>
          </p:nvPr>
        </p:nvSpPr>
        <p:spPr/>
        <p:txBody>
          <a:bodyPr/>
          <a:lstStyle/>
          <a:p>
            <a:fld id="{59635152-C9A8-4C6E-919A-02F3B65E1E2D}" type="slidenum">
              <a:rPr lang="en-US" smtClean="0"/>
              <a:t>‹#›</a:t>
            </a:fld>
            <a:endParaRPr lang="en-US"/>
          </a:p>
        </p:txBody>
      </p:sp>
    </p:spTree>
    <p:extLst>
      <p:ext uri="{BB962C8B-B14F-4D97-AF65-F5344CB8AC3E}">
        <p14:creationId xmlns:p14="http://schemas.microsoft.com/office/powerpoint/2010/main" val="10303228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F599EC8-95AA-4B25-9A9A-A9C833B165E8}" type="datetime1">
              <a:rPr lang="en-US" smtClean="0"/>
              <a:t>3/6/2017</a:t>
            </a:fld>
            <a:endParaRPr lang="en-US"/>
          </a:p>
        </p:txBody>
      </p:sp>
      <p:sp>
        <p:nvSpPr>
          <p:cNvPr id="3" name="Footer Placeholder 2"/>
          <p:cNvSpPr>
            <a:spLocks noGrp="1"/>
          </p:cNvSpPr>
          <p:nvPr>
            <p:ph type="ftr" sz="quarter" idx="11"/>
          </p:nvPr>
        </p:nvSpPr>
        <p:spPr/>
        <p:txBody>
          <a:bodyPr/>
          <a:lstStyle/>
          <a:p>
            <a:r>
              <a:rPr lang="en-US" smtClean="0"/>
              <a:t>Data Structures and Programming Techniques</a:t>
            </a:r>
            <a:endParaRPr lang="en-US"/>
          </a:p>
        </p:txBody>
      </p:sp>
      <p:sp>
        <p:nvSpPr>
          <p:cNvPr id="4" name="Slide Number Placeholder 3"/>
          <p:cNvSpPr>
            <a:spLocks noGrp="1"/>
          </p:cNvSpPr>
          <p:nvPr>
            <p:ph type="sldNum" sz="quarter" idx="12"/>
          </p:nvPr>
        </p:nvSpPr>
        <p:spPr/>
        <p:txBody>
          <a:bodyPr/>
          <a:lstStyle/>
          <a:p>
            <a:fld id="{59635152-C9A8-4C6E-919A-02F3B65E1E2D}" type="slidenum">
              <a:rPr lang="en-US" smtClean="0"/>
              <a:t>‹#›</a:t>
            </a:fld>
            <a:endParaRPr lang="en-US"/>
          </a:p>
        </p:txBody>
      </p:sp>
    </p:spTree>
    <p:extLst>
      <p:ext uri="{BB962C8B-B14F-4D97-AF65-F5344CB8AC3E}">
        <p14:creationId xmlns:p14="http://schemas.microsoft.com/office/powerpoint/2010/main" val="8677617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DB2D37D-CDEB-40C9-A24A-6593173176E3}" type="datetime1">
              <a:rPr lang="en-US" smtClean="0"/>
              <a:t>3/6/2017</a:t>
            </a:fld>
            <a:endParaRPr lang="en-US"/>
          </a:p>
        </p:txBody>
      </p:sp>
      <p:sp>
        <p:nvSpPr>
          <p:cNvPr id="6" name="Footer Placeholder 5"/>
          <p:cNvSpPr>
            <a:spLocks noGrp="1"/>
          </p:cNvSpPr>
          <p:nvPr>
            <p:ph type="ftr" sz="quarter" idx="11"/>
          </p:nvPr>
        </p:nvSpPr>
        <p:spPr/>
        <p:txBody>
          <a:bodyPr/>
          <a:lstStyle/>
          <a:p>
            <a:r>
              <a:rPr lang="en-US" smtClean="0"/>
              <a:t>Data Structures and Programming Techniques</a:t>
            </a:r>
            <a:endParaRPr lang="en-US"/>
          </a:p>
        </p:txBody>
      </p:sp>
      <p:sp>
        <p:nvSpPr>
          <p:cNvPr id="7" name="Slide Number Placeholder 6"/>
          <p:cNvSpPr>
            <a:spLocks noGrp="1"/>
          </p:cNvSpPr>
          <p:nvPr>
            <p:ph type="sldNum" sz="quarter" idx="12"/>
          </p:nvPr>
        </p:nvSpPr>
        <p:spPr/>
        <p:txBody>
          <a:bodyPr/>
          <a:lstStyle/>
          <a:p>
            <a:fld id="{59635152-C9A8-4C6E-919A-02F3B65E1E2D}" type="slidenum">
              <a:rPr lang="en-US" smtClean="0"/>
              <a:t>‹#›</a:t>
            </a:fld>
            <a:endParaRPr lang="en-US"/>
          </a:p>
        </p:txBody>
      </p:sp>
    </p:spTree>
    <p:extLst>
      <p:ext uri="{BB962C8B-B14F-4D97-AF65-F5344CB8AC3E}">
        <p14:creationId xmlns:p14="http://schemas.microsoft.com/office/powerpoint/2010/main" val="39910675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ED9076C-1B66-4F6D-89A6-6E7BBE44FEA6}" type="datetime1">
              <a:rPr lang="en-US" smtClean="0"/>
              <a:t>3/6/2017</a:t>
            </a:fld>
            <a:endParaRPr lang="en-US"/>
          </a:p>
        </p:txBody>
      </p:sp>
      <p:sp>
        <p:nvSpPr>
          <p:cNvPr id="6" name="Footer Placeholder 5"/>
          <p:cNvSpPr>
            <a:spLocks noGrp="1"/>
          </p:cNvSpPr>
          <p:nvPr>
            <p:ph type="ftr" sz="quarter" idx="11"/>
          </p:nvPr>
        </p:nvSpPr>
        <p:spPr/>
        <p:txBody>
          <a:bodyPr/>
          <a:lstStyle/>
          <a:p>
            <a:r>
              <a:rPr lang="en-US" smtClean="0"/>
              <a:t>Data Structures and Programming Techniques</a:t>
            </a:r>
            <a:endParaRPr lang="en-US"/>
          </a:p>
        </p:txBody>
      </p:sp>
      <p:sp>
        <p:nvSpPr>
          <p:cNvPr id="7" name="Slide Number Placeholder 6"/>
          <p:cNvSpPr>
            <a:spLocks noGrp="1"/>
          </p:cNvSpPr>
          <p:nvPr>
            <p:ph type="sldNum" sz="quarter" idx="12"/>
          </p:nvPr>
        </p:nvSpPr>
        <p:spPr/>
        <p:txBody>
          <a:bodyPr/>
          <a:lstStyle/>
          <a:p>
            <a:fld id="{59635152-C9A8-4C6E-919A-02F3B65E1E2D}" type="slidenum">
              <a:rPr lang="en-US" smtClean="0"/>
              <a:t>‹#›</a:t>
            </a:fld>
            <a:endParaRPr lang="en-US"/>
          </a:p>
        </p:txBody>
      </p:sp>
    </p:spTree>
    <p:extLst>
      <p:ext uri="{BB962C8B-B14F-4D97-AF65-F5344CB8AC3E}">
        <p14:creationId xmlns:p14="http://schemas.microsoft.com/office/powerpoint/2010/main" val="28160869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078588B-5473-4A27-990F-31ED422288FE}" type="datetime1">
              <a:rPr lang="en-US" smtClean="0"/>
              <a:t>3/6/2017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Data Structures and Programming Techniques</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9635152-C9A8-4C6E-919A-02F3B65E1E2D}" type="slidenum">
              <a:rPr lang="en-US" smtClean="0"/>
              <a:t>‹#›</a:t>
            </a:fld>
            <a:endParaRPr lang="en-US"/>
          </a:p>
        </p:txBody>
      </p:sp>
    </p:spTree>
    <p:extLst>
      <p:ext uri="{BB962C8B-B14F-4D97-AF65-F5344CB8AC3E}">
        <p14:creationId xmlns:p14="http://schemas.microsoft.com/office/powerpoint/2010/main" val="371243297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5.wmf"/><Relationship Id="rId5" Type="http://schemas.openxmlformats.org/officeDocument/2006/relationships/oleObject" Target="../embeddings/oleObject2.bin"/><Relationship Id="rId4" Type="http://schemas.openxmlformats.org/officeDocument/2006/relationships/image" Target="../media/image4.wmf"/></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Stacks</a:t>
            </a:r>
            <a:endParaRPr lang="en-US" dirty="0"/>
          </a:p>
        </p:txBody>
      </p:sp>
      <p:sp>
        <p:nvSpPr>
          <p:cNvPr id="3" name="Subtitle 2"/>
          <p:cNvSpPr>
            <a:spLocks noGrp="1"/>
          </p:cNvSpPr>
          <p:nvPr>
            <p:ph type="subTitle" idx="1"/>
          </p:nvPr>
        </p:nvSpPr>
        <p:spPr/>
        <p:txBody>
          <a:bodyPr/>
          <a:lstStyle/>
          <a:p>
            <a:r>
              <a:rPr lang="en-US" dirty="0" err="1" smtClean="0"/>
              <a:t>Manolis</a:t>
            </a:r>
            <a:r>
              <a:rPr lang="en-US" dirty="0" smtClean="0"/>
              <a:t> </a:t>
            </a:r>
            <a:r>
              <a:rPr lang="en-US" dirty="0" err="1" smtClean="0"/>
              <a:t>Koubarakis</a:t>
            </a:r>
            <a:endParaRPr lang="en-US" dirty="0"/>
          </a:p>
        </p:txBody>
      </p:sp>
      <p:sp>
        <p:nvSpPr>
          <p:cNvPr id="4" name="Footer Placeholder 3"/>
          <p:cNvSpPr>
            <a:spLocks noGrp="1"/>
          </p:cNvSpPr>
          <p:nvPr>
            <p:ph type="ftr" sz="quarter" idx="11"/>
          </p:nvPr>
        </p:nvSpPr>
        <p:spPr/>
        <p:txBody>
          <a:bodyPr/>
          <a:lstStyle/>
          <a:p>
            <a:r>
              <a:rPr lang="en-US" smtClean="0"/>
              <a:t>Data Structures and Programming Techniques</a:t>
            </a:r>
            <a:endParaRPr lang="en-US"/>
          </a:p>
        </p:txBody>
      </p:sp>
      <p:sp>
        <p:nvSpPr>
          <p:cNvPr id="5" name="Slide Number Placeholder 4"/>
          <p:cNvSpPr>
            <a:spLocks noGrp="1"/>
          </p:cNvSpPr>
          <p:nvPr>
            <p:ph type="sldNum" sz="quarter" idx="12"/>
          </p:nvPr>
        </p:nvSpPr>
        <p:spPr/>
        <p:txBody>
          <a:bodyPr/>
          <a:lstStyle/>
          <a:p>
            <a:fld id="{59635152-C9A8-4C6E-919A-02F3B65E1E2D}" type="slidenum">
              <a:rPr lang="en-US" smtClean="0"/>
              <a:t>1</a:t>
            </a:fld>
            <a:endParaRPr lang="en-US"/>
          </a:p>
        </p:txBody>
      </p:sp>
    </p:spTree>
    <p:extLst>
      <p:ext uri="{BB962C8B-B14F-4D97-AF65-F5344CB8AC3E}">
        <p14:creationId xmlns:p14="http://schemas.microsoft.com/office/powerpoint/2010/main" val="352622194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Using the Stack ADT to Check for Balanced Parentheses</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The first application of the Stack ADT that we will study involves determining whether parentheses and brackets balance properly in algebraic expressions.</a:t>
            </a:r>
          </a:p>
          <a:p>
            <a:endParaRPr lang="en-US" dirty="0" smtClean="0"/>
          </a:p>
          <a:p>
            <a:r>
              <a:rPr lang="en-US" dirty="0" smtClean="0"/>
              <a:t>Example: </a:t>
            </a:r>
          </a:p>
          <a:p>
            <a:endParaRPr lang="en-US" dirty="0"/>
          </a:p>
          <a:p>
            <a:endParaRPr lang="en-US" dirty="0" smtClean="0"/>
          </a:p>
          <a:p>
            <a:r>
              <a:rPr lang="en-US" dirty="0" smtClean="0"/>
              <a:t>This expression contains parentheses, square brackets, and braces in balanced pairs according to the pattern </a:t>
            </a:r>
            <a:endParaRPr lang="en-US" dirty="0"/>
          </a:p>
        </p:txBody>
      </p:sp>
      <p:graphicFrame>
        <p:nvGraphicFramePr>
          <p:cNvPr id="4" name="Object 3"/>
          <p:cNvGraphicFramePr>
            <a:graphicFrameLocks noChangeAspect="1"/>
          </p:cNvGraphicFramePr>
          <p:nvPr>
            <p:extLst>
              <p:ext uri="{D42A27DB-BD31-4B8C-83A1-F6EECF244321}">
                <p14:modId xmlns:p14="http://schemas.microsoft.com/office/powerpoint/2010/main" val="1782625404"/>
              </p:ext>
            </p:extLst>
          </p:nvPr>
        </p:nvGraphicFramePr>
        <p:xfrm>
          <a:off x="1187624" y="3789040"/>
          <a:ext cx="7028787" cy="504056"/>
        </p:xfrm>
        <a:graphic>
          <a:graphicData uri="http://schemas.openxmlformats.org/presentationml/2006/ole">
            <mc:AlternateContent xmlns:mc="http://schemas.openxmlformats.org/markup-compatibility/2006">
              <mc:Choice xmlns:v="urn:schemas-microsoft-com:vml" Requires="v">
                <p:oleObj spid="_x0000_s2368" name="Equation" r:id="rId3" imgW="3187440" imgH="228600" progId="Equation.3">
                  <p:embed/>
                </p:oleObj>
              </mc:Choice>
              <mc:Fallback>
                <p:oleObj name="Equation" r:id="rId3" imgW="3187440" imgH="228600" progId="Equation.3">
                  <p:embed/>
                  <p:pic>
                    <p:nvPicPr>
                      <p:cNvPr id="0" name=""/>
                      <p:cNvPicPr/>
                      <p:nvPr/>
                    </p:nvPicPr>
                    <p:blipFill>
                      <a:blip r:embed="rId4"/>
                      <a:stretch>
                        <a:fillRect/>
                      </a:stretch>
                    </p:blipFill>
                    <p:spPr>
                      <a:xfrm>
                        <a:off x="1187624" y="3789040"/>
                        <a:ext cx="7028787" cy="504056"/>
                      </a:xfrm>
                      <a:prstGeom prst="rect">
                        <a:avLst/>
                      </a:prstGeom>
                    </p:spPr>
                  </p:pic>
                </p:oleObj>
              </mc:Fallback>
            </mc:AlternateContent>
          </a:graphicData>
        </a:graphic>
      </p:graphicFrame>
      <p:graphicFrame>
        <p:nvGraphicFramePr>
          <p:cNvPr id="5" name="Object 4"/>
          <p:cNvGraphicFramePr>
            <a:graphicFrameLocks noChangeAspect="1"/>
          </p:cNvGraphicFramePr>
          <p:nvPr>
            <p:extLst>
              <p:ext uri="{D42A27DB-BD31-4B8C-83A1-F6EECF244321}">
                <p14:modId xmlns:p14="http://schemas.microsoft.com/office/powerpoint/2010/main" val="2110617356"/>
              </p:ext>
            </p:extLst>
          </p:nvPr>
        </p:nvGraphicFramePr>
        <p:xfrm>
          <a:off x="3275856" y="5589240"/>
          <a:ext cx="2160240" cy="508292"/>
        </p:xfrm>
        <a:graphic>
          <a:graphicData uri="http://schemas.openxmlformats.org/presentationml/2006/ole">
            <mc:AlternateContent xmlns:mc="http://schemas.openxmlformats.org/markup-compatibility/2006">
              <mc:Choice xmlns:v="urn:schemas-microsoft-com:vml" Requires="v">
                <p:oleObj spid="_x0000_s2369" name="Equation" r:id="rId5" imgW="863280" imgH="203040" progId="Equation.3">
                  <p:embed/>
                </p:oleObj>
              </mc:Choice>
              <mc:Fallback>
                <p:oleObj name="Equation" r:id="rId5" imgW="863280" imgH="203040" progId="Equation.3">
                  <p:embed/>
                  <p:pic>
                    <p:nvPicPr>
                      <p:cNvPr id="0" name=""/>
                      <p:cNvPicPr/>
                      <p:nvPr/>
                    </p:nvPicPr>
                    <p:blipFill>
                      <a:blip r:embed="rId6"/>
                      <a:stretch>
                        <a:fillRect/>
                      </a:stretch>
                    </p:blipFill>
                    <p:spPr>
                      <a:xfrm>
                        <a:off x="3275856" y="5589240"/>
                        <a:ext cx="2160240" cy="508292"/>
                      </a:xfrm>
                      <a:prstGeom prst="rect">
                        <a:avLst/>
                      </a:prstGeom>
                    </p:spPr>
                  </p:pic>
                </p:oleObj>
              </mc:Fallback>
            </mc:AlternateContent>
          </a:graphicData>
        </a:graphic>
      </p:graphicFrame>
      <p:sp>
        <p:nvSpPr>
          <p:cNvPr id="6" name="Footer Placeholder 5"/>
          <p:cNvSpPr>
            <a:spLocks noGrp="1"/>
          </p:cNvSpPr>
          <p:nvPr>
            <p:ph type="ftr" sz="quarter" idx="11"/>
          </p:nvPr>
        </p:nvSpPr>
        <p:spPr/>
        <p:txBody>
          <a:bodyPr/>
          <a:lstStyle/>
          <a:p>
            <a:r>
              <a:rPr lang="en-US" smtClean="0"/>
              <a:t>Data Structures and Programming Techniques</a:t>
            </a:r>
            <a:endParaRPr lang="en-US"/>
          </a:p>
        </p:txBody>
      </p:sp>
      <p:sp>
        <p:nvSpPr>
          <p:cNvPr id="7" name="Slide Number Placeholder 6"/>
          <p:cNvSpPr>
            <a:spLocks noGrp="1"/>
          </p:cNvSpPr>
          <p:nvPr>
            <p:ph type="sldNum" sz="quarter" idx="12"/>
          </p:nvPr>
        </p:nvSpPr>
        <p:spPr/>
        <p:txBody>
          <a:bodyPr/>
          <a:lstStyle/>
          <a:p>
            <a:fld id="{59635152-C9A8-4C6E-919A-02F3B65E1E2D}" type="slidenum">
              <a:rPr lang="en-US" smtClean="0"/>
              <a:t>10</a:t>
            </a:fld>
            <a:endParaRPr lang="en-US"/>
          </a:p>
        </p:txBody>
      </p:sp>
    </p:spTree>
    <p:extLst>
      <p:ext uri="{BB962C8B-B14F-4D97-AF65-F5344CB8AC3E}">
        <p14:creationId xmlns:p14="http://schemas.microsoft.com/office/powerpoint/2010/main" val="144886265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Algorithm</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We can start with an </a:t>
            </a:r>
            <a:r>
              <a:rPr lang="en-US" b="1" dirty="0" smtClean="0"/>
              <a:t>empty stack </a:t>
            </a:r>
            <a:r>
              <a:rPr lang="en-US" dirty="0" smtClean="0"/>
              <a:t>and scan a string representing the algebraic expression from left to right.</a:t>
            </a:r>
          </a:p>
          <a:p>
            <a:r>
              <a:rPr lang="en-US" dirty="0" smtClean="0"/>
              <a:t>Whenever we encounter a left parenthesis (, a left bracket [ or a left brace {, we </a:t>
            </a:r>
            <a:r>
              <a:rPr lang="en-US" b="1" dirty="0" smtClean="0"/>
              <a:t>push</a:t>
            </a:r>
            <a:r>
              <a:rPr lang="en-US" dirty="0" smtClean="0"/>
              <a:t> it onto the stack.</a:t>
            </a:r>
          </a:p>
          <a:p>
            <a:r>
              <a:rPr lang="en-US" dirty="0" smtClean="0"/>
              <a:t>Whenever we encounter a right parenthesis ), a right bracket ] or a right brace }, we </a:t>
            </a:r>
            <a:r>
              <a:rPr lang="en-US" b="1" dirty="0" smtClean="0"/>
              <a:t>pop</a:t>
            </a:r>
            <a:r>
              <a:rPr lang="en-US" dirty="0" smtClean="0"/>
              <a:t> the top item off the stack and check to see that its type matches the type of right parenthesis, bracket or brace encountered.</a:t>
            </a:r>
          </a:p>
          <a:p>
            <a:r>
              <a:rPr lang="en-US" dirty="0" smtClean="0"/>
              <a:t>If the stack is </a:t>
            </a:r>
            <a:r>
              <a:rPr lang="en-US" b="1" dirty="0" smtClean="0"/>
              <a:t>empty</a:t>
            </a:r>
            <a:r>
              <a:rPr lang="en-US" dirty="0" smtClean="0"/>
              <a:t> by the time we get to the end of the expression string and if all pairs of matched parentheses were of the same type, the expression has properly balanced parentheses. Otherwise, the parentheses are not balanced properly.</a:t>
            </a:r>
            <a:endParaRPr lang="en-US" dirty="0"/>
          </a:p>
        </p:txBody>
      </p:sp>
      <p:sp>
        <p:nvSpPr>
          <p:cNvPr id="4" name="Footer Placeholder 3"/>
          <p:cNvSpPr>
            <a:spLocks noGrp="1"/>
          </p:cNvSpPr>
          <p:nvPr>
            <p:ph type="ftr" sz="quarter" idx="11"/>
          </p:nvPr>
        </p:nvSpPr>
        <p:spPr/>
        <p:txBody>
          <a:bodyPr/>
          <a:lstStyle/>
          <a:p>
            <a:r>
              <a:rPr lang="en-US" smtClean="0"/>
              <a:t>Data Structures and Programming Techniques</a:t>
            </a:r>
            <a:endParaRPr lang="en-US"/>
          </a:p>
        </p:txBody>
      </p:sp>
      <p:sp>
        <p:nvSpPr>
          <p:cNvPr id="5" name="Slide Number Placeholder 4"/>
          <p:cNvSpPr>
            <a:spLocks noGrp="1"/>
          </p:cNvSpPr>
          <p:nvPr>
            <p:ph type="sldNum" sz="quarter" idx="12"/>
          </p:nvPr>
        </p:nvSpPr>
        <p:spPr/>
        <p:txBody>
          <a:bodyPr/>
          <a:lstStyle/>
          <a:p>
            <a:fld id="{59635152-C9A8-4C6E-919A-02F3B65E1E2D}" type="slidenum">
              <a:rPr lang="en-US" smtClean="0"/>
              <a:t>11</a:t>
            </a:fld>
            <a:endParaRPr lang="en-US"/>
          </a:p>
        </p:txBody>
      </p:sp>
    </p:spTree>
    <p:extLst>
      <p:ext uri="{BB962C8B-B14F-4D97-AF65-F5344CB8AC3E}">
        <p14:creationId xmlns:p14="http://schemas.microsoft.com/office/powerpoint/2010/main" val="355599841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Program</a:t>
            </a:r>
            <a:endParaRPr lang="en-US" dirty="0"/>
          </a:p>
        </p:txBody>
      </p:sp>
      <p:sp>
        <p:nvSpPr>
          <p:cNvPr id="3" name="Content Placeholder 2"/>
          <p:cNvSpPr>
            <a:spLocks noGrp="1"/>
          </p:cNvSpPr>
          <p:nvPr>
            <p:ph idx="1"/>
          </p:nvPr>
        </p:nvSpPr>
        <p:spPr/>
        <p:txBody>
          <a:bodyPr>
            <a:normAutofit fontScale="70000" lnSpcReduction="20000"/>
          </a:bodyPr>
          <a:lstStyle/>
          <a:p>
            <a:pPr marL="0" indent="0">
              <a:buNone/>
            </a:pPr>
            <a:r>
              <a:rPr lang="en-US" sz="2000" dirty="0" smtClean="0">
                <a:latin typeface="Courier New" pitchFamily="49" charset="0"/>
                <a:cs typeface="Courier New" pitchFamily="49" charset="0"/>
              </a:rPr>
              <a:t>#include &lt;</a:t>
            </a:r>
            <a:r>
              <a:rPr lang="en-US" sz="2000" dirty="0" err="1" smtClean="0">
                <a:latin typeface="Courier New" pitchFamily="49" charset="0"/>
                <a:cs typeface="Courier New" pitchFamily="49" charset="0"/>
              </a:rPr>
              <a:t>stdio.h</a:t>
            </a:r>
            <a:r>
              <a:rPr lang="en-US" sz="2000" dirty="0" smtClean="0">
                <a:latin typeface="Courier New" pitchFamily="49" charset="0"/>
                <a:cs typeface="Courier New" pitchFamily="49" charset="0"/>
              </a:rPr>
              <a:t>&gt;</a:t>
            </a:r>
          </a:p>
          <a:p>
            <a:pPr marL="0" indent="0">
              <a:buNone/>
            </a:pPr>
            <a:r>
              <a:rPr lang="en-US" sz="2000" dirty="0" smtClean="0">
                <a:latin typeface="Courier New" pitchFamily="49" charset="0"/>
                <a:cs typeface="Courier New" pitchFamily="49" charset="0"/>
              </a:rPr>
              <a:t>#include &lt;</a:t>
            </a:r>
            <a:r>
              <a:rPr lang="en-US" sz="2000" dirty="0" err="1" smtClean="0">
                <a:latin typeface="Courier New" pitchFamily="49" charset="0"/>
                <a:cs typeface="Courier New" pitchFamily="49" charset="0"/>
              </a:rPr>
              <a:t>stdlib.h</a:t>
            </a:r>
            <a:r>
              <a:rPr lang="en-US" sz="2000" dirty="0" smtClean="0">
                <a:latin typeface="Courier New" pitchFamily="49" charset="0"/>
                <a:cs typeface="Courier New" pitchFamily="49" charset="0"/>
              </a:rPr>
              <a:t>&gt;</a:t>
            </a:r>
          </a:p>
          <a:p>
            <a:pPr marL="0" indent="0">
              <a:buNone/>
            </a:pPr>
            <a:r>
              <a:rPr lang="en-US" sz="2000" dirty="0" smtClean="0">
                <a:latin typeface="Courier New" pitchFamily="49" charset="0"/>
                <a:cs typeface="Courier New" pitchFamily="49" charset="0"/>
              </a:rPr>
              <a:t>#include &lt;</a:t>
            </a:r>
            <a:r>
              <a:rPr lang="en-US" sz="2000" dirty="0" err="1" smtClean="0">
                <a:latin typeface="Courier New" pitchFamily="49" charset="0"/>
                <a:cs typeface="Courier New" pitchFamily="49" charset="0"/>
              </a:rPr>
              <a:t>string.h</a:t>
            </a:r>
            <a:r>
              <a:rPr lang="en-US" sz="2000" dirty="0" smtClean="0">
                <a:latin typeface="Courier New" pitchFamily="49" charset="0"/>
                <a:cs typeface="Courier New" pitchFamily="49" charset="0"/>
              </a:rPr>
              <a:t>&gt;</a:t>
            </a:r>
          </a:p>
          <a:p>
            <a:pPr marL="0" indent="0">
              <a:buNone/>
            </a:pPr>
            <a:endParaRPr lang="en-US" sz="2000" dirty="0">
              <a:latin typeface="Courier New" pitchFamily="49" charset="0"/>
              <a:cs typeface="Courier New" pitchFamily="49" charset="0"/>
            </a:endParaRPr>
          </a:p>
          <a:p>
            <a:pPr marL="0" indent="0">
              <a:buNone/>
            </a:pPr>
            <a:r>
              <a:rPr lang="en-US" sz="2000" dirty="0">
                <a:latin typeface="Courier New" pitchFamily="49" charset="0"/>
                <a:cs typeface="Courier New" pitchFamily="49" charset="0"/>
              </a:rPr>
              <a:t>c</a:t>
            </a:r>
            <a:r>
              <a:rPr lang="en-US" sz="2000" dirty="0" smtClean="0">
                <a:latin typeface="Courier New" pitchFamily="49" charset="0"/>
                <a:cs typeface="Courier New" pitchFamily="49" charset="0"/>
              </a:rPr>
              <a:t>har *</a:t>
            </a:r>
            <a:r>
              <a:rPr lang="en-US" sz="2000" dirty="0" err="1" smtClean="0">
                <a:latin typeface="Courier New" pitchFamily="49" charset="0"/>
                <a:cs typeface="Courier New" pitchFamily="49" charset="0"/>
              </a:rPr>
              <a:t>InputExpression</a:t>
            </a:r>
            <a:r>
              <a:rPr lang="en-US" sz="2000" dirty="0" smtClean="0">
                <a:latin typeface="Courier New" pitchFamily="49" charset="0"/>
                <a:cs typeface="Courier New" pitchFamily="49" charset="0"/>
              </a:rPr>
              <a:t>;</a:t>
            </a:r>
          </a:p>
          <a:p>
            <a:pPr marL="0" indent="0">
              <a:buNone/>
            </a:pPr>
            <a:endParaRPr lang="en-US" sz="2000" dirty="0">
              <a:latin typeface="Courier New" pitchFamily="49" charset="0"/>
              <a:cs typeface="Courier New" pitchFamily="49" charset="0"/>
            </a:endParaRPr>
          </a:p>
          <a:p>
            <a:pPr marL="0" indent="0">
              <a:buNone/>
            </a:pPr>
            <a:r>
              <a:rPr lang="en-US" sz="2000" dirty="0" err="1" smtClean="0">
                <a:latin typeface="Courier New" pitchFamily="49" charset="0"/>
                <a:cs typeface="Courier New" pitchFamily="49" charset="0"/>
              </a:rPr>
              <a:t>int</a:t>
            </a:r>
            <a:r>
              <a:rPr lang="en-US" sz="2000" dirty="0" smtClean="0">
                <a:latin typeface="Courier New" pitchFamily="49" charset="0"/>
                <a:cs typeface="Courier New" pitchFamily="49" charset="0"/>
              </a:rPr>
              <a:t> Match(char c, char d)</a:t>
            </a:r>
          </a:p>
          <a:p>
            <a:pPr marL="0" indent="0">
              <a:buNone/>
            </a:pPr>
            <a:r>
              <a:rPr lang="en-US" sz="2000" dirty="0" smtClean="0">
                <a:latin typeface="Courier New" pitchFamily="49" charset="0"/>
                <a:cs typeface="Courier New" pitchFamily="49" charset="0"/>
              </a:rPr>
              <a:t>{</a:t>
            </a:r>
          </a:p>
          <a:p>
            <a:pPr marL="0" indent="0">
              <a:buNone/>
            </a:pPr>
            <a:r>
              <a:rPr lang="en-US" sz="2000" dirty="0">
                <a:latin typeface="Courier New" pitchFamily="49" charset="0"/>
                <a:cs typeface="Courier New" pitchFamily="49" charset="0"/>
              </a:rPr>
              <a:t> </a:t>
            </a:r>
            <a:r>
              <a:rPr lang="en-US" sz="2000" dirty="0" smtClean="0">
                <a:latin typeface="Courier New" pitchFamily="49" charset="0"/>
                <a:cs typeface="Courier New" pitchFamily="49" charset="0"/>
              </a:rPr>
              <a:t>  switch (c){</a:t>
            </a:r>
          </a:p>
          <a:p>
            <a:pPr marL="0" indent="0">
              <a:buNone/>
            </a:pPr>
            <a:r>
              <a:rPr lang="en-US" sz="2000" dirty="0">
                <a:latin typeface="Courier New" pitchFamily="49" charset="0"/>
                <a:cs typeface="Courier New" pitchFamily="49" charset="0"/>
              </a:rPr>
              <a:t> </a:t>
            </a:r>
            <a:r>
              <a:rPr lang="en-US" sz="2000" dirty="0" smtClean="0">
                <a:latin typeface="Courier New" pitchFamily="49" charset="0"/>
                <a:cs typeface="Courier New" pitchFamily="49" charset="0"/>
              </a:rPr>
              <a:t>      case ‘(‘   : return d==‘)‘;</a:t>
            </a:r>
          </a:p>
          <a:p>
            <a:pPr marL="0" indent="0">
              <a:buNone/>
            </a:pPr>
            <a:r>
              <a:rPr lang="en-US" sz="2000" dirty="0">
                <a:latin typeface="Courier New" pitchFamily="49" charset="0"/>
                <a:cs typeface="Courier New" pitchFamily="49" charset="0"/>
              </a:rPr>
              <a:t> </a:t>
            </a:r>
            <a:r>
              <a:rPr lang="en-US" sz="2000" dirty="0" smtClean="0">
                <a:latin typeface="Courier New" pitchFamily="49" charset="0"/>
                <a:cs typeface="Courier New" pitchFamily="49" charset="0"/>
              </a:rPr>
              <a:t>         break;</a:t>
            </a:r>
          </a:p>
          <a:p>
            <a:pPr marL="0" indent="0">
              <a:buNone/>
            </a:pPr>
            <a:r>
              <a:rPr lang="en-US" sz="2000" dirty="0">
                <a:latin typeface="Courier New" pitchFamily="49" charset="0"/>
                <a:cs typeface="Courier New" pitchFamily="49" charset="0"/>
              </a:rPr>
              <a:t> </a:t>
            </a:r>
            <a:r>
              <a:rPr lang="en-US" sz="2000" dirty="0" smtClean="0">
                <a:latin typeface="Courier New" pitchFamily="49" charset="0"/>
                <a:cs typeface="Courier New" pitchFamily="49" charset="0"/>
              </a:rPr>
              <a:t>      case ‘[’   : return d==‘]‘;</a:t>
            </a:r>
          </a:p>
          <a:p>
            <a:pPr marL="0" indent="0">
              <a:buNone/>
            </a:pPr>
            <a:r>
              <a:rPr lang="en-US" sz="2000" dirty="0">
                <a:latin typeface="Courier New" pitchFamily="49" charset="0"/>
                <a:cs typeface="Courier New" pitchFamily="49" charset="0"/>
              </a:rPr>
              <a:t> </a:t>
            </a:r>
            <a:r>
              <a:rPr lang="en-US" sz="2000" dirty="0" smtClean="0">
                <a:latin typeface="Courier New" pitchFamily="49" charset="0"/>
                <a:cs typeface="Courier New" pitchFamily="49" charset="0"/>
              </a:rPr>
              <a:t>         break;</a:t>
            </a:r>
          </a:p>
          <a:p>
            <a:pPr marL="0" indent="0">
              <a:buNone/>
            </a:pPr>
            <a:r>
              <a:rPr lang="en-US" sz="2000" dirty="0">
                <a:latin typeface="Courier New" pitchFamily="49" charset="0"/>
                <a:cs typeface="Courier New" pitchFamily="49" charset="0"/>
              </a:rPr>
              <a:t> </a:t>
            </a:r>
            <a:r>
              <a:rPr lang="en-US" sz="2000" dirty="0" smtClean="0">
                <a:latin typeface="Courier New" pitchFamily="49" charset="0"/>
                <a:cs typeface="Courier New" pitchFamily="49" charset="0"/>
              </a:rPr>
              <a:t>      case ‘{‘   : return d==‘}‘;</a:t>
            </a:r>
          </a:p>
          <a:p>
            <a:pPr marL="0" indent="0">
              <a:buNone/>
            </a:pPr>
            <a:r>
              <a:rPr lang="en-US" sz="2000" dirty="0">
                <a:latin typeface="Courier New" pitchFamily="49" charset="0"/>
                <a:cs typeface="Courier New" pitchFamily="49" charset="0"/>
              </a:rPr>
              <a:t> </a:t>
            </a:r>
            <a:r>
              <a:rPr lang="en-US" sz="2000" dirty="0" smtClean="0">
                <a:latin typeface="Courier New" pitchFamily="49" charset="0"/>
                <a:cs typeface="Courier New" pitchFamily="49" charset="0"/>
              </a:rPr>
              <a:t>         break;</a:t>
            </a:r>
          </a:p>
          <a:p>
            <a:pPr marL="0" indent="0">
              <a:buNone/>
            </a:pPr>
            <a:r>
              <a:rPr lang="en-US" sz="2000" dirty="0">
                <a:latin typeface="Courier New" pitchFamily="49" charset="0"/>
                <a:cs typeface="Courier New" pitchFamily="49" charset="0"/>
              </a:rPr>
              <a:t> </a:t>
            </a:r>
            <a:r>
              <a:rPr lang="en-US" sz="2000" dirty="0" smtClean="0">
                <a:latin typeface="Courier New" pitchFamily="49" charset="0"/>
                <a:cs typeface="Courier New" pitchFamily="49" charset="0"/>
              </a:rPr>
              <a:t>      default    : return(0);</a:t>
            </a:r>
          </a:p>
          <a:p>
            <a:pPr marL="0" indent="0">
              <a:buNone/>
            </a:pPr>
            <a:r>
              <a:rPr lang="en-US" sz="2000" dirty="0">
                <a:latin typeface="Courier New" pitchFamily="49" charset="0"/>
                <a:cs typeface="Courier New" pitchFamily="49" charset="0"/>
              </a:rPr>
              <a:t> </a:t>
            </a:r>
            <a:r>
              <a:rPr lang="en-US" sz="2000" dirty="0" smtClean="0">
                <a:latin typeface="Courier New" pitchFamily="49" charset="0"/>
                <a:cs typeface="Courier New" pitchFamily="49" charset="0"/>
              </a:rPr>
              <a:t>         break;</a:t>
            </a:r>
          </a:p>
          <a:p>
            <a:pPr marL="0" indent="0">
              <a:buNone/>
            </a:pPr>
            <a:r>
              <a:rPr lang="en-US" sz="2000" dirty="0">
                <a:latin typeface="Courier New" pitchFamily="49" charset="0"/>
                <a:cs typeface="Courier New" pitchFamily="49" charset="0"/>
              </a:rPr>
              <a:t> </a:t>
            </a:r>
            <a:r>
              <a:rPr lang="en-US" sz="2000" dirty="0" smtClean="0">
                <a:latin typeface="Courier New" pitchFamily="49" charset="0"/>
                <a:cs typeface="Courier New" pitchFamily="49" charset="0"/>
              </a:rPr>
              <a:t>  }</a:t>
            </a:r>
          </a:p>
          <a:p>
            <a:pPr marL="0" indent="0">
              <a:buNone/>
            </a:pPr>
            <a:r>
              <a:rPr lang="en-US" sz="2000" dirty="0">
                <a:latin typeface="Courier New" pitchFamily="49" charset="0"/>
                <a:cs typeface="Courier New" pitchFamily="49" charset="0"/>
              </a:rPr>
              <a:t>}</a:t>
            </a:r>
          </a:p>
        </p:txBody>
      </p:sp>
      <p:sp>
        <p:nvSpPr>
          <p:cNvPr id="4" name="Footer Placeholder 3"/>
          <p:cNvSpPr>
            <a:spLocks noGrp="1"/>
          </p:cNvSpPr>
          <p:nvPr>
            <p:ph type="ftr" sz="quarter" idx="11"/>
          </p:nvPr>
        </p:nvSpPr>
        <p:spPr/>
        <p:txBody>
          <a:bodyPr/>
          <a:lstStyle/>
          <a:p>
            <a:r>
              <a:rPr lang="en-US" smtClean="0"/>
              <a:t>Data Structures and Programming Techniques</a:t>
            </a:r>
            <a:endParaRPr lang="en-US"/>
          </a:p>
        </p:txBody>
      </p:sp>
      <p:sp>
        <p:nvSpPr>
          <p:cNvPr id="5" name="Slide Number Placeholder 4"/>
          <p:cNvSpPr>
            <a:spLocks noGrp="1"/>
          </p:cNvSpPr>
          <p:nvPr>
            <p:ph type="sldNum" sz="quarter" idx="12"/>
          </p:nvPr>
        </p:nvSpPr>
        <p:spPr/>
        <p:txBody>
          <a:bodyPr/>
          <a:lstStyle/>
          <a:p>
            <a:fld id="{59635152-C9A8-4C6E-919A-02F3B65E1E2D}" type="slidenum">
              <a:rPr lang="en-US" smtClean="0"/>
              <a:t>12</a:t>
            </a:fld>
            <a:endParaRPr lang="en-US"/>
          </a:p>
        </p:txBody>
      </p:sp>
    </p:spTree>
    <p:extLst>
      <p:ext uri="{BB962C8B-B14F-4D97-AF65-F5344CB8AC3E}">
        <p14:creationId xmlns:p14="http://schemas.microsoft.com/office/powerpoint/2010/main" val="117681164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Program (cont’d)</a:t>
            </a:r>
            <a:endParaRPr lang="en-US" dirty="0"/>
          </a:p>
        </p:txBody>
      </p:sp>
      <p:sp>
        <p:nvSpPr>
          <p:cNvPr id="3" name="Content Placeholder 2"/>
          <p:cNvSpPr>
            <a:spLocks noGrp="1"/>
          </p:cNvSpPr>
          <p:nvPr>
            <p:ph idx="1"/>
          </p:nvPr>
        </p:nvSpPr>
        <p:spPr/>
        <p:txBody>
          <a:bodyPr>
            <a:normAutofit fontScale="32500" lnSpcReduction="20000"/>
          </a:bodyPr>
          <a:lstStyle/>
          <a:p>
            <a:pPr marL="0" indent="0">
              <a:buNone/>
            </a:pPr>
            <a:r>
              <a:rPr lang="en-US" sz="2500" dirty="0" smtClean="0">
                <a:latin typeface="Courier New" pitchFamily="49" charset="0"/>
                <a:cs typeface="Courier New" pitchFamily="49" charset="0"/>
              </a:rPr>
              <a:t>void </a:t>
            </a:r>
            <a:r>
              <a:rPr lang="en-US" sz="2500" dirty="0" err="1" smtClean="0">
                <a:latin typeface="Courier New" pitchFamily="49" charset="0"/>
                <a:cs typeface="Courier New" pitchFamily="49" charset="0"/>
              </a:rPr>
              <a:t>ParenMatch</a:t>
            </a:r>
            <a:r>
              <a:rPr lang="en-US" sz="2500" dirty="0" smtClean="0">
                <a:latin typeface="Courier New" pitchFamily="49" charset="0"/>
                <a:cs typeface="Courier New" pitchFamily="49" charset="0"/>
              </a:rPr>
              <a:t>(void)</a:t>
            </a:r>
          </a:p>
          <a:p>
            <a:pPr marL="0" indent="0">
              <a:buNone/>
            </a:pPr>
            <a:r>
              <a:rPr lang="en-US" sz="2500" dirty="0" smtClean="0">
                <a:latin typeface="Courier New" pitchFamily="49" charset="0"/>
                <a:cs typeface="Courier New" pitchFamily="49" charset="0"/>
              </a:rPr>
              <a:t>{  </a:t>
            </a:r>
          </a:p>
          <a:p>
            <a:pPr marL="0" indent="0">
              <a:buNone/>
            </a:pPr>
            <a:r>
              <a:rPr lang="en-US" sz="2500" dirty="0">
                <a:latin typeface="Courier New" pitchFamily="49" charset="0"/>
                <a:cs typeface="Courier New" pitchFamily="49" charset="0"/>
              </a:rPr>
              <a:t> </a:t>
            </a:r>
            <a:r>
              <a:rPr lang="en-US" sz="2500" dirty="0" smtClean="0">
                <a:latin typeface="Courier New" pitchFamily="49" charset="0"/>
                <a:cs typeface="Courier New" pitchFamily="49" charset="0"/>
              </a:rPr>
              <a:t>   </a:t>
            </a:r>
            <a:r>
              <a:rPr lang="en-US" sz="2500" dirty="0" err="1" smtClean="0">
                <a:latin typeface="Courier New" pitchFamily="49" charset="0"/>
                <a:cs typeface="Courier New" pitchFamily="49" charset="0"/>
              </a:rPr>
              <a:t>int</a:t>
            </a:r>
            <a:r>
              <a:rPr lang="en-US" sz="2500" dirty="0" smtClean="0">
                <a:latin typeface="Courier New" pitchFamily="49" charset="0"/>
                <a:cs typeface="Courier New" pitchFamily="49" charset="0"/>
              </a:rPr>
              <a:t>  n, </a:t>
            </a:r>
            <a:r>
              <a:rPr lang="en-US" sz="2500" dirty="0" err="1" smtClean="0">
                <a:latin typeface="Courier New" pitchFamily="49" charset="0"/>
                <a:cs typeface="Courier New" pitchFamily="49" charset="0"/>
              </a:rPr>
              <a:t>i</a:t>
            </a:r>
            <a:r>
              <a:rPr lang="en-US" sz="2500" dirty="0" smtClean="0">
                <a:latin typeface="Courier New" pitchFamily="49" charset="0"/>
                <a:cs typeface="Courier New" pitchFamily="49" charset="0"/>
              </a:rPr>
              <a:t>=0;</a:t>
            </a:r>
          </a:p>
          <a:p>
            <a:pPr marL="0" indent="0">
              <a:buNone/>
            </a:pPr>
            <a:r>
              <a:rPr lang="en-US" sz="2500" dirty="0">
                <a:latin typeface="Courier New" pitchFamily="49" charset="0"/>
                <a:cs typeface="Courier New" pitchFamily="49" charset="0"/>
              </a:rPr>
              <a:t> </a:t>
            </a:r>
            <a:r>
              <a:rPr lang="en-US" sz="2500" dirty="0" smtClean="0">
                <a:latin typeface="Courier New" pitchFamily="49" charset="0"/>
                <a:cs typeface="Courier New" pitchFamily="49" charset="0"/>
              </a:rPr>
              <a:t>   char c, d;</a:t>
            </a:r>
          </a:p>
          <a:p>
            <a:pPr marL="0" indent="0">
              <a:buNone/>
            </a:pPr>
            <a:r>
              <a:rPr lang="en-US" sz="2500" dirty="0">
                <a:latin typeface="Courier New" pitchFamily="49" charset="0"/>
                <a:cs typeface="Courier New" pitchFamily="49" charset="0"/>
              </a:rPr>
              <a:t> </a:t>
            </a:r>
            <a:r>
              <a:rPr lang="en-US" sz="2500" dirty="0" smtClean="0">
                <a:latin typeface="Courier New" pitchFamily="49" charset="0"/>
                <a:cs typeface="Courier New" pitchFamily="49" charset="0"/>
              </a:rPr>
              <a:t>   Stack </a:t>
            </a:r>
            <a:r>
              <a:rPr lang="en-US" sz="2500" dirty="0" err="1" smtClean="0">
                <a:latin typeface="Courier New" pitchFamily="49" charset="0"/>
                <a:cs typeface="Courier New" pitchFamily="49" charset="0"/>
              </a:rPr>
              <a:t>ParenStack</a:t>
            </a:r>
            <a:r>
              <a:rPr lang="en-US" sz="2500" dirty="0" smtClean="0">
                <a:latin typeface="Courier New" pitchFamily="49" charset="0"/>
                <a:cs typeface="Courier New" pitchFamily="49" charset="0"/>
              </a:rPr>
              <a:t>;</a:t>
            </a:r>
          </a:p>
          <a:p>
            <a:pPr marL="0" indent="0">
              <a:buNone/>
            </a:pPr>
            <a:endParaRPr lang="en-US" sz="2500" dirty="0">
              <a:latin typeface="Courier New" pitchFamily="49" charset="0"/>
              <a:cs typeface="Courier New" pitchFamily="49" charset="0"/>
            </a:endParaRPr>
          </a:p>
          <a:p>
            <a:pPr marL="0" indent="0">
              <a:buNone/>
            </a:pPr>
            <a:r>
              <a:rPr lang="en-US" sz="2500" dirty="0" smtClean="0">
                <a:latin typeface="Courier New" pitchFamily="49" charset="0"/>
                <a:cs typeface="Courier New" pitchFamily="49" charset="0"/>
              </a:rPr>
              <a:t>    </a:t>
            </a:r>
            <a:r>
              <a:rPr lang="en-US" sz="2500" dirty="0" err="1" smtClean="0">
                <a:latin typeface="Courier New" pitchFamily="49" charset="0"/>
                <a:cs typeface="Courier New" pitchFamily="49" charset="0"/>
              </a:rPr>
              <a:t>InitializeStack</a:t>
            </a:r>
            <a:r>
              <a:rPr lang="en-US" sz="2500" dirty="0" smtClean="0">
                <a:latin typeface="Courier New" pitchFamily="49" charset="0"/>
                <a:cs typeface="Courier New" pitchFamily="49" charset="0"/>
              </a:rPr>
              <a:t>(&amp;</a:t>
            </a:r>
            <a:r>
              <a:rPr lang="en-US" sz="2500" dirty="0" err="1" smtClean="0">
                <a:latin typeface="Courier New" pitchFamily="49" charset="0"/>
                <a:cs typeface="Courier New" pitchFamily="49" charset="0"/>
              </a:rPr>
              <a:t>ParenStack</a:t>
            </a:r>
            <a:r>
              <a:rPr lang="en-US" sz="2500" smtClean="0">
                <a:latin typeface="Courier New" pitchFamily="49" charset="0"/>
                <a:cs typeface="Courier New" pitchFamily="49" charset="0"/>
              </a:rPr>
              <a:t>);</a:t>
            </a:r>
          </a:p>
          <a:p>
            <a:pPr marL="0" indent="0">
              <a:buNone/>
            </a:pPr>
            <a:endParaRPr lang="en-US" sz="2500" dirty="0" smtClean="0">
              <a:latin typeface="Courier New" pitchFamily="49" charset="0"/>
              <a:cs typeface="Courier New" pitchFamily="49" charset="0"/>
            </a:endParaRPr>
          </a:p>
          <a:p>
            <a:pPr marL="0" indent="0">
              <a:buNone/>
            </a:pPr>
            <a:r>
              <a:rPr lang="en-US" sz="2500" dirty="0">
                <a:latin typeface="Courier New" pitchFamily="49" charset="0"/>
                <a:cs typeface="Courier New" pitchFamily="49" charset="0"/>
              </a:rPr>
              <a:t> </a:t>
            </a:r>
            <a:r>
              <a:rPr lang="en-US" sz="2500" dirty="0" smtClean="0">
                <a:latin typeface="Courier New" pitchFamily="49" charset="0"/>
                <a:cs typeface="Courier New" pitchFamily="49" charset="0"/>
              </a:rPr>
              <a:t>   n=</a:t>
            </a:r>
            <a:r>
              <a:rPr lang="en-US" sz="2500" dirty="0" err="1" smtClean="0">
                <a:latin typeface="Courier New" pitchFamily="49" charset="0"/>
                <a:cs typeface="Courier New" pitchFamily="49" charset="0"/>
              </a:rPr>
              <a:t>strlen</a:t>
            </a:r>
            <a:r>
              <a:rPr lang="en-US" sz="2500" dirty="0" smtClean="0">
                <a:latin typeface="Courier New" pitchFamily="49" charset="0"/>
                <a:cs typeface="Courier New" pitchFamily="49" charset="0"/>
              </a:rPr>
              <a:t>(</a:t>
            </a:r>
            <a:r>
              <a:rPr lang="en-US" sz="2500" dirty="0" err="1" smtClean="0">
                <a:latin typeface="Courier New" pitchFamily="49" charset="0"/>
                <a:cs typeface="Courier New" pitchFamily="49" charset="0"/>
              </a:rPr>
              <a:t>InputExpression</a:t>
            </a:r>
            <a:r>
              <a:rPr lang="en-US" sz="2500" dirty="0" smtClean="0">
                <a:latin typeface="Courier New" pitchFamily="49" charset="0"/>
                <a:cs typeface="Courier New" pitchFamily="49" charset="0"/>
              </a:rPr>
              <a:t>);</a:t>
            </a:r>
          </a:p>
          <a:p>
            <a:pPr marL="0" indent="0">
              <a:buNone/>
            </a:pPr>
            <a:r>
              <a:rPr lang="en-US" sz="2500" dirty="0">
                <a:latin typeface="Courier New" pitchFamily="49" charset="0"/>
                <a:cs typeface="Courier New" pitchFamily="49" charset="0"/>
              </a:rPr>
              <a:t> </a:t>
            </a:r>
            <a:r>
              <a:rPr lang="en-US" sz="2500" dirty="0" smtClean="0">
                <a:latin typeface="Courier New" pitchFamily="49" charset="0"/>
                <a:cs typeface="Courier New" pitchFamily="49" charset="0"/>
              </a:rPr>
              <a:t>   while (</a:t>
            </a:r>
            <a:r>
              <a:rPr lang="en-US" sz="2500" dirty="0" err="1" smtClean="0">
                <a:latin typeface="Courier New" pitchFamily="49" charset="0"/>
                <a:cs typeface="Courier New" pitchFamily="49" charset="0"/>
              </a:rPr>
              <a:t>i</a:t>
            </a:r>
            <a:r>
              <a:rPr lang="en-US" sz="2500" dirty="0" smtClean="0">
                <a:latin typeface="Courier New" pitchFamily="49" charset="0"/>
                <a:cs typeface="Courier New" pitchFamily="49" charset="0"/>
              </a:rPr>
              <a:t> &lt; n){</a:t>
            </a:r>
          </a:p>
          <a:p>
            <a:pPr marL="0" indent="0">
              <a:buNone/>
            </a:pPr>
            <a:r>
              <a:rPr lang="en-US" sz="2500" dirty="0">
                <a:latin typeface="Courier New" pitchFamily="49" charset="0"/>
                <a:cs typeface="Courier New" pitchFamily="49" charset="0"/>
              </a:rPr>
              <a:t> </a:t>
            </a:r>
            <a:r>
              <a:rPr lang="en-US" sz="2500" dirty="0" smtClean="0">
                <a:latin typeface="Courier New" pitchFamily="49" charset="0"/>
                <a:cs typeface="Courier New" pitchFamily="49" charset="0"/>
              </a:rPr>
              <a:t>      d=</a:t>
            </a:r>
            <a:r>
              <a:rPr lang="en-US" sz="2500" dirty="0" err="1" smtClean="0">
                <a:latin typeface="Courier New" pitchFamily="49" charset="0"/>
                <a:cs typeface="Courier New" pitchFamily="49" charset="0"/>
              </a:rPr>
              <a:t>InputExpression</a:t>
            </a:r>
            <a:r>
              <a:rPr lang="en-US" sz="2500" dirty="0" smtClean="0">
                <a:latin typeface="Courier New" pitchFamily="49" charset="0"/>
                <a:cs typeface="Courier New" pitchFamily="49" charset="0"/>
              </a:rPr>
              <a:t>[</a:t>
            </a:r>
            <a:r>
              <a:rPr lang="en-US" sz="2500" dirty="0" err="1" smtClean="0">
                <a:latin typeface="Courier New" pitchFamily="49" charset="0"/>
                <a:cs typeface="Courier New" pitchFamily="49" charset="0"/>
              </a:rPr>
              <a:t>i</a:t>
            </a:r>
            <a:r>
              <a:rPr lang="en-US" sz="2500" dirty="0" smtClean="0">
                <a:latin typeface="Courier New" pitchFamily="49" charset="0"/>
                <a:cs typeface="Courier New" pitchFamily="49" charset="0"/>
              </a:rPr>
              <a:t>];</a:t>
            </a:r>
          </a:p>
          <a:p>
            <a:pPr marL="0" indent="0">
              <a:buNone/>
            </a:pPr>
            <a:r>
              <a:rPr lang="en-US" sz="2500" dirty="0">
                <a:latin typeface="Courier New" pitchFamily="49" charset="0"/>
                <a:cs typeface="Courier New" pitchFamily="49" charset="0"/>
              </a:rPr>
              <a:t> </a:t>
            </a:r>
            <a:r>
              <a:rPr lang="en-US" sz="2500" dirty="0" smtClean="0">
                <a:latin typeface="Courier New" pitchFamily="49" charset="0"/>
                <a:cs typeface="Courier New" pitchFamily="49" charset="0"/>
              </a:rPr>
              <a:t>      if ( d==‘(‘ || d==‘[‘ || d==‘{‘ ){</a:t>
            </a:r>
          </a:p>
          <a:p>
            <a:pPr marL="0" indent="0">
              <a:buNone/>
            </a:pPr>
            <a:r>
              <a:rPr lang="en-US" sz="2500" dirty="0">
                <a:latin typeface="Courier New" pitchFamily="49" charset="0"/>
                <a:cs typeface="Courier New" pitchFamily="49" charset="0"/>
              </a:rPr>
              <a:t> </a:t>
            </a:r>
            <a:r>
              <a:rPr lang="en-US" sz="2500" dirty="0" smtClean="0">
                <a:latin typeface="Courier New" pitchFamily="49" charset="0"/>
                <a:cs typeface="Courier New" pitchFamily="49" charset="0"/>
              </a:rPr>
              <a:t>         Push(d, &amp;</a:t>
            </a:r>
            <a:r>
              <a:rPr lang="en-US" sz="2500" dirty="0" err="1" smtClean="0">
                <a:latin typeface="Courier New" pitchFamily="49" charset="0"/>
                <a:cs typeface="Courier New" pitchFamily="49" charset="0"/>
              </a:rPr>
              <a:t>ParenStack</a:t>
            </a:r>
            <a:r>
              <a:rPr lang="en-US" sz="2500" dirty="0" smtClean="0">
                <a:latin typeface="Courier New" pitchFamily="49" charset="0"/>
                <a:cs typeface="Courier New" pitchFamily="49" charset="0"/>
              </a:rPr>
              <a:t>);</a:t>
            </a:r>
          </a:p>
          <a:p>
            <a:pPr marL="0" indent="0">
              <a:buNone/>
            </a:pPr>
            <a:r>
              <a:rPr lang="en-US" sz="2500" dirty="0">
                <a:latin typeface="Courier New" pitchFamily="49" charset="0"/>
                <a:cs typeface="Courier New" pitchFamily="49" charset="0"/>
              </a:rPr>
              <a:t> </a:t>
            </a:r>
            <a:r>
              <a:rPr lang="en-US" sz="2500" dirty="0" smtClean="0">
                <a:latin typeface="Courier New" pitchFamily="49" charset="0"/>
                <a:cs typeface="Courier New" pitchFamily="49" charset="0"/>
              </a:rPr>
              <a:t>      } else if ( d==‘)</a:t>
            </a:r>
            <a:r>
              <a:rPr lang="en-US" sz="2800" dirty="0" smtClean="0">
                <a:latin typeface="Courier New" pitchFamily="49" charset="0"/>
                <a:cs typeface="Courier New" pitchFamily="49" charset="0"/>
              </a:rPr>
              <a:t>‘</a:t>
            </a:r>
            <a:r>
              <a:rPr lang="en-US" sz="2500" dirty="0" smtClean="0">
                <a:latin typeface="Courier New" pitchFamily="49" charset="0"/>
                <a:cs typeface="Courier New" pitchFamily="49" charset="0"/>
              </a:rPr>
              <a:t> || d==‘]</a:t>
            </a:r>
            <a:r>
              <a:rPr lang="en-US" sz="2800" dirty="0" smtClean="0">
                <a:latin typeface="Courier New" pitchFamily="49" charset="0"/>
                <a:cs typeface="Courier New" pitchFamily="49" charset="0"/>
              </a:rPr>
              <a:t>‘</a:t>
            </a:r>
            <a:r>
              <a:rPr lang="en-US" sz="2500" dirty="0" smtClean="0">
                <a:latin typeface="Courier New" pitchFamily="49" charset="0"/>
                <a:cs typeface="Courier New" pitchFamily="49" charset="0"/>
              </a:rPr>
              <a:t> || d==‘}</a:t>
            </a:r>
            <a:r>
              <a:rPr lang="en-US" sz="2800" dirty="0" smtClean="0">
                <a:latin typeface="Courier New" pitchFamily="49" charset="0"/>
                <a:cs typeface="Courier New" pitchFamily="49" charset="0"/>
              </a:rPr>
              <a:t>‘</a:t>
            </a:r>
            <a:r>
              <a:rPr lang="en-US" sz="2500" dirty="0" smtClean="0">
                <a:latin typeface="Courier New" pitchFamily="49" charset="0"/>
                <a:cs typeface="Courier New" pitchFamily="49" charset="0"/>
              </a:rPr>
              <a:t> ){</a:t>
            </a:r>
          </a:p>
          <a:p>
            <a:pPr marL="0" indent="0">
              <a:buNone/>
            </a:pPr>
            <a:r>
              <a:rPr lang="en-US" sz="2500" dirty="0">
                <a:latin typeface="Courier New" pitchFamily="49" charset="0"/>
                <a:cs typeface="Courier New" pitchFamily="49" charset="0"/>
              </a:rPr>
              <a:t> </a:t>
            </a:r>
            <a:r>
              <a:rPr lang="en-US" sz="2500" dirty="0" smtClean="0">
                <a:latin typeface="Courier New" pitchFamily="49" charset="0"/>
                <a:cs typeface="Courier New" pitchFamily="49" charset="0"/>
              </a:rPr>
              <a:t>         if (Empty(&amp;</a:t>
            </a:r>
            <a:r>
              <a:rPr lang="en-US" sz="2500" dirty="0" err="1" smtClean="0">
                <a:latin typeface="Courier New" pitchFamily="49" charset="0"/>
                <a:cs typeface="Courier New" pitchFamily="49" charset="0"/>
              </a:rPr>
              <a:t>ParenStack</a:t>
            </a:r>
            <a:r>
              <a:rPr lang="en-US" sz="2500" dirty="0" smtClean="0">
                <a:latin typeface="Courier New" pitchFamily="49" charset="0"/>
                <a:cs typeface="Courier New" pitchFamily="49" charset="0"/>
              </a:rPr>
              <a:t>)){</a:t>
            </a:r>
          </a:p>
          <a:p>
            <a:pPr marL="0" indent="0">
              <a:buNone/>
            </a:pPr>
            <a:r>
              <a:rPr lang="en-US" sz="2500" dirty="0">
                <a:latin typeface="Courier New" pitchFamily="49" charset="0"/>
                <a:cs typeface="Courier New" pitchFamily="49" charset="0"/>
              </a:rPr>
              <a:t> </a:t>
            </a:r>
            <a:r>
              <a:rPr lang="en-US" sz="2500" dirty="0" smtClean="0">
                <a:latin typeface="Courier New" pitchFamily="49" charset="0"/>
                <a:cs typeface="Courier New" pitchFamily="49" charset="0"/>
              </a:rPr>
              <a:t>            </a:t>
            </a:r>
            <a:r>
              <a:rPr lang="en-US" sz="2500" dirty="0" err="1" smtClean="0">
                <a:latin typeface="Courier New" pitchFamily="49" charset="0"/>
                <a:cs typeface="Courier New" pitchFamily="49" charset="0"/>
              </a:rPr>
              <a:t>printf</a:t>
            </a:r>
            <a:r>
              <a:rPr lang="en-US" sz="2500" dirty="0" smtClean="0">
                <a:latin typeface="Courier New" pitchFamily="49" charset="0"/>
                <a:cs typeface="Courier New" pitchFamily="49" charset="0"/>
              </a:rPr>
              <a:t>(“More right parentheses than left parentheses\n”);</a:t>
            </a:r>
          </a:p>
          <a:p>
            <a:pPr marL="0" indent="0">
              <a:buNone/>
            </a:pPr>
            <a:r>
              <a:rPr lang="en-US" sz="2500" dirty="0">
                <a:latin typeface="Courier New" pitchFamily="49" charset="0"/>
                <a:cs typeface="Courier New" pitchFamily="49" charset="0"/>
              </a:rPr>
              <a:t> </a:t>
            </a:r>
            <a:r>
              <a:rPr lang="en-US" sz="2500" dirty="0" smtClean="0">
                <a:latin typeface="Courier New" pitchFamily="49" charset="0"/>
                <a:cs typeface="Courier New" pitchFamily="49" charset="0"/>
              </a:rPr>
              <a:t>            return;</a:t>
            </a:r>
          </a:p>
          <a:p>
            <a:pPr marL="0" indent="0">
              <a:buNone/>
            </a:pPr>
            <a:r>
              <a:rPr lang="en-US" sz="2500" dirty="0">
                <a:latin typeface="Courier New" pitchFamily="49" charset="0"/>
                <a:cs typeface="Courier New" pitchFamily="49" charset="0"/>
              </a:rPr>
              <a:t> </a:t>
            </a:r>
            <a:r>
              <a:rPr lang="en-US" sz="2500" dirty="0" smtClean="0">
                <a:latin typeface="Courier New" pitchFamily="49" charset="0"/>
                <a:cs typeface="Courier New" pitchFamily="49" charset="0"/>
              </a:rPr>
              <a:t>         } else {</a:t>
            </a:r>
          </a:p>
          <a:p>
            <a:pPr marL="0" indent="0">
              <a:buNone/>
            </a:pPr>
            <a:r>
              <a:rPr lang="en-US" sz="2500" dirty="0">
                <a:latin typeface="Courier New" pitchFamily="49" charset="0"/>
                <a:cs typeface="Courier New" pitchFamily="49" charset="0"/>
              </a:rPr>
              <a:t> </a:t>
            </a:r>
            <a:r>
              <a:rPr lang="en-US" sz="2500" dirty="0" smtClean="0">
                <a:latin typeface="Courier New" pitchFamily="49" charset="0"/>
                <a:cs typeface="Courier New" pitchFamily="49" charset="0"/>
              </a:rPr>
              <a:t>            Pop(&amp;</a:t>
            </a:r>
            <a:r>
              <a:rPr lang="en-US" sz="2500" dirty="0" err="1" smtClean="0">
                <a:latin typeface="Courier New" pitchFamily="49" charset="0"/>
                <a:cs typeface="Courier New" pitchFamily="49" charset="0"/>
              </a:rPr>
              <a:t>ParenStack</a:t>
            </a:r>
            <a:r>
              <a:rPr lang="en-US" sz="2500" dirty="0" smtClean="0">
                <a:latin typeface="Courier New" pitchFamily="49" charset="0"/>
                <a:cs typeface="Courier New" pitchFamily="49" charset="0"/>
              </a:rPr>
              <a:t>, &amp;c);</a:t>
            </a:r>
          </a:p>
          <a:p>
            <a:pPr marL="0" indent="0">
              <a:buNone/>
            </a:pPr>
            <a:r>
              <a:rPr lang="en-US" sz="2500" dirty="0">
                <a:latin typeface="Courier New" pitchFamily="49" charset="0"/>
                <a:cs typeface="Courier New" pitchFamily="49" charset="0"/>
              </a:rPr>
              <a:t> </a:t>
            </a:r>
            <a:r>
              <a:rPr lang="en-US" sz="2500" dirty="0" smtClean="0">
                <a:latin typeface="Courier New" pitchFamily="49" charset="0"/>
                <a:cs typeface="Courier New" pitchFamily="49" charset="0"/>
              </a:rPr>
              <a:t>            if (!Match(</a:t>
            </a:r>
            <a:r>
              <a:rPr lang="en-US" sz="2500" dirty="0" err="1" smtClean="0">
                <a:latin typeface="Courier New" pitchFamily="49" charset="0"/>
                <a:cs typeface="Courier New" pitchFamily="49" charset="0"/>
              </a:rPr>
              <a:t>c,d</a:t>
            </a:r>
            <a:r>
              <a:rPr lang="en-US" sz="2500" dirty="0" smtClean="0">
                <a:latin typeface="Courier New" pitchFamily="49" charset="0"/>
                <a:cs typeface="Courier New" pitchFamily="49" charset="0"/>
              </a:rPr>
              <a:t>)){</a:t>
            </a:r>
          </a:p>
          <a:p>
            <a:pPr marL="0" indent="0">
              <a:buNone/>
            </a:pPr>
            <a:r>
              <a:rPr lang="en-US" sz="2500" dirty="0">
                <a:latin typeface="Courier New" pitchFamily="49" charset="0"/>
                <a:cs typeface="Courier New" pitchFamily="49" charset="0"/>
              </a:rPr>
              <a:t> </a:t>
            </a:r>
            <a:r>
              <a:rPr lang="en-US" sz="2500" dirty="0" smtClean="0">
                <a:latin typeface="Courier New" pitchFamily="49" charset="0"/>
                <a:cs typeface="Courier New" pitchFamily="49" charset="0"/>
              </a:rPr>
              <a:t>               </a:t>
            </a:r>
            <a:r>
              <a:rPr lang="en-US" sz="2500" dirty="0" err="1" smtClean="0">
                <a:latin typeface="Courier New" pitchFamily="49" charset="0"/>
                <a:cs typeface="Courier New" pitchFamily="49" charset="0"/>
              </a:rPr>
              <a:t>printf</a:t>
            </a:r>
            <a:r>
              <a:rPr lang="en-US" sz="2500" dirty="0" smtClean="0">
                <a:latin typeface="Courier New" pitchFamily="49" charset="0"/>
                <a:cs typeface="Courier New" pitchFamily="49" charset="0"/>
              </a:rPr>
              <a:t>(“Mismatched Parentheses: %c and %c\n”, c, d);</a:t>
            </a:r>
          </a:p>
          <a:p>
            <a:pPr marL="0" indent="0">
              <a:buNone/>
            </a:pPr>
            <a:r>
              <a:rPr lang="en-US" sz="2500" dirty="0">
                <a:latin typeface="Courier New" pitchFamily="49" charset="0"/>
                <a:cs typeface="Courier New" pitchFamily="49" charset="0"/>
              </a:rPr>
              <a:t> </a:t>
            </a:r>
            <a:r>
              <a:rPr lang="en-US" sz="2500" dirty="0" smtClean="0">
                <a:latin typeface="Courier New" pitchFamily="49" charset="0"/>
                <a:cs typeface="Courier New" pitchFamily="49" charset="0"/>
              </a:rPr>
              <a:t>               return;</a:t>
            </a:r>
          </a:p>
          <a:p>
            <a:pPr marL="0" indent="0">
              <a:buNone/>
            </a:pPr>
            <a:r>
              <a:rPr lang="en-US" sz="2500" dirty="0">
                <a:latin typeface="Courier New" pitchFamily="49" charset="0"/>
                <a:cs typeface="Courier New" pitchFamily="49" charset="0"/>
              </a:rPr>
              <a:t> </a:t>
            </a:r>
            <a:r>
              <a:rPr lang="en-US" sz="2500" dirty="0" smtClean="0">
                <a:latin typeface="Courier New" pitchFamily="49" charset="0"/>
                <a:cs typeface="Courier New" pitchFamily="49" charset="0"/>
              </a:rPr>
              <a:t>            }</a:t>
            </a:r>
          </a:p>
          <a:p>
            <a:pPr marL="0" indent="0">
              <a:buNone/>
            </a:pPr>
            <a:r>
              <a:rPr lang="en-US" sz="2500" dirty="0">
                <a:latin typeface="Courier New" pitchFamily="49" charset="0"/>
                <a:cs typeface="Courier New" pitchFamily="49" charset="0"/>
              </a:rPr>
              <a:t> </a:t>
            </a:r>
            <a:r>
              <a:rPr lang="en-US" sz="2500" dirty="0" smtClean="0">
                <a:latin typeface="Courier New" pitchFamily="49" charset="0"/>
                <a:cs typeface="Courier New" pitchFamily="49" charset="0"/>
              </a:rPr>
              <a:t>         }</a:t>
            </a:r>
          </a:p>
          <a:p>
            <a:pPr marL="0" indent="0">
              <a:buNone/>
            </a:pPr>
            <a:r>
              <a:rPr lang="en-US" sz="2500" dirty="0">
                <a:latin typeface="Courier New" pitchFamily="49" charset="0"/>
                <a:cs typeface="Courier New" pitchFamily="49" charset="0"/>
              </a:rPr>
              <a:t> </a:t>
            </a:r>
            <a:r>
              <a:rPr lang="en-US" sz="2500" dirty="0" smtClean="0">
                <a:latin typeface="Courier New" pitchFamily="49" charset="0"/>
                <a:cs typeface="Courier New" pitchFamily="49" charset="0"/>
              </a:rPr>
              <a:t>      }</a:t>
            </a:r>
          </a:p>
          <a:p>
            <a:pPr marL="0" indent="0">
              <a:buNone/>
            </a:pPr>
            <a:r>
              <a:rPr lang="en-US" sz="2500" dirty="0">
                <a:latin typeface="Courier New" pitchFamily="49" charset="0"/>
                <a:cs typeface="Courier New" pitchFamily="49" charset="0"/>
              </a:rPr>
              <a:t> </a:t>
            </a:r>
            <a:r>
              <a:rPr lang="en-US" sz="2500" dirty="0" smtClean="0">
                <a:latin typeface="Courier New" pitchFamily="49" charset="0"/>
                <a:cs typeface="Courier New" pitchFamily="49" charset="0"/>
              </a:rPr>
              <a:t>      ++</a:t>
            </a:r>
            <a:r>
              <a:rPr lang="en-US" sz="2500" dirty="0" err="1" smtClean="0">
                <a:latin typeface="Courier New" pitchFamily="49" charset="0"/>
                <a:cs typeface="Courier New" pitchFamily="49" charset="0"/>
              </a:rPr>
              <a:t>i</a:t>
            </a:r>
            <a:r>
              <a:rPr lang="en-US" sz="2500" dirty="0" smtClean="0">
                <a:latin typeface="Courier New" pitchFamily="49" charset="0"/>
                <a:cs typeface="Courier New" pitchFamily="49" charset="0"/>
              </a:rPr>
              <a:t>;</a:t>
            </a:r>
          </a:p>
          <a:p>
            <a:pPr marL="0" indent="0">
              <a:buNone/>
            </a:pPr>
            <a:r>
              <a:rPr lang="en-US" sz="2500" dirty="0">
                <a:latin typeface="Courier New" pitchFamily="49" charset="0"/>
                <a:cs typeface="Courier New" pitchFamily="49" charset="0"/>
              </a:rPr>
              <a:t> </a:t>
            </a:r>
            <a:r>
              <a:rPr lang="en-US" sz="2500" dirty="0" smtClean="0">
                <a:latin typeface="Courier New" pitchFamily="49" charset="0"/>
                <a:cs typeface="Courier New" pitchFamily="49" charset="0"/>
              </a:rPr>
              <a:t>   }</a:t>
            </a:r>
          </a:p>
          <a:p>
            <a:pPr marL="0" indent="0">
              <a:buNone/>
            </a:pPr>
            <a:r>
              <a:rPr lang="en-US" sz="2500" dirty="0">
                <a:latin typeface="Courier New" pitchFamily="49" charset="0"/>
                <a:cs typeface="Courier New" pitchFamily="49" charset="0"/>
              </a:rPr>
              <a:t> </a:t>
            </a:r>
            <a:r>
              <a:rPr lang="en-US" sz="2500" dirty="0" smtClean="0">
                <a:latin typeface="Courier New" pitchFamily="49" charset="0"/>
                <a:cs typeface="Courier New" pitchFamily="49" charset="0"/>
              </a:rPr>
              <a:t>   if (Empty(&amp;</a:t>
            </a:r>
            <a:r>
              <a:rPr lang="en-US" sz="2500" dirty="0" err="1" smtClean="0">
                <a:latin typeface="Courier New" pitchFamily="49" charset="0"/>
                <a:cs typeface="Courier New" pitchFamily="49" charset="0"/>
              </a:rPr>
              <a:t>ParenStack</a:t>
            </a:r>
            <a:r>
              <a:rPr lang="en-US" sz="2500" dirty="0" smtClean="0">
                <a:latin typeface="Courier New" pitchFamily="49" charset="0"/>
                <a:cs typeface="Courier New" pitchFamily="49" charset="0"/>
              </a:rPr>
              <a:t>)){</a:t>
            </a:r>
          </a:p>
          <a:p>
            <a:pPr marL="0" indent="0">
              <a:buNone/>
            </a:pPr>
            <a:r>
              <a:rPr lang="en-US" sz="2500" dirty="0">
                <a:latin typeface="Courier New" pitchFamily="49" charset="0"/>
                <a:cs typeface="Courier New" pitchFamily="49" charset="0"/>
              </a:rPr>
              <a:t> </a:t>
            </a:r>
            <a:r>
              <a:rPr lang="en-US" sz="2500" dirty="0" smtClean="0">
                <a:latin typeface="Courier New" pitchFamily="49" charset="0"/>
                <a:cs typeface="Courier New" pitchFamily="49" charset="0"/>
              </a:rPr>
              <a:t>      </a:t>
            </a:r>
            <a:r>
              <a:rPr lang="en-US" sz="2500" dirty="0" err="1" smtClean="0">
                <a:latin typeface="Courier New" pitchFamily="49" charset="0"/>
                <a:cs typeface="Courier New" pitchFamily="49" charset="0"/>
              </a:rPr>
              <a:t>printf</a:t>
            </a:r>
            <a:r>
              <a:rPr lang="en-US" sz="2500" dirty="0" smtClean="0">
                <a:latin typeface="Courier New" pitchFamily="49" charset="0"/>
                <a:cs typeface="Courier New" pitchFamily="49" charset="0"/>
              </a:rPr>
              <a:t>(“Parentheses are balanced properly\n”);</a:t>
            </a:r>
          </a:p>
          <a:p>
            <a:pPr marL="0" indent="0">
              <a:buNone/>
            </a:pPr>
            <a:r>
              <a:rPr lang="en-US" sz="2500" dirty="0">
                <a:latin typeface="Courier New" pitchFamily="49" charset="0"/>
                <a:cs typeface="Courier New" pitchFamily="49" charset="0"/>
              </a:rPr>
              <a:t> </a:t>
            </a:r>
            <a:r>
              <a:rPr lang="en-US" sz="2500" dirty="0" smtClean="0">
                <a:latin typeface="Courier New" pitchFamily="49" charset="0"/>
                <a:cs typeface="Courier New" pitchFamily="49" charset="0"/>
              </a:rPr>
              <a:t>   } else {</a:t>
            </a:r>
          </a:p>
          <a:p>
            <a:pPr marL="0" indent="0">
              <a:buNone/>
            </a:pPr>
            <a:r>
              <a:rPr lang="en-US" sz="2500" dirty="0">
                <a:latin typeface="Courier New" pitchFamily="49" charset="0"/>
                <a:cs typeface="Courier New" pitchFamily="49" charset="0"/>
              </a:rPr>
              <a:t> </a:t>
            </a:r>
            <a:r>
              <a:rPr lang="en-US" sz="2500" dirty="0" smtClean="0">
                <a:latin typeface="Courier New" pitchFamily="49" charset="0"/>
                <a:cs typeface="Courier New" pitchFamily="49" charset="0"/>
              </a:rPr>
              <a:t>      </a:t>
            </a:r>
            <a:r>
              <a:rPr lang="en-US" sz="2500" dirty="0" err="1" smtClean="0">
                <a:latin typeface="Courier New" pitchFamily="49" charset="0"/>
                <a:cs typeface="Courier New" pitchFamily="49" charset="0"/>
              </a:rPr>
              <a:t>printf</a:t>
            </a:r>
            <a:r>
              <a:rPr lang="en-US" sz="2500" dirty="0" smtClean="0">
                <a:latin typeface="Courier New" pitchFamily="49" charset="0"/>
                <a:cs typeface="Courier New" pitchFamily="49" charset="0"/>
              </a:rPr>
              <a:t>(“More left parentheses than right parentheses\n”);</a:t>
            </a:r>
          </a:p>
          <a:p>
            <a:pPr marL="0" indent="0">
              <a:buNone/>
            </a:pPr>
            <a:r>
              <a:rPr lang="en-US" sz="2500" dirty="0">
                <a:latin typeface="Courier New" pitchFamily="49" charset="0"/>
                <a:cs typeface="Courier New" pitchFamily="49" charset="0"/>
              </a:rPr>
              <a:t> </a:t>
            </a:r>
            <a:r>
              <a:rPr lang="en-US" sz="2500" dirty="0" smtClean="0">
                <a:latin typeface="Courier New" pitchFamily="49" charset="0"/>
                <a:cs typeface="Courier New" pitchFamily="49" charset="0"/>
              </a:rPr>
              <a:t>   }</a:t>
            </a:r>
          </a:p>
          <a:p>
            <a:pPr marL="0" indent="0">
              <a:buNone/>
            </a:pPr>
            <a:r>
              <a:rPr lang="en-US" sz="2500" dirty="0">
                <a:latin typeface="Courier New" pitchFamily="49" charset="0"/>
                <a:cs typeface="Courier New" pitchFamily="49" charset="0"/>
              </a:rPr>
              <a:t>}</a:t>
            </a:r>
            <a:endParaRPr lang="en-US" sz="2500" dirty="0" smtClean="0">
              <a:latin typeface="Courier New" pitchFamily="49" charset="0"/>
              <a:cs typeface="Courier New" pitchFamily="49" charset="0"/>
            </a:endParaRPr>
          </a:p>
          <a:p>
            <a:pPr marL="0" indent="0">
              <a:buNone/>
            </a:pPr>
            <a:endParaRPr lang="en-US" sz="2000" dirty="0">
              <a:latin typeface="Courier New" pitchFamily="49" charset="0"/>
              <a:cs typeface="Courier New" pitchFamily="49" charset="0"/>
            </a:endParaRPr>
          </a:p>
        </p:txBody>
      </p:sp>
      <p:sp>
        <p:nvSpPr>
          <p:cNvPr id="4" name="Footer Placeholder 3"/>
          <p:cNvSpPr>
            <a:spLocks noGrp="1"/>
          </p:cNvSpPr>
          <p:nvPr>
            <p:ph type="ftr" sz="quarter" idx="11"/>
          </p:nvPr>
        </p:nvSpPr>
        <p:spPr/>
        <p:txBody>
          <a:bodyPr/>
          <a:lstStyle/>
          <a:p>
            <a:r>
              <a:rPr lang="en-US" smtClean="0"/>
              <a:t>Data Structures and Programming Techniques</a:t>
            </a:r>
            <a:endParaRPr lang="en-US"/>
          </a:p>
        </p:txBody>
      </p:sp>
      <p:sp>
        <p:nvSpPr>
          <p:cNvPr id="5" name="Slide Number Placeholder 4"/>
          <p:cNvSpPr>
            <a:spLocks noGrp="1"/>
          </p:cNvSpPr>
          <p:nvPr>
            <p:ph type="sldNum" sz="quarter" idx="12"/>
          </p:nvPr>
        </p:nvSpPr>
        <p:spPr/>
        <p:txBody>
          <a:bodyPr/>
          <a:lstStyle/>
          <a:p>
            <a:fld id="{59635152-C9A8-4C6E-919A-02F3B65E1E2D}" type="slidenum">
              <a:rPr lang="en-US" smtClean="0"/>
              <a:t>13</a:t>
            </a:fld>
            <a:endParaRPr lang="en-US"/>
          </a:p>
        </p:txBody>
      </p:sp>
    </p:spTree>
    <p:extLst>
      <p:ext uri="{BB962C8B-B14F-4D97-AF65-F5344CB8AC3E}">
        <p14:creationId xmlns:p14="http://schemas.microsoft.com/office/powerpoint/2010/main" val="276489124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Program (cont’d)</a:t>
            </a:r>
            <a:endParaRPr lang="en-US" dirty="0"/>
          </a:p>
        </p:txBody>
      </p:sp>
      <p:sp>
        <p:nvSpPr>
          <p:cNvPr id="3" name="Content Placeholder 2"/>
          <p:cNvSpPr>
            <a:spLocks noGrp="1"/>
          </p:cNvSpPr>
          <p:nvPr>
            <p:ph idx="1"/>
          </p:nvPr>
        </p:nvSpPr>
        <p:spPr/>
        <p:txBody>
          <a:bodyPr>
            <a:normAutofit/>
          </a:bodyPr>
          <a:lstStyle/>
          <a:p>
            <a:pPr marL="0" indent="0">
              <a:buNone/>
            </a:pPr>
            <a:r>
              <a:rPr lang="en-US" sz="2000" dirty="0" err="1" smtClean="0">
                <a:latin typeface="Courier New" pitchFamily="49" charset="0"/>
                <a:cs typeface="Courier New" pitchFamily="49" charset="0"/>
              </a:rPr>
              <a:t>int</a:t>
            </a:r>
            <a:r>
              <a:rPr lang="en-US" sz="2000" dirty="0" smtClean="0">
                <a:latin typeface="Courier New" pitchFamily="49" charset="0"/>
                <a:cs typeface="Courier New" pitchFamily="49" charset="0"/>
              </a:rPr>
              <a:t> main(void)</a:t>
            </a:r>
          </a:p>
          <a:p>
            <a:pPr marL="0" indent="0">
              <a:buNone/>
            </a:pPr>
            <a:r>
              <a:rPr lang="en-US" sz="2000" dirty="0" smtClean="0">
                <a:latin typeface="Courier New" pitchFamily="49" charset="0"/>
                <a:cs typeface="Courier New" pitchFamily="49" charset="0"/>
              </a:rPr>
              <a:t>{ </a:t>
            </a:r>
          </a:p>
          <a:p>
            <a:pPr marL="0" indent="0">
              <a:buNone/>
            </a:pPr>
            <a:r>
              <a:rPr lang="en-US" sz="2000" dirty="0">
                <a:latin typeface="Courier New" pitchFamily="49" charset="0"/>
                <a:cs typeface="Courier New" pitchFamily="49" charset="0"/>
              </a:rPr>
              <a:t> </a:t>
            </a:r>
            <a:r>
              <a:rPr lang="en-US" sz="2000" dirty="0" smtClean="0">
                <a:latin typeface="Courier New" pitchFamily="49" charset="0"/>
                <a:cs typeface="Courier New" pitchFamily="49" charset="0"/>
              </a:rPr>
              <a:t>    </a:t>
            </a:r>
            <a:r>
              <a:rPr lang="en-US" sz="2000" dirty="0" err="1" smtClean="0">
                <a:latin typeface="Courier New" pitchFamily="49" charset="0"/>
                <a:cs typeface="Courier New" pitchFamily="49" charset="0"/>
              </a:rPr>
              <a:t>InputExpression</a:t>
            </a:r>
            <a:r>
              <a:rPr lang="en-US" sz="2000" dirty="0" smtClean="0">
                <a:latin typeface="Courier New" pitchFamily="49" charset="0"/>
                <a:cs typeface="Courier New" pitchFamily="49" charset="0"/>
              </a:rPr>
              <a:t>=(char *)</a:t>
            </a:r>
            <a:r>
              <a:rPr lang="en-US" sz="2000" dirty="0" err="1" smtClean="0">
                <a:latin typeface="Courier New" pitchFamily="49" charset="0"/>
                <a:cs typeface="Courier New" pitchFamily="49" charset="0"/>
              </a:rPr>
              <a:t>malloc</a:t>
            </a:r>
            <a:r>
              <a:rPr lang="en-US" sz="2000" dirty="0" smtClean="0">
                <a:latin typeface="Courier New" pitchFamily="49" charset="0"/>
                <a:cs typeface="Courier New" pitchFamily="49" charset="0"/>
              </a:rPr>
              <a:t>(100);</a:t>
            </a:r>
          </a:p>
          <a:p>
            <a:pPr marL="0" indent="0">
              <a:buNone/>
            </a:pPr>
            <a:r>
              <a:rPr lang="en-US" sz="2000" dirty="0">
                <a:latin typeface="Courier New" pitchFamily="49" charset="0"/>
                <a:cs typeface="Courier New" pitchFamily="49" charset="0"/>
              </a:rPr>
              <a:t> </a:t>
            </a:r>
            <a:r>
              <a:rPr lang="en-US" sz="2000" dirty="0" smtClean="0">
                <a:latin typeface="Courier New" pitchFamily="49" charset="0"/>
                <a:cs typeface="Courier New" pitchFamily="49" charset="0"/>
              </a:rPr>
              <a:t>    </a:t>
            </a:r>
            <a:r>
              <a:rPr lang="en-US" sz="2000" dirty="0" err="1" smtClean="0">
                <a:latin typeface="Courier New" pitchFamily="49" charset="0"/>
                <a:cs typeface="Courier New" pitchFamily="49" charset="0"/>
              </a:rPr>
              <a:t>printf</a:t>
            </a:r>
            <a:r>
              <a:rPr lang="en-US" sz="2000" dirty="0" smtClean="0">
                <a:latin typeface="Courier New" pitchFamily="49" charset="0"/>
                <a:cs typeface="Courier New" pitchFamily="49" charset="0"/>
              </a:rPr>
              <a:t>(“Give Input Expression without blanks:”);</a:t>
            </a:r>
          </a:p>
          <a:p>
            <a:pPr marL="0" indent="0">
              <a:buNone/>
            </a:pPr>
            <a:r>
              <a:rPr lang="en-US" sz="2000" dirty="0">
                <a:latin typeface="Courier New" pitchFamily="49" charset="0"/>
                <a:cs typeface="Courier New" pitchFamily="49" charset="0"/>
              </a:rPr>
              <a:t> </a:t>
            </a:r>
            <a:r>
              <a:rPr lang="en-US" sz="2000" dirty="0" smtClean="0">
                <a:latin typeface="Courier New" pitchFamily="49" charset="0"/>
                <a:cs typeface="Courier New" pitchFamily="49" charset="0"/>
              </a:rPr>
              <a:t>    </a:t>
            </a:r>
            <a:r>
              <a:rPr lang="en-US" sz="2000" dirty="0" err="1" smtClean="0">
                <a:latin typeface="Courier New" pitchFamily="49" charset="0"/>
                <a:cs typeface="Courier New" pitchFamily="49" charset="0"/>
              </a:rPr>
              <a:t>scanf</a:t>
            </a:r>
            <a:r>
              <a:rPr lang="en-US" sz="2000" dirty="0" smtClean="0">
                <a:latin typeface="Courier New" pitchFamily="49" charset="0"/>
                <a:cs typeface="Courier New" pitchFamily="49" charset="0"/>
              </a:rPr>
              <a:t>(“%s”, </a:t>
            </a:r>
            <a:r>
              <a:rPr lang="en-US" sz="2000" dirty="0" err="1" smtClean="0">
                <a:latin typeface="Courier New" pitchFamily="49" charset="0"/>
                <a:cs typeface="Courier New" pitchFamily="49" charset="0"/>
              </a:rPr>
              <a:t>InputExpression</a:t>
            </a:r>
            <a:r>
              <a:rPr lang="en-US" sz="2000" dirty="0" smtClean="0">
                <a:latin typeface="Courier New" pitchFamily="49" charset="0"/>
                <a:cs typeface="Courier New" pitchFamily="49" charset="0"/>
              </a:rPr>
              <a:t>);</a:t>
            </a:r>
          </a:p>
          <a:p>
            <a:pPr marL="0" indent="0">
              <a:buNone/>
            </a:pPr>
            <a:r>
              <a:rPr lang="en-US" sz="2000" dirty="0">
                <a:latin typeface="Courier New" pitchFamily="49" charset="0"/>
                <a:cs typeface="Courier New" pitchFamily="49" charset="0"/>
              </a:rPr>
              <a:t> </a:t>
            </a:r>
            <a:r>
              <a:rPr lang="en-US" sz="2000" dirty="0" smtClean="0">
                <a:latin typeface="Courier New" pitchFamily="49" charset="0"/>
                <a:cs typeface="Courier New" pitchFamily="49" charset="0"/>
              </a:rPr>
              <a:t>    </a:t>
            </a:r>
            <a:r>
              <a:rPr lang="en-US" sz="2000" dirty="0" err="1" smtClean="0">
                <a:latin typeface="Courier New" pitchFamily="49" charset="0"/>
                <a:cs typeface="Courier New" pitchFamily="49" charset="0"/>
              </a:rPr>
              <a:t>ParenMatch</a:t>
            </a:r>
            <a:r>
              <a:rPr lang="en-US" sz="2000" dirty="0" smtClean="0">
                <a:latin typeface="Courier New" pitchFamily="49" charset="0"/>
                <a:cs typeface="Courier New" pitchFamily="49" charset="0"/>
              </a:rPr>
              <a:t>();</a:t>
            </a:r>
          </a:p>
          <a:p>
            <a:pPr marL="0" indent="0">
              <a:buNone/>
            </a:pPr>
            <a:r>
              <a:rPr lang="en-US" sz="2000" dirty="0">
                <a:latin typeface="Courier New" pitchFamily="49" charset="0"/>
                <a:cs typeface="Courier New" pitchFamily="49" charset="0"/>
              </a:rPr>
              <a:t> </a:t>
            </a:r>
            <a:r>
              <a:rPr lang="en-US" sz="2000" dirty="0" smtClean="0">
                <a:latin typeface="Courier New" pitchFamily="49" charset="0"/>
                <a:cs typeface="Courier New" pitchFamily="49" charset="0"/>
              </a:rPr>
              <a:t>    </a:t>
            </a:r>
          </a:p>
          <a:p>
            <a:pPr marL="0" indent="0">
              <a:buNone/>
            </a:pPr>
            <a:r>
              <a:rPr lang="en-US" sz="2000" dirty="0">
                <a:latin typeface="Courier New" pitchFamily="49" charset="0"/>
                <a:cs typeface="Courier New" pitchFamily="49" charset="0"/>
              </a:rPr>
              <a:t> </a:t>
            </a:r>
            <a:r>
              <a:rPr lang="en-US" sz="2000" dirty="0" smtClean="0">
                <a:latin typeface="Courier New" pitchFamily="49" charset="0"/>
                <a:cs typeface="Courier New" pitchFamily="49" charset="0"/>
              </a:rPr>
              <a:t>    return 0;</a:t>
            </a:r>
          </a:p>
          <a:p>
            <a:pPr marL="0" indent="0">
              <a:buNone/>
            </a:pPr>
            <a:r>
              <a:rPr lang="en-US" sz="2000" dirty="0">
                <a:latin typeface="Courier New" pitchFamily="49" charset="0"/>
                <a:cs typeface="Courier New" pitchFamily="49" charset="0"/>
              </a:rPr>
              <a:t>}</a:t>
            </a:r>
          </a:p>
        </p:txBody>
      </p:sp>
      <p:sp>
        <p:nvSpPr>
          <p:cNvPr id="4" name="Footer Placeholder 3"/>
          <p:cNvSpPr>
            <a:spLocks noGrp="1"/>
          </p:cNvSpPr>
          <p:nvPr>
            <p:ph type="ftr" sz="quarter" idx="11"/>
          </p:nvPr>
        </p:nvSpPr>
        <p:spPr/>
        <p:txBody>
          <a:bodyPr/>
          <a:lstStyle/>
          <a:p>
            <a:r>
              <a:rPr lang="en-US" smtClean="0"/>
              <a:t>Data Structures and Programming Techniques</a:t>
            </a:r>
            <a:endParaRPr lang="en-US"/>
          </a:p>
        </p:txBody>
      </p:sp>
      <p:sp>
        <p:nvSpPr>
          <p:cNvPr id="5" name="Slide Number Placeholder 4"/>
          <p:cNvSpPr>
            <a:spLocks noGrp="1"/>
          </p:cNvSpPr>
          <p:nvPr>
            <p:ph type="sldNum" sz="quarter" idx="12"/>
          </p:nvPr>
        </p:nvSpPr>
        <p:spPr/>
        <p:txBody>
          <a:bodyPr/>
          <a:lstStyle/>
          <a:p>
            <a:fld id="{59635152-C9A8-4C6E-919A-02F3B65E1E2D}" type="slidenum">
              <a:rPr lang="en-US" smtClean="0"/>
              <a:t>14</a:t>
            </a:fld>
            <a:endParaRPr lang="en-US"/>
          </a:p>
        </p:txBody>
      </p:sp>
    </p:spTree>
    <p:extLst>
      <p:ext uri="{BB962C8B-B14F-4D97-AF65-F5344CB8AC3E}">
        <p14:creationId xmlns:p14="http://schemas.microsoft.com/office/powerpoint/2010/main" val="246014053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Using the Stack ADT to Evaluate Postfix Expressions</a:t>
            </a:r>
            <a:endParaRPr lang="en-US" dirty="0"/>
          </a:p>
        </p:txBody>
      </p:sp>
      <p:sp>
        <p:nvSpPr>
          <p:cNvPr id="3" name="Content Placeholder 2"/>
          <p:cNvSpPr>
            <a:spLocks noGrp="1"/>
          </p:cNvSpPr>
          <p:nvPr>
            <p:ph idx="1"/>
          </p:nvPr>
        </p:nvSpPr>
        <p:spPr/>
        <p:txBody>
          <a:bodyPr>
            <a:normAutofit/>
          </a:bodyPr>
          <a:lstStyle/>
          <a:p>
            <a:r>
              <a:rPr lang="en-US" dirty="0" smtClean="0"/>
              <a:t>Expressions are usually written in </a:t>
            </a:r>
            <a:r>
              <a:rPr lang="en-US" b="1" dirty="0" smtClean="0"/>
              <a:t>infix</a:t>
            </a:r>
            <a:r>
              <a:rPr lang="en-US" dirty="0"/>
              <a:t> </a:t>
            </a:r>
            <a:r>
              <a:rPr lang="en-US" dirty="0" smtClean="0"/>
              <a:t>notation e.g., </a:t>
            </a:r>
            <a:r>
              <a:rPr lang="en-US" i="1" dirty="0" smtClean="0"/>
              <a:t>(</a:t>
            </a:r>
            <a:r>
              <a:rPr lang="en-US" i="1" dirty="0" err="1" smtClean="0"/>
              <a:t>a+b</a:t>
            </a:r>
            <a:r>
              <a:rPr lang="en-US" i="1" dirty="0" smtClean="0"/>
              <a:t>)*2-c</a:t>
            </a:r>
            <a:r>
              <a:rPr lang="en-US" dirty="0" smtClean="0"/>
              <a:t>. Parentheses are used to denote the order of operation.</a:t>
            </a:r>
          </a:p>
          <a:p>
            <a:r>
              <a:rPr lang="en-US" b="1" dirty="0" smtClean="0"/>
              <a:t>Postfix</a:t>
            </a:r>
            <a:r>
              <a:rPr lang="en-US" dirty="0" smtClean="0"/>
              <a:t> expressions are used to specify algebraic operations using a parentheses free notation. For example, </a:t>
            </a:r>
            <a:r>
              <a:rPr lang="en-US" i="1" dirty="0" smtClean="0"/>
              <a:t>ab+2*c-</a:t>
            </a:r>
            <a:r>
              <a:rPr lang="en-US" i="1" smtClean="0"/>
              <a:t>. </a:t>
            </a:r>
            <a:endParaRPr lang="en-US" i="1" dirty="0" smtClean="0"/>
          </a:p>
          <a:p>
            <a:r>
              <a:rPr lang="en-US" dirty="0" smtClean="0"/>
              <a:t>The postfix notation </a:t>
            </a:r>
            <a:r>
              <a:rPr lang="en-US" i="1" dirty="0" smtClean="0"/>
              <a:t>L R op </a:t>
            </a:r>
            <a:r>
              <a:rPr lang="en-US" dirty="0" smtClean="0"/>
              <a:t>corresponds to the infix notation </a:t>
            </a:r>
            <a:r>
              <a:rPr lang="en-US" i="1" dirty="0" smtClean="0"/>
              <a:t>L op R</a:t>
            </a:r>
            <a:r>
              <a:rPr lang="en-US" dirty="0" smtClean="0"/>
              <a:t>.</a:t>
            </a:r>
            <a:endParaRPr lang="en-US" dirty="0"/>
          </a:p>
        </p:txBody>
      </p:sp>
      <p:sp>
        <p:nvSpPr>
          <p:cNvPr id="4" name="Footer Placeholder 3"/>
          <p:cNvSpPr>
            <a:spLocks noGrp="1"/>
          </p:cNvSpPr>
          <p:nvPr>
            <p:ph type="ftr" sz="quarter" idx="11"/>
          </p:nvPr>
        </p:nvSpPr>
        <p:spPr/>
        <p:txBody>
          <a:bodyPr/>
          <a:lstStyle/>
          <a:p>
            <a:r>
              <a:rPr lang="en-US" smtClean="0"/>
              <a:t>Data Structures and Programming Techniques</a:t>
            </a:r>
            <a:endParaRPr lang="en-US"/>
          </a:p>
        </p:txBody>
      </p:sp>
      <p:sp>
        <p:nvSpPr>
          <p:cNvPr id="5" name="Slide Number Placeholder 4"/>
          <p:cNvSpPr>
            <a:spLocks noGrp="1"/>
          </p:cNvSpPr>
          <p:nvPr>
            <p:ph type="sldNum" sz="quarter" idx="12"/>
          </p:nvPr>
        </p:nvSpPr>
        <p:spPr/>
        <p:txBody>
          <a:bodyPr/>
          <a:lstStyle/>
          <a:p>
            <a:fld id="{59635152-C9A8-4C6E-919A-02F3B65E1E2D}" type="slidenum">
              <a:rPr lang="en-US" smtClean="0"/>
              <a:t>15</a:t>
            </a:fld>
            <a:endParaRPr lang="en-US"/>
          </a:p>
        </p:txBody>
      </p:sp>
    </p:spTree>
    <p:extLst>
      <p:ext uri="{BB962C8B-B14F-4D97-AF65-F5344CB8AC3E}">
        <p14:creationId xmlns:p14="http://schemas.microsoft.com/office/powerpoint/2010/main" val="268112710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Examples</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986985428"/>
              </p:ext>
            </p:extLst>
          </p:nvPr>
        </p:nvGraphicFramePr>
        <p:xfrm>
          <a:off x="457200" y="1600200"/>
          <a:ext cx="8229600" cy="1854200"/>
        </p:xfrm>
        <a:graphic>
          <a:graphicData uri="http://schemas.openxmlformats.org/drawingml/2006/table">
            <a:tbl>
              <a:tblPr firstRow="1" bandRow="1">
                <a:tableStyleId>{5C22544A-7EE6-4342-B048-85BDC9FD1C3A}</a:tableStyleId>
              </a:tblPr>
              <a:tblGrid>
                <a:gridCol w="4114800"/>
                <a:gridCol w="4114800"/>
              </a:tblGrid>
              <a:tr h="370840">
                <a:tc>
                  <a:txBody>
                    <a:bodyPr/>
                    <a:lstStyle/>
                    <a:p>
                      <a:r>
                        <a:rPr lang="en-US" dirty="0" smtClean="0"/>
                        <a:t>Infix</a:t>
                      </a:r>
                      <a:endParaRPr lang="en-US" dirty="0"/>
                    </a:p>
                  </a:txBody>
                  <a:tcPr/>
                </a:tc>
                <a:tc>
                  <a:txBody>
                    <a:bodyPr/>
                    <a:lstStyle/>
                    <a:p>
                      <a:r>
                        <a:rPr lang="en-US" dirty="0" smtClean="0"/>
                        <a:t>Postfix</a:t>
                      </a:r>
                      <a:endParaRPr lang="en-US" dirty="0"/>
                    </a:p>
                  </a:txBody>
                  <a:tcPr/>
                </a:tc>
              </a:tr>
              <a:tr h="370840">
                <a:tc>
                  <a:txBody>
                    <a:bodyPr/>
                    <a:lstStyle/>
                    <a:p>
                      <a:r>
                        <a:rPr lang="en-US" dirty="0" smtClean="0"/>
                        <a:t>(a + b)</a:t>
                      </a:r>
                      <a:endParaRPr lang="en-US" dirty="0"/>
                    </a:p>
                  </a:txBody>
                  <a:tcPr/>
                </a:tc>
                <a:tc>
                  <a:txBody>
                    <a:bodyPr/>
                    <a:lstStyle/>
                    <a:p>
                      <a:r>
                        <a:rPr lang="en-US" dirty="0" smtClean="0"/>
                        <a:t>a</a:t>
                      </a:r>
                      <a:r>
                        <a:rPr lang="en-US" baseline="0" dirty="0" smtClean="0"/>
                        <a:t> b +</a:t>
                      </a:r>
                      <a:endParaRPr lang="en-US" dirty="0"/>
                    </a:p>
                  </a:txBody>
                  <a:tcPr/>
                </a:tc>
              </a:tr>
              <a:tr h="370840">
                <a:tc>
                  <a:txBody>
                    <a:bodyPr/>
                    <a:lstStyle/>
                    <a:p>
                      <a:r>
                        <a:rPr lang="en-US" dirty="0" smtClean="0"/>
                        <a:t>(x –   y – z )</a:t>
                      </a:r>
                      <a:endParaRPr lang="en-US" dirty="0"/>
                    </a:p>
                  </a:txBody>
                  <a:tcPr/>
                </a:tc>
                <a:tc>
                  <a:txBody>
                    <a:bodyPr/>
                    <a:lstStyle/>
                    <a:p>
                      <a:r>
                        <a:rPr lang="en-US" dirty="0" smtClean="0"/>
                        <a:t>x</a:t>
                      </a:r>
                      <a:r>
                        <a:rPr lang="en-US" baseline="0" dirty="0" smtClean="0"/>
                        <a:t> y – z –  </a:t>
                      </a:r>
                      <a:endParaRPr lang="en-US" dirty="0"/>
                    </a:p>
                  </a:txBody>
                  <a:tcPr/>
                </a:tc>
              </a:tr>
              <a:tr h="370840">
                <a:tc>
                  <a:txBody>
                    <a:bodyPr/>
                    <a:lstStyle/>
                    <a:p>
                      <a:r>
                        <a:rPr lang="en-US" dirty="0" smtClean="0"/>
                        <a:t>(x – y – z )/(u + v)</a:t>
                      </a:r>
                      <a:endParaRPr lang="en-US" dirty="0"/>
                    </a:p>
                  </a:txBody>
                  <a:tcPr/>
                </a:tc>
                <a:tc>
                  <a:txBody>
                    <a:bodyPr/>
                    <a:lstStyle/>
                    <a:p>
                      <a:r>
                        <a:rPr lang="en-US" dirty="0" smtClean="0"/>
                        <a:t>x</a:t>
                      </a:r>
                      <a:r>
                        <a:rPr lang="en-US" baseline="0" dirty="0" smtClean="0"/>
                        <a:t> y – z – u v + /</a:t>
                      </a:r>
                      <a:endParaRPr lang="en-US" dirty="0"/>
                    </a:p>
                  </a:txBody>
                  <a:tcPr/>
                </a:tc>
              </a:tr>
              <a:tr h="370840">
                <a:tc>
                  <a:txBody>
                    <a:bodyPr/>
                    <a:lstStyle/>
                    <a:p>
                      <a:r>
                        <a:rPr lang="en-US" dirty="0" smtClean="0"/>
                        <a:t>(a</a:t>
                      </a:r>
                      <a:r>
                        <a:rPr lang="en-US" baseline="30000" dirty="0" smtClean="0"/>
                        <a:t>2</a:t>
                      </a:r>
                      <a:r>
                        <a:rPr lang="en-US" dirty="0" smtClean="0"/>
                        <a:t> + b</a:t>
                      </a:r>
                      <a:r>
                        <a:rPr lang="en-US" baseline="30000" dirty="0" smtClean="0"/>
                        <a:t>2</a:t>
                      </a:r>
                      <a:r>
                        <a:rPr lang="en-US" dirty="0" smtClean="0"/>
                        <a:t>)</a:t>
                      </a:r>
                      <a:r>
                        <a:rPr lang="en-US" baseline="0" dirty="0" smtClean="0"/>
                        <a:t> * (m – n) </a:t>
                      </a:r>
                      <a:endParaRPr lang="en-US" dirty="0"/>
                    </a:p>
                  </a:txBody>
                  <a:tcPr/>
                </a:tc>
                <a:tc>
                  <a:txBody>
                    <a:bodyPr/>
                    <a:lstStyle/>
                    <a:p>
                      <a:r>
                        <a:rPr lang="en-US" dirty="0" smtClean="0"/>
                        <a:t>a</a:t>
                      </a:r>
                      <a:r>
                        <a:rPr lang="en-US" baseline="0" dirty="0" smtClean="0"/>
                        <a:t> 2 ^ b 2 ^ + m n – *</a:t>
                      </a:r>
                      <a:endParaRPr lang="en-US" dirty="0"/>
                    </a:p>
                  </a:txBody>
                  <a:tcPr/>
                </a:tc>
              </a:tr>
            </a:tbl>
          </a:graphicData>
        </a:graphic>
      </p:graphicFrame>
      <p:sp>
        <p:nvSpPr>
          <p:cNvPr id="3" name="Footer Placeholder 2"/>
          <p:cNvSpPr>
            <a:spLocks noGrp="1"/>
          </p:cNvSpPr>
          <p:nvPr>
            <p:ph type="ftr" sz="quarter" idx="11"/>
          </p:nvPr>
        </p:nvSpPr>
        <p:spPr/>
        <p:txBody>
          <a:bodyPr/>
          <a:lstStyle/>
          <a:p>
            <a:r>
              <a:rPr lang="en-US" smtClean="0"/>
              <a:t>Data Structures and Programming Techniques</a:t>
            </a:r>
            <a:endParaRPr lang="en-US"/>
          </a:p>
        </p:txBody>
      </p:sp>
      <p:sp>
        <p:nvSpPr>
          <p:cNvPr id="5" name="Slide Number Placeholder 4"/>
          <p:cNvSpPr>
            <a:spLocks noGrp="1"/>
          </p:cNvSpPr>
          <p:nvPr>
            <p:ph type="sldNum" sz="quarter" idx="12"/>
          </p:nvPr>
        </p:nvSpPr>
        <p:spPr/>
        <p:txBody>
          <a:bodyPr/>
          <a:lstStyle/>
          <a:p>
            <a:fld id="{59635152-C9A8-4C6E-919A-02F3B65E1E2D}" type="slidenum">
              <a:rPr lang="en-US" smtClean="0"/>
              <a:t>16</a:t>
            </a:fld>
            <a:endParaRPr lang="en-US"/>
          </a:p>
        </p:txBody>
      </p:sp>
    </p:spTree>
    <p:extLst>
      <p:ext uri="{BB962C8B-B14F-4D97-AF65-F5344CB8AC3E}">
        <p14:creationId xmlns:p14="http://schemas.microsoft.com/office/powerpoint/2010/main" val="67661681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Prefix Notation</a:t>
            </a:r>
            <a:endParaRPr lang="en-US" dirty="0"/>
          </a:p>
        </p:txBody>
      </p:sp>
      <p:sp>
        <p:nvSpPr>
          <p:cNvPr id="3" name="Content Placeholder 2"/>
          <p:cNvSpPr>
            <a:spLocks noGrp="1"/>
          </p:cNvSpPr>
          <p:nvPr>
            <p:ph idx="1"/>
          </p:nvPr>
        </p:nvSpPr>
        <p:spPr/>
        <p:txBody>
          <a:bodyPr>
            <a:normAutofit/>
          </a:bodyPr>
          <a:lstStyle/>
          <a:p>
            <a:r>
              <a:rPr lang="en-US" dirty="0" smtClean="0"/>
              <a:t>There is also </a:t>
            </a:r>
            <a:r>
              <a:rPr lang="en-US" b="1" dirty="0" smtClean="0"/>
              <a:t>prefix (or Polish) notation </a:t>
            </a:r>
            <a:r>
              <a:rPr lang="en-US" dirty="0" smtClean="0"/>
              <a:t>in which the operator precedes the operands.</a:t>
            </a:r>
          </a:p>
          <a:p>
            <a:r>
              <a:rPr lang="en-US" b="1" dirty="0" smtClean="0"/>
              <a:t>Example</a:t>
            </a:r>
            <a:r>
              <a:rPr lang="en-US" dirty="0" smtClean="0"/>
              <a:t>: </a:t>
            </a:r>
            <a:r>
              <a:rPr lang="en-US" dirty="0" smtClean="0">
                <a:latin typeface="Courier New" pitchFamily="49" charset="0"/>
                <a:cs typeface="Courier New" pitchFamily="49" charset="0"/>
              </a:rPr>
              <a:t>+ 3 * 2 5 </a:t>
            </a:r>
            <a:r>
              <a:rPr lang="en-US" dirty="0" smtClean="0"/>
              <a:t>is the prefix form of </a:t>
            </a:r>
            <a:r>
              <a:rPr lang="en-US" dirty="0" smtClean="0">
                <a:latin typeface="Courier New" pitchFamily="49" charset="0"/>
                <a:cs typeface="Courier New" pitchFamily="49" charset="0"/>
              </a:rPr>
              <a:t>(2 * 5) + 3</a:t>
            </a:r>
          </a:p>
          <a:p>
            <a:endParaRPr lang="en-US" dirty="0">
              <a:latin typeface="Courier New" pitchFamily="49" charset="0"/>
              <a:cs typeface="Courier New" pitchFamily="49" charset="0"/>
            </a:endParaRPr>
          </a:p>
          <a:p>
            <a:r>
              <a:rPr lang="en-US" dirty="0" smtClean="0">
                <a:cs typeface="Courier New" pitchFamily="49" charset="0"/>
              </a:rPr>
              <a:t>Prefix and postfix notations </a:t>
            </a:r>
            <a:r>
              <a:rPr lang="en-US" b="1" dirty="0" smtClean="0">
                <a:cs typeface="Courier New" pitchFamily="49" charset="0"/>
              </a:rPr>
              <a:t>do not need parentheses</a:t>
            </a:r>
            <a:r>
              <a:rPr lang="en-US" dirty="0" smtClean="0">
                <a:cs typeface="Courier New" pitchFamily="49" charset="0"/>
              </a:rPr>
              <a:t> for denoting the order of operations.</a:t>
            </a:r>
            <a:endParaRPr lang="en-US" dirty="0">
              <a:cs typeface="Courier New" pitchFamily="49" charset="0"/>
            </a:endParaRPr>
          </a:p>
        </p:txBody>
      </p:sp>
      <p:sp>
        <p:nvSpPr>
          <p:cNvPr id="4" name="Footer Placeholder 3"/>
          <p:cNvSpPr>
            <a:spLocks noGrp="1"/>
          </p:cNvSpPr>
          <p:nvPr>
            <p:ph type="ftr" sz="quarter" idx="11"/>
          </p:nvPr>
        </p:nvSpPr>
        <p:spPr/>
        <p:txBody>
          <a:bodyPr/>
          <a:lstStyle/>
          <a:p>
            <a:r>
              <a:rPr lang="en-US" smtClean="0"/>
              <a:t>Data Structures and Programming Techniques</a:t>
            </a:r>
            <a:endParaRPr lang="en-US"/>
          </a:p>
        </p:txBody>
      </p:sp>
      <p:sp>
        <p:nvSpPr>
          <p:cNvPr id="5" name="Slide Number Placeholder 4"/>
          <p:cNvSpPr>
            <a:spLocks noGrp="1"/>
          </p:cNvSpPr>
          <p:nvPr>
            <p:ph type="sldNum" sz="quarter" idx="12"/>
          </p:nvPr>
        </p:nvSpPr>
        <p:spPr/>
        <p:txBody>
          <a:bodyPr/>
          <a:lstStyle/>
          <a:p>
            <a:fld id="{59635152-C9A8-4C6E-919A-02F3B65E1E2D}" type="slidenum">
              <a:rPr lang="en-US" smtClean="0"/>
              <a:t>17</a:t>
            </a:fld>
            <a:endParaRPr lang="en-US"/>
          </a:p>
        </p:txBody>
      </p:sp>
    </p:spTree>
    <p:extLst>
      <p:ext uri="{BB962C8B-B14F-4D97-AF65-F5344CB8AC3E}">
        <p14:creationId xmlns:p14="http://schemas.microsoft.com/office/powerpoint/2010/main" val="148967926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Algorithm</a:t>
            </a: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To evaluate a postfix expression </a:t>
            </a:r>
            <a:r>
              <a:rPr lang="en-US" i="1" dirty="0" smtClean="0"/>
              <a:t>P</a:t>
            </a:r>
            <a:r>
              <a:rPr lang="en-US" dirty="0" smtClean="0"/>
              <a:t>, you </a:t>
            </a:r>
            <a:r>
              <a:rPr lang="en-US" b="1" dirty="0" smtClean="0"/>
              <a:t>scan from left to right</a:t>
            </a:r>
            <a:r>
              <a:rPr lang="en-US" dirty="0" smtClean="0"/>
              <a:t>. </a:t>
            </a:r>
          </a:p>
          <a:p>
            <a:r>
              <a:rPr lang="en-US" dirty="0" smtClean="0"/>
              <a:t>When you encounter an operand </a:t>
            </a:r>
            <a:r>
              <a:rPr lang="en-US" i="1" dirty="0" smtClean="0"/>
              <a:t>X</a:t>
            </a:r>
            <a:r>
              <a:rPr lang="en-US" dirty="0" smtClean="0"/>
              <a:t>, you </a:t>
            </a:r>
            <a:r>
              <a:rPr lang="en-US" b="1" dirty="0" smtClean="0"/>
              <a:t>push</a:t>
            </a:r>
            <a:r>
              <a:rPr lang="en-US" dirty="0" smtClean="0"/>
              <a:t> it onto an evaluation stack </a:t>
            </a:r>
            <a:r>
              <a:rPr lang="en-US" i="1" dirty="0" smtClean="0"/>
              <a:t>S</a:t>
            </a:r>
            <a:r>
              <a:rPr lang="en-US" dirty="0" smtClean="0"/>
              <a:t>. </a:t>
            </a:r>
          </a:p>
          <a:p>
            <a:r>
              <a:rPr lang="en-US" dirty="0" smtClean="0"/>
              <a:t>When you encounter an operator </a:t>
            </a:r>
            <a:r>
              <a:rPr lang="en-US" i="1" dirty="0" smtClean="0"/>
              <a:t>op</a:t>
            </a:r>
            <a:r>
              <a:rPr lang="en-US" dirty="0" smtClean="0"/>
              <a:t>, you </a:t>
            </a:r>
            <a:r>
              <a:rPr lang="en-US" b="1" dirty="0" smtClean="0"/>
              <a:t>pop</a:t>
            </a:r>
            <a:r>
              <a:rPr lang="en-US" dirty="0" smtClean="0"/>
              <a:t> the topmost operand stacked on </a:t>
            </a:r>
            <a:r>
              <a:rPr lang="en-US" i="1" dirty="0" smtClean="0"/>
              <a:t>S</a:t>
            </a:r>
            <a:r>
              <a:rPr lang="en-US" dirty="0" smtClean="0"/>
              <a:t> into a variable </a:t>
            </a:r>
            <a:r>
              <a:rPr lang="en-US" i="1" dirty="0" smtClean="0"/>
              <a:t>R</a:t>
            </a:r>
            <a:r>
              <a:rPr lang="en-US" dirty="0" smtClean="0"/>
              <a:t> (which denotes the right operand), then you </a:t>
            </a:r>
            <a:r>
              <a:rPr lang="en-US" b="1" dirty="0" smtClean="0"/>
              <a:t>pop</a:t>
            </a:r>
            <a:r>
              <a:rPr lang="en-US" dirty="0" smtClean="0"/>
              <a:t> another topmost  operand stacked on </a:t>
            </a:r>
            <a:r>
              <a:rPr lang="en-US" i="1" dirty="0" smtClean="0"/>
              <a:t>S</a:t>
            </a:r>
            <a:r>
              <a:rPr lang="en-US" dirty="0" smtClean="0"/>
              <a:t> onto a variable </a:t>
            </a:r>
            <a:r>
              <a:rPr lang="en-US" i="1" dirty="0" smtClean="0"/>
              <a:t>L</a:t>
            </a:r>
            <a:r>
              <a:rPr lang="en-US" dirty="0" smtClean="0"/>
              <a:t> (which denotes the left operand). </a:t>
            </a:r>
          </a:p>
          <a:p>
            <a:r>
              <a:rPr lang="en-US" dirty="0" smtClean="0"/>
              <a:t>Finally, you </a:t>
            </a:r>
            <a:r>
              <a:rPr lang="en-US" b="1" dirty="0" smtClean="0"/>
              <a:t>perform the operation </a:t>
            </a:r>
            <a:r>
              <a:rPr lang="en-US" i="1" dirty="0" smtClean="0"/>
              <a:t>op</a:t>
            </a:r>
            <a:r>
              <a:rPr lang="en-US" dirty="0" smtClean="0"/>
              <a:t> on </a:t>
            </a:r>
            <a:r>
              <a:rPr lang="en-US" i="1" dirty="0" smtClean="0"/>
              <a:t>L</a:t>
            </a:r>
            <a:r>
              <a:rPr lang="en-US" dirty="0" smtClean="0"/>
              <a:t> and </a:t>
            </a:r>
            <a:r>
              <a:rPr lang="en-US" i="1" dirty="0" smtClean="0"/>
              <a:t>R</a:t>
            </a:r>
            <a:r>
              <a:rPr lang="en-US" dirty="0" smtClean="0"/>
              <a:t>, getting the value of the expression </a:t>
            </a:r>
            <a:r>
              <a:rPr lang="en-US" i="1" dirty="0" smtClean="0"/>
              <a:t>L op R</a:t>
            </a:r>
            <a:r>
              <a:rPr lang="en-US" dirty="0" smtClean="0"/>
              <a:t>, and you </a:t>
            </a:r>
            <a:r>
              <a:rPr lang="en-US" b="1" dirty="0" smtClean="0"/>
              <a:t>push</a:t>
            </a:r>
            <a:r>
              <a:rPr lang="en-US" dirty="0" smtClean="0"/>
              <a:t> the value back onto the stack </a:t>
            </a:r>
            <a:r>
              <a:rPr lang="en-US" i="1" dirty="0" smtClean="0"/>
              <a:t>S</a:t>
            </a:r>
            <a:r>
              <a:rPr lang="en-US" dirty="0" smtClean="0"/>
              <a:t>.</a:t>
            </a:r>
          </a:p>
          <a:p>
            <a:r>
              <a:rPr lang="en-US" dirty="0" smtClean="0"/>
              <a:t>When you finish scanning </a:t>
            </a:r>
            <a:r>
              <a:rPr lang="en-US" i="1" dirty="0" smtClean="0"/>
              <a:t>P</a:t>
            </a:r>
            <a:r>
              <a:rPr lang="en-US" dirty="0" smtClean="0"/>
              <a:t>, the value of </a:t>
            </a:r>
            <a:r>
              <a:rPr lang="en-US" i="1" dirty="0" smtClean="0"/>
              <a:t>P</a:t>
            </a:r>
            <a:r>
              <a:rPr lang="en-US" dirty="0" smtClean="0"/>
              <a:t> is the only item remaining on the stack </a:t>
            </a:r>
            <a:r>
              <a:rPr lang="en-US" i="1" dirty="0" smtClean="0"/>
              <a:t>S</a:t>
            </a:r>
            <a:r>
              <a:rPr lang="en-US" dirty="0" smtClean="0"/>
              <a:t>.</a:t>
            </a:r>
            <a:endParaRPr lang="en-US" dirty="0"/>
          </a:p>
        </p:txBody>
      </p:sp>
      <p:sp>
        <p:nvSpPr>
          <p:cNvPr id="4" name="Footer Placeholder 3"/>
          <p:cNvSpPr>
            <a:spLocks noGrp="1"/>
          </p:cNvSpPr>
          <p:nvPr>
            <p:ph type="ftr" sz="quarter" idx="11"/>
          </p:nvPr>
        </p:nvSpPr>
        <p:spPr/>
        <p:txBody>
          <a:bodyPr/>
          <a:lstStyle/>
          <a:p>
            <a:r>
              <a:rPr lang="en-US" smtClean="0"/>
              <a:t>Data Structures and Programming Techniques</a:t>
            </a:r>
            <a:endParaRPr lang="en-US"/>
          </a:p>
        </p:txBody>
      </p:sp>
      <p:sp>
        <p:nvSpPr>
          <p:cNvPr id="5" name="Slide Number Placeholder 4"/>
          <p:cNvSpPr>
            <a:spLocks noGrp="1"/>
          </p:cNvSpPr>
          <p:nvPr>
            <p:ph type="sldNum" sz="quarter" idx="12"/>
          </p:nvPr>
        </p:nvSpPr>
        <p:spPr/>
        <p:txBody>
          <a:bodyPr/>
          <a:lstStyle/>
          <a:p>
            <a:fld id="{59635152-C9A8-4C6E-919A-02F3B65E1E2D}" type="slidenum">
              <a:rPr lang="en-US" smtClean="0"/>
              <a:t>18</a:t>
            </a:fld>
            <a:endParaRPr lang="en-US"/>
          </a:p>
        </p:txBody>
      </p:sp>
    </p:spTree>
    <p:extLst>
      <p:ext uri="{BB962C8B-B14F-4D97-AF65-F5344CB8AC3E}">
        <p14:creationId xmlns:p14="http://schemas.microsoft.com/office/powerpoint/2010/main" val="56379895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Program</a:t>
            </a:r>
            <a:endParaRPr lang="en-US" dirty="0"/>
          </a:p>
        </p:txBody>
      </p:sp>
      <p:sp>
        <p:nvSpPr>
          <p:cNvPr id="3" name="Content Placeholder 2"/>
          <p:cNvSpPr>
            <a:spLocks noGrp="1"/>
          </p:cNvSpPr>
          <p:nvPr>
            <p:ph idx="1"/>
          </p:nvPr>
        </p:nvSpPr>
        <p:spPr/>
        <p:txBody>
          <a:bodyPr>
            <a:normAutofit fontScale="77500" lnSpcReduction="20000"/>
          </a:bodyPr>
          <a:lstStyle/>
          <a:p>
            <a:pPr marL="0" indent="0">
              <a:buNone/>
            </a:pPr>
            <a:r>
              <a:rPr lang="en-US" sz="2000" dirty="0" smtClean="0">
                <a:latin typeface="Courier New" pitchFamily="49" charset="0"/>
                <a:cs typeface="Courier New" pitchFamily="49" charset="0"/>
              </a:rPr>
              <a:t>#include &lt;</a:t>
            </a:r>
            <a:r>
              <a:rPr lang="en-US" sz="2000" dirty="0" err="1" smtClean="0">
                <a:latin typeface="Courier New" pitchFamily="49" charset="0"/>
                <a:cs typeface="Courier New" pitchFamily="49" charset="0"/>
              </a:rPr>
              <a:t>stdio.h</a:t>
            </a:r>
            <a:r>
              <a:rPr lang="en-US" sz="2000" dirty="0" smtClean="0">
                <a:latin typeface="Courier New" pitchFamily="49" charset="0"/>
                <a:cs typeface="Courier New" pitchFamily="49" charset="0"/>
              </a:rPr>
              <a:t>&gt;</a:t>
            </a:r>
          </a:p>
          <a:p>
            <a:pPr marL="0" indent="0">
              <a:buNone/>
            </a:pPr>
            <a:r>
              <a:rPr lang="en-US" sz="2000" dirty="0" smtClean="0">
                <a:latin typeface="Courier New" pitchFamily="49" charset="0"/>
                <a:cs typeface="Courier New" pitchFamily="49" charset="0"/>
              </a:rPr>
              <a:t>#include &lt;</a:t>
            </a:r>
            <a:r>
              <a:rPr lang="en-US" sz="2000" dirty="0" err="1" smtClean="0">
                <a:latin typeface="Courier New" pitchFamily="49" charset="0"/>
                <a:cs typeface="Courier New" pitchFamily="49" charset="0"/>
              </a:rPr>
              <a:t>stdlib.h</a:t>
            </a:r>
            <a:r>
              <a:rPr lang="en-US" sz="2000" dirty="0" smtClean="0">
                <a:latin typeface="Courier New" pitchFamily="49" charset="0"/>
                <a:cs typeface="Courier New" pitchFamily="49" charset="0"/>
              </a:rPr>
              <a:t>&gt;</a:t>
            </a:r>
          </a:p>
          <a:p>
            <a:pPr marL="0" indent="0">
              <a:buNone/>
            </a:pPr>
            <a:r>
              <a:rPr lang="en-US" sz="2000" dirty="0" smtClean="0">
                <a:latin typeface="Courier New" pitchFamily="49" charset="0"/>
                <a:cs typeface="Courier New" pitchFamily="49" charset="0"/>
              </a:rPr>
              <a:t>#include &lt;</a:t>
            </a:r>
            <a:r>
              <a:rPr lang="en-US" sz="2000" dirty="0" err="1" smtClean="0">
                <a:latin typeface="Courier New" pitchFamily="49" charset="0"/>
                <a:cs typeface="Courier New" pitchFamily="49" charset="0"/>
              </a:rPr>
              <a:t>math.h</a:t>
            </a:r>
            <a:r>
              <a:rPr lang="en-US" sz="2000" dirty="0" smtClean="0">
                <a:latin typeface="Courier New" pitchFamily="49" charset="0"/>
                <a:cs typeface="Courier New" pitchFamily="49" charset="0"/>
              </a:rPr>
              <a:t>&gt;</a:t>
            </a:r>
          </a:p>
          <a:p>
            <a:pPr marL="0" indent="0">
              <a:buNone/>
            </a:pPr>
            <a:r>
              <a:rPr lang="en-US" sz="2000" dirty="0" smtClean="0">
                <a:latin typeface="Courier New" pitchFamily="49" charset="0"/>
                <a:cs typeface="Courier New" pitchFamily="49" charset="0"/>
              </a:rPr>
              <a:t>#include &lt;</a:t>
            </a:r>
            <a:r>
              <a:rPr lang="en-US" sz="2000" dirty="0" err="1" smtClean="0">
                <a:latin typeface="Courier New" pitchFamily="49" charset="0"/>
                <a:cs typeface="Courier New" pitchFamily="49" charset="0"/>
              </a:rPr>
              <a:t>ctype.h</a:t>
            </a:r>
            <a:r>
              <a:rPr lang="en-US" sz="2000" dirty="0" smtClean="0">
                <a:latin typeface="Courier New" pitchFamily="49" charset="0"/>
                <a:cs typeface="Courier New" pitchFamily="49" charset="0"/>
              </a:rPr>
              <a:t>&gt;</a:t>
            </a:r>
          </a:p>
          <a:p>
            <a:pPr marL="0" indent="0">
              <a:buNone/>
            </a:pPr>
            <a:r>
              <a:rPr lang="en-US" sz="2000" dirty="0" smtClean="0">
                <a:latin typeface="Courier New" pitchFamily="49" charset="0"/>
                <a:cs typeface="Courier New" pitchFamily="49" charset="0"/>
              </a:rPr>
              <a:t>#include &lt;</a:t>
            </a:r>
            <a:r>
              <a:rPr lang="en-US" sz="2000" dirty="0" err="1" smtClean="0">
                <a:latin typeface="Courier New" pitchFamily="49" charset="0"/>
                <a:cs typeface="Courier New" pitchFamily="49" charset="0"/>
              </a:rPr>
              <a:t>string.h</a:t>
            </a:r>
            <a:r>
              <a:rPr lang="en-US" sz="2000" dirty="0" smtClean="0">
                <a:latin typeface="Courier New" pitchFamily="49" charset="0"/>
                <a:cs typeface="Courier New" pitchFamily="49" charset="0"/>
              </a:rPr>
              <a:t>&gt;</a:t>
            </a:r>
          </a:p>
          <a:p>
            <a:pPr marL="0" indent="0">
              <a:buNone/>
            </a:pPr>
            <a:r>
              <a:rPr lang="en-US" sz="2000" dirty="0" smtClean="0">
                <a:latin typeface="Courier New" pitchFamily="49" charset="0"/>
                <a:cs typeface="Courier New" pitchFamily="49" charset="0"/>
              </a:rPr>
              <a:t>#include “</a:t>
            </a:r>
            <a:r>
              <a:rPr lang="en-US" sz="2000" dirty="0" err="1" smtClean="0">
                <a:latin typeface="Courier New" pitchFamily="49" charset="0"/>
                <a:cs typeface="Courier New" pitchFamily="49" charset="0"/>
              </a:rPr>
              <a:t>StackInterface.h</a:t>
            </a:r>
            <a:r>
              <a:rPr lang="en-US" sz="2000" dirty="0" smtClean="0">
                <a:latin typeface="Courier New" pitchFamily="49" charset="0"/>
                <a:cs typeface="Courier New" pitchFamily="49" charset="0"/>
              </a:rPr>
              <a:t>”</a:t>
            </a:r>
          </a:p>
          <a:p>
            <a:pPr marL="0" indent="0">
              <a:buNone/>
            </a:pPr>
            <a:endParaRPr lang="en-US" sz="2000" dirty="0" smtClean="0">
              <a:latin typeface="Courier New" pitchFamily="49" charset="0"/>
              <a:cs typeface="Courier New" pitchFamily="49" charset="0"/>
            </a:endParaRPr>
          </a:p>
          <a:p>
            <a:pPr marL="0" indent="0">
              <a:buNone/>
            </a:pPr>
            <a:r>
              <a:rPr lang="en-US" sz="2000" dirty="0" smtClean="0">
                <a:latin typeface="Courier New" pitchFamily="49" charset="0"/>
                <a:cs typeface="Courier New" pitchFamily="49" charset="0"/>
              </a:rPr>
              <a:t>Stack </a:t>
            </a:r>
            <a:r>
              <a:rPr lang="en-US" sz="2000" dirty="0" err="1" smtClean="0">
                <a:latin typeface="Courier New" pitchFamily="49" charset="0"/>
                <a:cs typeface="Courier New" pitchFamily="49" charset="0"/>
              </a:rPr>
              <a:t>EvalStack</a:t>
            </a:r>
            <a:r>
              <a:rPr lang="en-US" sz="2000" dirty="0" smtClean="0">
                <a:latin typeface="Courier New" pitchFamily="49" charset="0"/>
                <a:cs typeface="Courier New" pitchFamily="49" charset="0"/>
              </a:rPr>
              <a:t>;</a:t>
            </a:r>
          </a:p>
          <a:p>
            <a:pPr marL="0" indent="0">
              <a:buNone/>
            </a:pPr>
            <a:r>
              <a:rPr lang="en-US" sz="2000" dirty="0">
                <a:latin typeface="Courier New" pitchFamily="49" charset="0"/>
                <a:cs typeface="Courier New" pitchFamily="49" charset="0"/>
              </a:rPr>
              <a:t>c</a:t>
            </a:r>
            <a:r>
              <a:rPr lang="en-US" sz="2000" dirty="0" smtClean="0">
                <a:latin typeface="Courier New" pitchFamily="49" charset="0"/>
                <a:cs typeface="Courier New" pitchFamily="49" charset="0"/>
              </a:rPr>
              <a:t>har </a:t>
            </a:r>
            <a:r>
              <a:rPr lang="en-US" sz="2000" dirty="0" err="1" smtClean="0">
                <a:latin typeface="Courier New" pitchFamily="49" charset="0"/>
                <a:cs typeface="Courier New" pitchFamily="49" charset="0"/>
              </a:rPr>
              <a:t>PostfixString</a:t>
            </a:r>
            <a:r>
              <a:rPr lang="en-US" sz="2000" dirty="0" smtClean="0">
                <a:latin typeface="Courier New" pitchFamily="49" charset="0"/>
                <a:cs typeface="Courier New" pitchFamily="49" charset="0"/>
              </a:rPr>
              <a:t>[20];</a:t>
            </a:r>
          </a:p>
          <a:p>
            <a:pPr marL="0" indent="0">
              <a:buNone/>
            </a:pPr>
            <a:endParaRPr lang="en-US" sz="2000" dirty="0">
              <a:latin typeface="Courier New" pitchFamily="49" charset="0"/>
              <a:cs typeface="Courier New" pitchFamily="49" charset="0"/>
            </a:endParaRPr>
          </a:p>
          <a:p>
            <a:pPr marL="0" indent="0">
              <a:buNone/>
            </a:pPr>
            <a:r>
              <a:rPr lang="en-US" sz="2000" dirty="0" smtClean="0">
                <a:latin typeface="Courier New" pitchFamily="49" charset="0"/>
                <a:cs typeface="Courier New" pitchFamily="49" charset="0"/>
              </a:rPr>
              <a:t>void </a:t>
            </a:r>
            <a:r>
              <a:rPr lang="en-US" sz="2000" dirty="0" err="1" smtClean="0">
                <a:latin typeface="Courier New" pitchFamily="49" charset="0"/>
                <a:cs typeface="Courier New" pitchFamily="49" charset="0"/>
              </a:rPr>
              <a:t>InterpretPostfix</a:t>
            </a:r>
            <a:r>
              <a:rPr lang="en-US" sz="2000" dirty="0" smtClean="0">
                <a:latin typeface="Courier New" pitchFamily="49" charset="0"/>
                <a:cs typeface="Courier New" pitchFamily="49" charset="0"/>
              </a:rPr>
              <a:t>(void)</a:t>
            </a:r>
          </a:p>
          <a:p>
            <a:pPr marL="0" indent="0">
              <a:buNone/>
            </a:pPr>
            <a:r>
              <a:rPr lang="en-US" sz="2000" dirty="0" smtClean="0">
                <a:latin typeface="Courier New" pitchFamily="49" charset="0"/>
                <a:cs typeface="Courier New" pitchFamily="49" charset="0"/>
              </a:rPr>
              <a:t>{</a:t>
            </a:r>
          </a:p>
          <a:p>
            <a:pPr marL="0" indent="0">
              <a:buNone/>
            </a:pPr>
            <a:r>
              <a:rPr lang="en-US" sz="2000" dirty="0">
                <a:latin typeface="Courier New" pitchFamily="49" charset="0"/>
                <a:cs typeface="Courier New" pitchFamily="49" charset="0"/>
              </a:rPr>
              <a:t> </a:t>
            </a:r>
            <a:r>
              <a:rPr lang="en-US" sz="2000" dirty="0" smtClean="0">
                <a:latin typeface="Courier New" pitchFamily="49" charset="0"/>
                <a:cs typeface="Courier New" pitchFamily="49" charset="0"/>
              </a:rPr>
              <a:t> float </a:t>
            </a:r>
            <a:r>
              <a:rPr lang="en-US" sz="2000" dirty="0" err="1" smtClean="0">
                <a:latin typeface="Courier New" pitchFamily="49" charset="0"/>
                <a:cs typeface="Courier New" pitchFamily="49" charset="0"/>
              </a:rPr>
              <a:t>LeftOperand</a:t>
            </a:r>
            <a:r>
              <a:rPr lang="en-US" sz="2000" dirty="0" smtClean="0">
                <a:latin typeface="Courier New" pitchFamily="49" charset="0"/>
                <a:cs typeface="Courier New" pitchFamily="49" charset="0"/>
              </a:rPr>
              <a:t>, </a:t>
            </a:r>
            <a:r>
              <a:rPr lang="en-US" sz="2000" dirty="0" err="1" smtClean="0">
                <a:latin typeface="Courier New" pitchFamily="49" charset="0"/>
                <a:cs typeface="Courier New" pitchFamily="49" charset="0"/>
              </a:rPr>
              <a:t>RightOperand</a:t>
            </a:r>
            <a:r>
              <a:rPr lang="en-US" sz="2000" dirty="0" smtClean="0">
                <a:latin typeface="Courier New" pitchFamily="49" charset="0"/>
                <a:cs typeface="Courier New" pitchFamily="49" charset="0"/>
              </a:rPr>
              <a:t>, Result;</a:t>
            </a:r>
          </a:p>
          <a:p>
            <a:pPr marL="0" indent="0">
              <a:buNone/>
            </a:pPr>
            <a:r>
              <a:rPr lang="en-US" sz="2000" dirty="0">
                <a:latin typeface="Courier New" pitchFamily="49" charset="0"/>
                <a:cs typeface="Courier New" pitchFamily="49" charset="0"/>
              </a:rPr>
              <a:t> </a:t>
            </a:r>
            <a:r>
              <a:rPr lang="en-US" sz="2000" dirty="0" smtClean="0">
                <a:latin typeface="Courier New" pitchFamily="49" charset="0"/>
                <a:cs typeface="Courier New" pitchFamily="49" charset="0"/>
              </a:rPr>
              <a:t> </a:t>
            </a:r>
            <a:r>
              <a:rPr lang="en-US" sz="2000" dirty="0" err="1" smtClean="0">
                <a:latin typeface="Courier New" pitchFamily="49" charset="0"/>
                <a:cs typeface="Courier New" pitchFamily="49" charset="0"/>
              </a:rPr>
              <a:t>int</a:t>
            </a:r>
            <a:r>
              <a:rPr lang="en-US" sz="2000" dirty="0" smtClean="0">
                <a:latin typeface="Courier New" pitchFamily="49" charset="0"/>
                <a:cs typeface="Courier New" pitchFamily="49" charset="0"/>
              </a:rPr>
              <a:t> </a:t>
            </a:r>
            <a:r>
              <a:rPr lang="en-US" sz="2000" dirty="0" err="1" smtClean="0">
                <a:latin typeface="Courier New" pitchFamily="49" charset="0"/>
                <a:cs typeface="Courier New" pitchFamily="49" charset="0"/>
              </a:rPr>
              <a:t>i</a:t>
            </a:r>
            <a:r>
              <a:rPr lang="en-US" sz="2000" dirty="0" smtClean="0">
                <a:latin typeface="Courier New" pitchFamily="49" charset="0"/>
                <a:cs typeface="Courier New" pitchFamily="49" charset="0"/>
              </a:rPr>
              <a:t>;</a:t>
            </a:r>
          </a:p>
          <a:p>
            <a:pPr marL="0" indent="0">
              <a:buNone/>
            </a:pPr>
            <a:r>
              <a:rPr lang="en-US" sz="2000" dirty="0">
                <a:latin typeface="Courier New" pitchFamily="49" charset="0"/>
                <a:cs typeface="Courier New" pitchFamily="49" charset="0"/>
              </a:rPr>
              <a:t> </a:t>
            </a:r>
            <a:r>
              <a:rPr lang="en-US" sz="2000" dirty="0" smtClean="0">
                <a:latin typeface="Courier New" pitchFamily="49" charset="0"/>
                <a:cs typeface="Courier New" pitchFamily="49" charset="0"/>
              </a:rPr>
              <a:t> char c;</a:t>
            </a:r>
          </a:p>
          <a:p>
            <a:pPr marL="0" indent="0">
              <a:buNone/>
            </a:pPr>
            <a:r>
              <a:rPr lang="en-US" sz="2000" dirty="0">
                <a:latin typeface="Courier New" pitchFamily="49" charset="0"/>
                <a:cs typeface="Courier New" pitchFamily="49" charset="0"/>
              </a:rPr>
              <a:t> </a:t>
            </a:r>
            <a:r>
              <a:rPr lang="en-US" sz="2000" dirty="0" smtClean="0">
                <a:latin typeface="Courier New" pitchFamily="49" charset="0"/>
                <a:cs typeface="Courier New" pitchFamily="49" charset="0"/>
              </a:rPr>
              <a:t> char s</a:t>
            </a:r>
            <a:r>
              <a:rPr lang="en-US" sz="2000" dirty="0">
                <a:latin typeface="Courier New" pitchFamily="49" charset="0"/>
                <a:cs typeface="Courier New" pitchFamily="49" charset="0"/>
              </a:rPr>
              <a:t>[]=‘x‘;</a:t>
            </a:r>
            <a:endParaRPr lang="en-US" sz="2000" dirty="0" smtClean="0">
              <a:latin typeface="Courier New" pitchFamily="49" charset="0"/>
              <a:cs typeface="Courier New" pitchFamily="49" charset="0"/>
            </a:endParaRPr>
          </a:p>
          <a:p>
            <a:pPr marL="0" indent="0">
              <a:buNone/>
            </a:pPr>
            <a:r>
              <a:rPr lang="en-US" sz="2000" dirty="0">
                <a:latin typeface="Courier New" pitchFamily="49" charset="0"/>
                <a:cs typeface="Courier New" pitchFamily="49" charset="0"/>
              </a:rPr>
              <a:t> </a:t>
            </a:r>
            <a:r>
              <a:rPr lang="en-US" sz="2000" dirty="0" smtClean="0">
                <a:latin typeface="Courier New" pitchFamily="49" charset="0"/>
                <a:cs typeface="Courier New" pitchFamily="49" charset="0"/>
              </a:rPr>
              <a:t> </a:t>
            </a:r>
          </a:p>
          <a:p>
            <a:pPr marL="0" indent="0">
              <a:buNone/>
            </a:pPr>
            <a:r>
              <a:rPr lang="en-US" sz="2000" dirty="0">
                <a:latin typeface="Courier New" pitchFamily="49" charset="0"/>
                <a:cs typeface="Courier New" pitchFamily="49" charset="0"/>
              </a:rPr>
              <a:t> </a:t>
            </a:r>
            <a:r>
              <a:rPr lang="en-US" sz="2000" dirty="0" smtClean="0">
                <a:latin typeface="Courier New" pitchFamily="49" charset="0"/>
                <a:cs typeface="Courier New" pitchFamily="49" charset="0"/>
              </a:rPr>
              <a:t> </a:t>
            </a:r>
            <a:r>
              <a:rPr lang="en-US" sz="2000" dirty="0" err="1" smtClean="0">
                <a:latin typeface="Courier New" pitchFamily="49" charset="0"/>
                <a:cs typeface="Courier New" pitchFamily="49" charset="0"/>
              </a:rPr>
              <a:t>InitializeStack</a:t>
            </a:r>
            <a:r>
              <a:rPr lang="en-US" sz="2000" dirty="0" smtClean="0">
                <a:latin typeface="Courier New" pitchFamily="49" charset="0"/>
                <a:cs typeface="Courier New" pitchFamily="49" charset="0"/>
              </a:rPr>
              <a:t>(&amp;</a:t>
            </a:r>
            <a:r>
              <a:rPr lang="en-US" sz="2000" dirty="0" err="1" smtClean="0">
                <a:latin typeface="Courier New" pitchFamily="49" charset="0"/>
                <a:cs typeface="Courier New" pitchFamily="49" charset="0"/>
              </a:rPr>
              <a:t>EvalStack</a:t>
            </a:r>
            <a:r>
              <a:rPr lang="en-US" sz="2000" dirty="0" smtClean="0">
                <a:latin typeface="Courier New" pitchFamily="49" charset="0"/>
                <a:cs typeface="Courier New" pitchFamily="49" charset="0"/>
              </a:rPr>
              <a:t>);</a:t>
            </a:r>
          </a:p>
          <a:p>
            <a:pPr marL="0" indent="0">
              <a:buNone/>
            </a:pPr>
            <a:endParaRPr lang="en-US" sz="2000" dirty="0" smtClean="0">
              <a:latin typeface="Courier New" pitchFamily="49" charset="0"/>
              <a:cs typeface="Courier New" pitchFamily="49" charset="0"/>
            </a:endParaRPr>
          </a:p>
        </p:txBody>
      </p:sp>
      <p:sp>
        <p:nvSpPr>
          <p:cNvPr id="4" name="Footer Placeholder 3"/>
          <p:cNvSpPr>
            <a:spLocks noGrp="1"/>
          </p:cNvSpPr>
          <p:nvPr>
            <p:ph type="ftr" sz="quarter" idx="11"/>
          </p:nvPr>
        </p:nvSpPr>
        <p:spPr/>
        <p:txBody>
          <a:bodyPr/>
          <a:lstStyle/>
          <a:p>
            <a:r>
              <a:rPr lang="en-US" smtClean="0"/>
              <a:t>Data Structures and Programming Techniques</a:t>
            </a:r>
            <a:endParaRPr lang="en-US"/>
          </a:p>
        </p:txBody>
      </p:sp>
      <p:sp>
        <p:nvSpPr>
          <p:cNvPr id="5" name="Slide Number Placeholder 4"/>
          <p:cNvSpPr>
            <a:spLocks noGrp="1"/>
          </p:cNvSpPr>
          <p:nvPr>
            <p:ph type="sldNum" sz="quarter" idx="12"/>
          </p:nvPr>
        </p:nvSpPr>
        <p:spPr/>
        <p:txBody>
          <a:bodyPr/>
          <a:lstStyle/>
          <a:p>
            <a:fld id="{59635152-C9A8-4C6E-919A-02F3B65E1E2D}" type="slidenum">
              <a:rPr lang="en-US" smtClean="0"/>
              <a:t>19</a:t>
            </a:fld>
            <a:endParaRPr lang="en-US"/>
          </a:p>
        </p:txBody>
      </p:sp>
    </p:spTree>
    <p:extLst>
      <p:ext uri="{BB962C8B-B14F-4D97-AF65-F5344CB8AC3E}">
        <p14:creationId xmlns:p14="http://schemas.microsoft.com/office/powerpoint/2010/main" val="102357797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Stacks and Queues</a:t>
            </a:r>
            <a:endParaRPr lang="en-US" dirty="0"/>
          </a:p>
        </p:txBody>
      </p:sp>
      <p:sp>
        <p:nvSpPr>
          <p:cNvPr id="3" name="Content Placeholder 2"/>
          <p:cNvSpPr>
            <a:spLocks noGrp="1"/>
          </p:cNvSpPr>
          <p:nvPr>
            <p:ph idx="1"/>
          </p:nvPr>
        </p:nvSpPr>
        <p:spPr/>
        <p:txBody>
          <a:bodyPr>
            <a:normAutofit lnSpcReduction="10000"/>
          </a:bodyPr>
          <a:lstStyle/>
          <a:p>
            <a:r>
              <a:rPr lang="en-US" b="1" dirty="0" smtClean="0"/>
              <a:t>Linear data structures </a:t>
            </a:r>
            <a:r>
              <a:rPr lang="en-US" dirty="0" smtClean="0"/>
              <a:t>are collections of components arranged in a straight line.</a:t>
            </a:r>
            <a:endParaRPr lang="en-US" dirty="0"/>
          </a:p>
          <a:p>
            <a:r>
              <a:rPr lang="en-US" dirty="0" smtClean="0"/>
              <a:t>If we restrict the growth of a linear data structure so that new components can be added and removed only at one end, we have a </a:t>
            </a:r>
            <a:r>
              <a:rPr lang="en-US" b="1" dirty="0" smtClean="0"/>
              <a:t>stack.</a:t>
            </a:r>
          </a:p>
          <a:p>
            <a:r>
              <a:rPr lang="en-US" dirty="0" smtClean="0"/>
              <a:t>If new components can be added at one end but removal of components must take place at the opposite end, we have a </a:t>
            </a:r>
            <a:r>
              <a:rPr lang="en-US" b="1" dirty="0" smtClean="0"/>
              <a:t>queue</a:t>
            </a:r>
            <a:r>
              <a:rPr lang="en-US" dirty="0" smtClean="0"/>
              <a:t>.</a:t>
            </a:r>
          </a:p>
          <a:p>
            <a:endParaRPr lang="en-US" b="1" dirty="0"/>
          </a:p>
        </p:txBody>
      </p:sp>
      <p:sp>
        <p:nvSpPr>
          <p:cNvPr id="4" name="Footer Placeholder 3"/>
          <p:cNvSpPr>
            <a:spLocks noGrp="1"/>
          </p:cNvSpPr>
          <p:nvPr>
            <p:ph type="ftr" sz="quarter" idx="11"/>
          </p:nvPr>
        </p:nvSpPr>
        <p:spPr/>
        <p:txBody>
          <a:bodyPr/>
          <a:lstStyle/>
          <a:p>
            <a:r>
              <a:rPr lang="en-US" smtClean="0"/>
              <a:t>Data Structures and Programming Techniques</a:t>
            </a:r>
            <a:endParaRPr lang="en-US"/>
          </a:p>
        </p:txBody>
      </p:sp>
      <p:sp>
        <p:nvSpPr>
          <p:cNvPr id="5" name="Slide Number Placeholder 4"/>
          <p:cNvSpPr>
            <a:spLocks noGrp="1"/>
          </p:cNvSpPr>
          <p:nvPr>
            <p:ph type="sldNum" sz="quarter" idx="12"/>
          </p:nvPr>
        </p:nvSpPr>
        <p:spPr/>
        <p:txBody>
          <a:bodyPr/>
          <a:lstStyle/>
          <a:p>
            <a:fld id="{59635152-C9A8-4C6E-919A-02F3B65E1E2D}" type="slidenum">
              <a:rPr lang="en-US" smtClean="0"/>
              <a:t>2</a:t>
            </a:fld>
            <a:endParaRPr lang="en-US"/>
          </a:p>
        </p:txBody>
      </p:sp>
    </p:spTree>
    <p:extLst>
      <p:ext uri="{BB962C8B-B14F-4D97-AF65-F5344CB8AC3E}">
        <p14:creationId xmlns:p14="http://schemas.microsoft.com/office/powerpoint/2010/main" val="297122585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Program (cont’d)</a:t>
            </a:r>
            <a:endParaRPr lang="en-US" dirty="0"/>
          </a:p>
        </p:txBody>
      </p:sp>
      <p:sp>
        <p:nvSpPr>
          <p:cNvPr id="3" name="Content Placeholder 2"/>
          <p:cNvSpPr>
            <a:spLocks noGrp="1"/>
          </p:cNvSpPr>
          <p:nvPr>
            <p:ph idx="1"/>
          </p:nvPr>
        </p:nvSpPr>
        <p:spPr/>
        <p:txBody>
          <a:bodyPr>
            <a:normAutofit fontScale="47500" lnSpcReduction="20000"/>
          </a:bodyPr>
          <a:lstStyle/>
          <a:p>
            <a:pPr marL="0" indent="0">
              <a:buNone/>
            </a:pPr>
            <a:r>
              <a:rPr lang="en-US" sz="2000" dirty="0" smtClean="0">
                <a:latin typeface="Courier New" pitchFamily="49" charset="0"/>
                <a:cs typeface="Courier New" pitchFamily="49" charset="0"/>
              </a:rPr>
              <a:t>  for (</a:t>
            </a:r>
            <a:r>
              <a:rPr lang="en-US" sz="2000" dirty="0" err="1" smtClean="0">
                <a:latin typeface="Courier New" pitchFamily="49" charset="0"/>
                <a:cs typeface="Courier New" pitchFamily="49" charset="0"/>
              </a:rPr>
              <a:t>i</a:t>
            </a:r>
            <a:r>
              <a:rPr lang="en-US" sz="2000" dirty="0" smtClean="0">
                <a:latin typeface="Courier New" pitchFamily="49" charset="0"/>
                <a:cs typeface="Courier New" pitchFamily="49" charset="0"/>
              </a:rPr>
              <a:t>=0; </a:t>
            </a:r>
            <a:r>
              <a:rPr lang="en-US" sz="2000" dirty="0" err="1" smtClean="0">
                <a:latin typeface="Courier New" pitchFamily="49" charset="0"/>
                <a:cs typeface="Courier New" pitchFamily="49" charset="0"/>
              </a:rPr>
              <a:t>i</a:t>
            </a:r>
            <a:r>
              <a:rPr lang="en-US" sz="2000" dirty="0" smtClean="0">
                <a:latin typeface="Courier New" pitchFamily="49" charset="0"/>
                <a:cs typeface="Courier New" pitchFamily="49" charset="0"/>
              </a:rPr>
              <a:t>&lt;</a:t>
            </a:r>
            <a:r>
              <a:rPr lang="en-US" sz="2000" dirty="0" err="1" smtClean="0">
                <a:latin typeface="Courier New" pitchFamily="49" charset="0"/>
                <a:cs typeface="Courier New" pitchFamily="49" charset="0"/>
              </a:rPr>
              <a:t>strlen</a:t>
            </a:r>
            <a:r>
              <a:rPr lang="en-US" sz="2000" dirty="0" smtClean="0">
                <a:latin typeface="Courier New" pitchFamily="49" charset="0"/>
                <a:cs typeface="Courier New" pitchFamily="49" charset="0"/>
              </a:rPr>
              <a:t>(</a:t>
            </a:r>
            <a:r>
              <a:rPr lang="en-US" sz="2000" dirty="0" err="1" smtClean="0">
                <a:latin typeface="Courier New" pitchFamily="49" charset="0"/>
                <a:cs typeface="Courier New" pitchFamily="49" charset="0"/>
              </a:rPr>
              <a:t>PostfixString</a:t>
            </a:r>
            <a:r>
              <a:rPr lang="en-US" sz="2000" dirty="0" smtClean="0">
                <a:latin typeface="Courier New" pitchFamily="49" charset="0"/>
                <a:cs typeface="Courier New" pitchFamily="49" charset="0"/>
              </a:rPr>
              <a:t>); ++</a:t>
            </a:r>
            <a:r>
              <a:rPr lang="en-US" sz="2000" dirty="0" err="1" smtClean="0">
                <a:latin typeface="Courier New" pitchFamily="49" charset="0"/>
                <a:cs typeface="Courier New" pitchFamily="49" charset="0"/>
              </a:rPr>
              <a:t>i</a:t>
            </a:r>
            <a:r>
              <a:rPr lang="en-US" sz="2000" dirty="0" smtClean="0">
                <a:latin typeface="Courier New" pitchFamily="49" charset="0"/>
                <a:cs typeface="Courier New" pitchFamily="49" charset="0"/>
              </a:rPr>
              <a:t>){</a:t>
            </a:r>
          </a:p>
          <a:p>
            <a:pPr marL="0" indent="0">
              <a:buNone/>
            </a:pPr>
            <a:r>
              <a:rPr lang="en-US" sz="2000" dirty="0">
                <a:latin typeface="Courier New" pitchFamily="49" charset="0"/>
                <a:cs typeface="Courier New" pitchFamily="49" charset="0"/>
              </a:rPr>
              <a:t> </a:t>
            </a:r>
            <a:r>
              <a:rPr lang="en-US" sz="2000" dirty="0" smtClean="0">
                <a:latin typeface="Courier New" pitchFamily="49" charset="0"/>
                <a:cs typeface="Courier New" pitchFamily="49" charset="0"/>
              </a:rPr>
              <a:t>    s[0]=c=</a:t>
            </a:r>
            <a:r>
              <a:rPr lang="en-US" sz="2000" dirty="0" err="1" smtClean="0">
                <a:latin typeface="Courier New" pitchFamily="49" charset="0"/>
                <a:cs typeface="Courier New" pitchFamily="49" charset="0"/>
              </a:rPr>
              <a:t>PostfixString</a:t>
            </a:r>
            <a:r>
              <a:rPr lang="en-US" sz="2000" dirty="0" smtClean="0">
                <a:latin typeface="Courier New" pitchFamily="49" charset="0"/>
                <a:cs typeface="Courier New" pitchFamily="49" charset="0"/>
              </a:rPr>
              <a:t>[</a:t>
            </a:r>
            <a:r>
              <a:rPr lang="en-US" sz="2000" dirty="0" err="1" smtClean="0">
                <a:latin typeface="Courier New" pitchFamily="49" charset="0"/>
                <a:cs typeface="Courier New" pitchFamily="49" charset="0"/>
              </a:rPr>
              <a:t>i</a:t>
            </a:r>
            <a:r>
              <a:rPr lang="en-US" sz="2000" dirty="0" smtClean="0">
                <a:latin typeface="Courier New" pitchFamily="49" charset="0"/>
                <a:cs typeface="Courier New" pitchFamily="49" charset="0"/>
              </a:rPr>
              <a:t>];</a:t>
            </a:r>
          </a:p>
          <a:p>
            <a:pPr marL="0" indent="0">
              <a:buNone/>
            </a:pPr>
            <a:r>
              <a:rPr lang="en-US" sz="2000" dirty="0">
                <a:latin typeface="Courier New" pitchFamily="49" charset="0"/>
                <a:cs typeface="Courier New" pitchFamily="49" charset="0"/>
              </a:rPr>
              <a:t> </a:t>
            </a:r>
            <a:r>
              <a:rPr lang="en-US" sz="2000" dirty="0" smtClean="0">
                <a:latin typeface="Courier New" pitchFamily="49" charset="0"/>
                <a:cs typeface="Courier New" pitchFamily="49" charset="0"/>
              </a:rPr>
              <a:t>    if (</a:t>
            </a:r>
            <a:r>
              <a:rPr lang="en-US" sz="2000" dirty="0" err="1" smtClean="0">
                <a:latin typeface="Courier New" pitchFamily="49" charset="0"/>
                <a:cs typeface="Courier New" pitchFamily="49" charset="0"/>
              </a:rPr>
              <a:t>isdigit</a:t>
            </a:r>
            <a:r>
              <a:rPr lang="en-US" sz="2000" dirty="0" smtClean="0">
                <a:latin typeface="Courier New" pitchFamily="49" charset="0"/>
                <a:cs typeface="Courier New" pitchFamily="49" charset="0"/>
              </a:rPr>
              <a:t>(c)){</a:t>
            </a:r>
          </a:p>
          <a:p>
            <a:pPr marL="0" indent="0">
              <a:buNone/>
            </a:pPr>
            <a:r>
              <a:rPr lang="en-US" sz="2000" dirty="0">
                <a:latin typeface="Courier New" pitchFamily="49" charset="0"/>
                <a:cs typeface="Courier New" pitchFamily="49" charset="0"/>
              </a:rPr>
              <a:t> </a:t>
            </a:r>
            <a:r>
              <a:rPr lang="en-US" sz="2000" dirty="0" smtClean="0">
                <a:latin typeface="Courier New" pitchFamily="49" charset="0"/>
                <a:cs typeface="Courier New" pitchFamily="49" charset="0"/>
              </a:rPr>
              <a:t>      Push((float)(</a:t>
            </a:r>
            <a:r>
              <a:rPr lang="en-US" sz="2000" dirty="0" err="1" smtClean="0">
                <a:latin typeface="Courier New" pitchFamily="49" charset="0"/>
                <a:cs typeface="Courier New" pitchFamily="49" charset="0"/>
              </a:rPr>
              <a:t>atof</a:t>
            </a:r>
            <a:r>
              <a:rPr lang="en-US" sz="2000" dirty="0" smtClean="0">
                <a:latin typeface="Courier New" pitchFamily="49" charset="0"/>
                <a:cs typeface="Courier New" pitchFamily="49" charset="0"/>
              </a:rPr>
              <a:t>(s)), &amp;</a:t>
            </a:r>
            <a:r>
              <a:rPr lang="en-US" sz="2000" dirty="0" err="1" smtClean="0">
                <a:latin typeface="Courier New" pitchFamily="49" charset="0"/>
                <a:cs typeface="Courier New" pitchFamily="49" charset="0"/>
              </a:rPr>
              <a:t>EvalStack</a:t>
            </a:r>
            <a:r>
              <a:rPr lang="en-US" sz="2000" dirty="0" smtClean="0">
                <a:latin typeface="Courier New" pitchFamily="49" charset="0"/>
                <a:cs typeface="Courier New" pitchFamily="49" charset="0"/>
              </a:rPr>
              <a:t>);</a:t>
            </a:r>
          </a:p>
          <a:p>
            <a:pPr marL="0" indent="0">
              <a:buNone/>
            </a:pPr>
            <a:r>
              <a:rPr lang="en-US" sz="2000" dirty="0">
                <a:latin typeface="Courier New" pitchFamily="49" charset="0"/>
                <a:cs typeface="Courier New" pitchFamily="49" charset="0"/>
              </a:rPr>
              <a:t> </a:t>
            </a:r>
            <a:r>
              <a:rPr lang="en-US" sz="2000" dirty="0" smtClean="0">
                <a:latin typeface="Courier New" pitchFamily="49" charset="0"/>
                <a:cs typeface="Courier New" pitchFamily="49" charset="0"/>
              </a:rPr>
              <a:t>    } else if (c</a:t>
            </a:r>
            <a:r>
              <a:rPr lang="en-US" sz="2000" dirty="0">
                <a:latin typeface="Courier New" pitchFamily="49" charset="0"/>
                <a:cs typeface="Courier New" pitchFamily="49" charset="0"/>
              </a:rPr>
              <a:t>==‘+‘ </a:t>
            </a:r>
            <a:r>
              <a:rPr lang="en-US" sz="2000" dirty="0" smtClean="0">
                <a:latin typeface="Courier New" pitchFamily="49" charset="0"/>
                <a:cs typeface="Courier New" pitchFamily="49" charset="0"/>
              </a:rPr>
              <a:t>|| c</a:t>
            </a:r>
            <a:r>
              <a:rPr lang="en-US" sz="2000" dirty="0">
                <a:latin typeface="Courier New" pitchFamily="49" charset="0"/>
                <a:cs typeface="Courier New" pitchFamily="49" charset="0"/>
              </a:rPr>
              <a:t>==‘-‘ </a:t>
            </a:r>
            <a:r>
              <a:rPr lang="en-US" sz="2000" dirty="0" smtClean="0">
                <a:latin typeface="Courier New" pitchFamily="49" charset="0"/>
                <a:cs typeface="Courier New" pitchFamily="49" charset="0"/>
              </a:rPr>
              <a:t>|| c</a:t>
            </a:r>
            <a:r>
              <a:rPr lang="en-US" sz="2000" dirty="0">
                <a:latin typeface="Courier New" pitchFamily="49" charset="0"/>
                <a:cs typeface="Courier New" pitchFamily="49" charset="0"/>
              </a:rPr>
              <a:t>==‘*‘ </a:t>
            </a:r>
            <a:r>
              <a:rPr lang="en-US" sz="2000" dirty="0" smtClean="0">
                <a:latin typeface="Courier New" pitchFamily="49" charset="0"/>
                <a:cs typeface="Courier New" pitchFamily="49" charset="0"/>
              </a:rPr>
              <a:t>|| c</a:t>
            </a:r>
            <a:r>
              <a:rPr lang="en-US" sz="2000" dirty="0">
                <a:latin typeface="Courier New" pitchFamily="49" charset="0"/>
                <a:cs typeface="Courier New" pitchFamily="49" charset="0"/>
              </a:rPr>
              <a:t>==‘/‘ </a:t>
            </a:r>
            <a:r>
              <a:rPr lang="en-US" sz="2000" dirty="0" smtClean="0">
                <a:latin typeface="Courier New" pitchFamily="49" charset="0"/>
                <a:cs typeface="Courier New" pitchFamily="49" charset="0"/>
              </a:rPr>
              <a:t>|| c</a:t>
            </a:r>
            <a:r>
              <a:rPr lang="en-US" sz="2000" dirty="0">
                <a:latin typeface="Courier New" pitchFamily="49" charset="0"/>
                <a:cs typeface="Courier New" pitchFamily="49" charset="0"/>
              </a:rPr>
              <a:t>==‘^‘){</a:t>
            </a:r>
            <a:endParaRPr lang="en-US" sz="2000" dirty="0" smtClean="0">
              <a:latin typeface="Courier New" pitchFamily="49" charset="0"/>
              <a:cs typeface="Courier New" pitchFamily="49" charset="0"/>
            </a:endParaRPr>
          </a:p>
          <a:p>
            <a:pPr marL="0" indent="0">
              <a:buNone/>
            </a:pPr>
            <a:r>
              <a:rPr lang="en-US" sz="2000" dirty="0">
                <a:latin typeface="Courier New" pitchFamily="49" charset="0"/>
                <a:cs typeface="Courier New" pitchFamily="49" charset="0"/>
              </a:rPr>
              <a:t> </a:t>
            </a:r>
            <a:r>
              <a:rPr lang="en-US" sz="2000" dirty="0" smtClean="0">
                <a:latin typeface="Courier New" pitchFamily="49" charset="0"/>
                <a:cs typeface="Courier New" pitchFamily="49" charset="0"/>
              </a:rPr>
              <a:t>         Pop(&amp;</a:t>
            </a:r>
            <a:r>
              <a:rPr lang="en-US" sz="2000" dirty="0" err="1" smtClean="0">
                <a:latin typeface="Courier New" pitchFamily="49" charset="0"/>
                <a:cs typeface="Courier New" pitchFamily="49" charset="0"/>
              </a:rPr>
              <a:t>EvalStack</a:t>
            </a:r>
            <a:r>
              <a:rPr lang="en-US" sz="2000" dirty="0" smtClean="0">
                <a:latin typeface="Courier New" pitchFamily="49" charset="0"/>
                <a:cs typeface="Courier New" pitchFamily="49" charset="0"/>
              </a:rPr>
              <a:t>, &amp;</a:t>
            </a:r>
            <a:r>
              <a:rPr lang="en-US" sz="2000" dirty="0" err="1" smtClean="0">
                <a:latin typeface="Courier New" pitchFamily="49" charset="0"/>
                <a:cs typeface="Courier New" pitchFamily="49" charset="0"/>
              </a:rPr>
              <a:t>RightOperand</a:t>
            </a:r>
            <a:r>
              <a:rPr lang="en-US" sz="2000" dirty="0" smtClean="0">
                <a:latin typeface="Courier New" pitchFamily="49" charset="0"/>
                <a:cs typeface="Courier New" pitchFamily="49" charset="0"/>
              </a:rPr>
              <a:t>);</a:t>
            </a:r>
          </a:p>
          <a:p>
            <a:pPr marL="0" indent="0">
              <a:buNone/>
            </a:pPr>
            <a:r>
              <a:rPr lang="en-US" sz="2000" dirty="0">
                <a:latin typeface="Courier New" pitchFamily="49" charset="0"/>
                <a:cs typeface="Courier New" pitchFamily="49" charset="0"/>
              </a:rPr>
              <a:t> </a:t>
            </a:r>
            <a:r>
              <a:rPr lang="en-US" sz="2000" dirty="0" smtClean="0">
                <a:latin typeface="Courier New" pitchFamily="49" charset="0"/>
                <a:cs typeface="Courier New" pitchFamily="49" charset="0"/>
              </a:rPr>
              <a:t>         Pop(&amp;</a:t>
            </a:r>
            <a:r>
              <a:rPr lang="en-US" sz="2000" dirty="0" err="1" smtClean="0">
                <a:latin typeface="Courier New" pitchFamily="49" charset="0"/>
                <a:cs typeface="Courier New" pitchFamily="49" charset="0"/>
              </a:rPr>
              <a:t>EvalStack</a:t>
            </a:r>
            <a:r>
              <a:rPr lang="en-US" sz="2000" dirty="0" smtClean="0">
                <a:latin typeface="Courier New" pitchFamily="49" charset="0"/>
                <a:cs typeface="Courier New" pitchFamily="49" charset="0"/>
              </a:rPr>
              <a:t>, &amp;</a:t>
            </a:r>
            <a:r>
              <a:rPr lang="en-US" sz="2000" dirty="0" err="1" smtClean="0">
                <a:latin typeface="Courier New" pitchFamily="49" charset="0"/>
                <a:cs typeface="Courier New" pitchFamily="49" charset="0"/>
              </a:rPr>
              <a:t>LeftOperand</a:t>
            </a:r>
            <a:r>
              <a:rPr lang="en-US" sz="2000" dirty="0" smtClean="0">
                <a:latin typeface="Courier New" pitchFamily="49" charset="0"/>
                <a:cs typeface="Courier New" pitchFamily="49" charset="0"/>
              </a:rPr>
              <a:t>);</a:t>
            </a:r>
          </a:p>
          <a:p>
            <a:pPr marL="0" indent="0">
              <a:buNone/>
            </a:pPr>
            <a:r>
              <a:rPr lang="en-US" sz="2000" dirty="0">
                <a:latin typeface="Courier New" pitchFamily="49" charset="0"/>
                <a:cs typeface="Courier New" pitchFamily="49" charset="0"/>
              </a:rPr>
              <a:t> </a:t>
            </a:r>
            <a:r>
              <a:rPr lang="en-US" sz="2000" dirty="0" smtClean="0">
                <a:latin typeface="Courier New" pitchFamily="49" charset="0"/>
                <a:cs typeface="Courier New" pitchFamily="49" charset="0"/>
              </a:rPr>
              <a:t>  </a:t>
            </a:r>
          </a:p>
          <a:p>
            <a:pPr marL="0" indent="0">
              <a:buNone/>
            </a:pPr>
            <a:r>
              <a:rPr lang="en-US" sz="2000" dirty="0">
                <a:latin typeface="Courier New" pitchFamily="49" charset="0"/>
                <a:cs typeface="Courier New" pitchFamily="49" charset="0"/>
              </a:rPr>
              <a:t> </a:t>
            </a:r>
            <a:r>
              <a:rPr lang="en-US" sz="2000" dirty="0" smtClean="0">
                <a:latin typeface="Courier New" pitchFamily="49" charset="0"/>
                <a:cs typeface="Courier New" pitchFamily="49" charset="0"/>
              </a:rPr>
              <a:t>         switch (c) {</a:t>
            </a:r>
          </a:p>
          <a:p>
            <a:pPr marL="0" indent="0">
              <a:buNone/>
            </a:pPr>
            <a:r>
              <a:rPr lang="en-US" sz="2000" dirty="0">
                <a:latin typeface="Courier New" pitchFamily="49" charset="0"/>
                <a:cs typeface="Courier New" pitchFamily="49" charset="0"/>
              </a:rPr>
              <a:t> </a:t>
            </a:r>
            <a:r>
              <a:rPr lang="en-US" sz="2000" dirty="0" smtClean="0">
                <a:latin typeface="Courier New" pitchFamily="49" charset="0"/>
                <a:cs typeface="Courier New" pitchFamily="49" charset="0"/>
              </a:rPr>
              <a:t>            case </a:t>
            </a:r>
            <a:r>
              <a:rPr lang="en-US" sz="2000" dirty="0">
                <a:latin typeface="Courier New" pitchFamily="49" charset="0"/>
                <a:cs typeface="Courier New" pitchFamily="49" charset="0"/>
              </a:rPr>
              <a:t>‘+‘: </a:t>
            </a:r>
            <a:r>
              <a:rPr lang="en-US" sz="2000" dirty="0" smtClean="0">
                <a:latin typeface="Courier New" pitchFamily="49" charset="0"/>
                <a:cs typeface="Courier New" pitchFamily="49" charset="0"/>
              </a:rPr>
              <a:t>Push(</a:t>
            </a:r>
            <a:r>
              <a:rPr lang="en-US" sz="2000" dirty="0" err="1" smtClean="0">
                <a:latin typeface="Courier New" pitchFamily="49" charset="0"/>
                <a:cs typeface="Courier New" pitchFamily="49" charset="0"/>
              </a:rPr>
              <a:t>LeftOperand+RightOperand</a:t>
            </a:r>
            <a:r>
              <a:rPr lang="en-US" sz="2000" dirty="0" smtClean="0">
                <a:latin typeface="Courier New" pitchFamily="49" charset="0"/>
                <a:cs typeface="Courier New" pitchFamily="49" charset="0"/>
              </a:rPr>
              <a:t>, &amp;</a:t>
            </a:r>
            <a:r>
              <a:rPr lang="en-US" sz="2000" dirty="0" err="1" smtClean="0">
                <a:latin typeface="Courier New" pitchFamily="49" charset="0"/>
                <a:cs typeface="Courier New" pitchFamily="49" charset="0"/>
              </a:rPr>
              <a:t>EvalStack</a:t>
            </a:r>
            <a:r>
              <a:rPr lang="en-US" sz="2000" dirty="0" smtClean="0">
                <a:latin typeface="Courier New" pitchFamily="49" charset="0"/>
                <a:cs typeface="Courier New" pitchFamily="49" charset="0"/>
              </a:rPr>
              <a:t>);</a:t>
            </a:r>
          </a:p>
          <a:p>
            <a:pPr marL="0" indent="0">
              <a:buNone/>
            </a:pPr>
            <a:r>
              <a:rPr lang="en-US" sz="2000" dirty="0">
                <a:latin typeface="Courier New" pitchFamily="49" charset="0"/>
                <a:cs typeface="Courier New" pitchFamily="49" charset="0"/>
              </a:rPr>
              <a:t> </a:t>
            </a:r>
            <a:r>
              <a:rPr lang="en-US" sz="2000" dirty="0" smtClean="0">
                <a:latin typeface="Courier New" pitchFamily="49" charset="0"/>
                <a:cs typeface="Courier New" pitchFamily="49" charset="0"/>
              </a:rPr>
              <a:t>                      break;</a:t>
            </a:r>
          </a:p>
          <a:p>
            <a:pPr marL="0" indent="0">
              <a:buNone/>
            </a:pPr>
            <a:r>
              <a:rPr lang="en-US" sz="2000" dirty="0">
                <a:latin typeface="Courier New" pitchFamily="49" charset="0"/>
                <a:cs typeface="Courier New" pitchFamily="49" charset="0"/>
              </a:rPr>
              <a:t> </a:t>
            </a:r>
            <a:r>
              <a:rPr lang="en-US" sz="2000" dirty="0" smtClean="0">
                <a:latin typeface="Courier New" pitchFamily="49" charset="0"/>
                <a:cs typeface="Courier New" pitchFamily="49" charset="0"/>
              </a:rPr>
              <a:t>            case </a:t>
            </a:r>
            <a:r>
              <a:rPr lang="en-US" sz="2000" dirty="0">
                <a:latin typeface="Courier New" pitchFamily="49" charset="0"/>
                <a:cs typeface="Courier New" pitchFamily="49" charset="0"/>
              </a:rPr>
              <a:t>‘-‘: </a:t>
            </a:r>
            <a:r>
              <a:rPr lang="en-US" sz="2000" dirty="0" smtClean="0">
                <a:latin typeface="Courier New" pitchFamily="49" charset="0"/>
                <a:cs typeface="Courier New" pitchFamily="49" charset="0"/>
              </a:rPr>
              <a:t>Push(</a:t>
            </a:r>
            <a:r>
              <a:rPr lang="en-US" sz="2000" dirty="0" err="1" smtClean="0">
                <a:latin typeface="Courier New" pitchFamily="49" charset="0"/>
                <a:cs typeface="Courier New" pitchFamily="49" charset="0"/>
              </a:rPr>
              <a:t>LeftOperand-RightOperand</a:t>
            </a:r>
            <a:r>
              <a:rPr lang="en-US" sz="2000" dirty="0" smtClean="0">
                <a:latin typeface="Courier New" pitchFamily="49" charset="0"/>
                <a:cs typeface="Courier New" pitchFamily="49" charset="0"/>
              </a:rPr>
              <a:t>, &amp;</a:t>
            </a:r>
            <a:r>
              <a:rPr lang="en-US" sz="2000" dirty="0" err="1" smtClean="0">
                <a:latin typeface="Courier New" pitchFamily="49" charset="0"/>
                <a:cs typeface="Courier New" pitchFamily="49" charset="0"/>
              </a:rPr>
              <a:t>EvalStack</a:t>
            </a:r>
            <a:r>
              <a:rPr lang="en-US" sz="2000" dirty="0" smtClean="0">
                <a:latin typeface="Courier New" pitchFamily="49" charset="0"/>
                <a:cs typeface="Courier New" pitchFamily="49" charset="0"/>
              </a:rPr>
              <a:t>);</a:t>
            </a:r>
          </a:p>
          <a:p>
            <a:pPr marL="0" indent="0">
              <a:buNone/>
            </a:pPr>
            <a:r>
              <a:rPr lang="en-US" sz="2000" dirty="0">
                <a:latin typeface="Courier New" pitchFamily="49" charset="0"/>
                <a:cs typeface="Courier New" pitchFamily="49" charset="0"/>
              </a:rPr>
              <a:t> </a:t>
            </a:r>
            <a:r>
              <a:rPr lang="en-US" sz="2000" dirty="0" smtClean="0">
                <a:latin typeface="Courier New" pitchFamily="49" charset="0"/>
                <a:cs typeface="Courier New" pitchFamily="49" charset="0"/>
              </a:rPr>
              <a:t>                      break;</a:t>
            </a:r>
          </a:p>
          <a:p>
            <a:pPr marL="0" indent="0">
              <a:buNone/>
            </a:pPr>
            <a:r>
              <a:rPr lang="en-US" sz="2000" dirty="0">
                <a:latin typeface="Courier New" pitchFamily="49" charset="0"/>
                <a:cs typeface="Courier New" pitchFamily="49" charset="0"/>
              </a:rPr>
              <a:t> </a:t>
            </a:r>
            <a:r>
              <a:rPr lang="en-US" sz="2000" dirty="0" smtClean="0">
                <a:latin typeface="Courier New" pitchFamily="49" charset="0"/>
                <a:cs typeface="Courier New" pitchFamily="49" charset="0"/>
              </a:rPr>
              <a:t>            case </a:t>
            </a:r>
            <a:r>
              <a:rPr lang="en-US" sz="2000" dirty="0">
                <a:latin typeface="Courier New" pitchFamily="49" charset="0"/>
                <a:cs typeface="Courier New" pitchFamily="49" charset="0"/>
              </a:rPr>
              <a:t>‘*‘: </a:t>
            </a:r>
            <a:r>
              <a:rPr lang="en-US" sz="2000" dirty="0" smtClean="0">
                <a:latin typeface="Courier New" pitchFamily="49" charset="0"/>
                <a:cs typeface="Courier New" pitchFamily="49" charset="0"/>
              </a:rPr>
              <a:t>Push(</a:t>
            </a:r>
            <a:r>
              <a:rPr lang="en-US" sz="2000" dirty="0" err="1" smtClean="0">
                <a:latin typeface="Courier New" pitchFamily="49" charset="0"/>
                <a:cs typeface="Courier New" pitchFamily="49" charset="0"/>
              </a:rPr>
              <a:t>LeftOperand</a:t>
            </a:r>
            <a:r>
              <a:rPr lang="en-US" sz="2000" dirty="0" smtClean="0">
                <a:latin typeface="Courier New" pitchFamily="49" charset="0"/>
                <a:cs typeface="Courier New" pitchFamily="49" charset="0"/>
              </a:rPr>
              <a:t>*</a:t>
            </a:r>
            <a:r>
              <a:rPr lang="en-US" sz="2000" dirty="0" err="1" smtClean="0">
                <a:latin typeface="Courier New" pitchFamily="49" charset="0"/>
                <a:cs typeface="Courier New" pitchFamily="49" charset="0"/>
              </a:rPr>
              <a:t>RightOperand</a:t>
            </a:r>
            <a:r>
              <a:rPr lang="en-US" sz="2000" dirty="0" smtClean="0">
                <a:latin typeface="Courier New" pitchFamily="49" charset="0"/>
                <a:cs typeface="Courier New" pitchFamily="49" charset="0"/>
              </a:rPr>
              <a:t>, &amp;</a:t>
            </a:r>
            <a:r>
              <a:rPr lang="en-US" sz="2000" dirty="0" err="1" smtClean="0">
                <a:latin typeface="Courier New" pitchFamily="49" charset="0"/>
                <a:cs typeface="Courier New" pitchFamily="49" charset="0"/>
              </a:rPr>
              <a:t>EvalStack</a:t>
            </a:r>
            <a:r>
              <a:rPr lang="en-US" sz="2000" dirty="0" smtClean="0">
                <a:latin typeface="Courier New" pitchFamily="49" charset="0"/>
                <a:cs typeface="Courier New" pitchFamily="49" charset="0"/>
              </a:rPr>
              <a:t>);</a:t>
            </a:r>
          </a:p>
          <a:p>
            <a:pPr marL="0" indent="0">
              <a:buNone/>
            </a:pPr>
            <a:r>
              <a:rPr lang="en-US" sz="2000" dirty="0">
                <a:latin typeface="Courier New" pitchFamily="49" charset="0"/>
                <a:cs typeface="Courier New" pitchFamily="49" charset="0"/>
              </a:rPr>
              <a:t> </a:t>
            </a:r>
            <a:r>
              <a:rPr lang="en-US" sz="2000" dirty="0" smtClean="0">
                <a:latin typeface="Courier New" pitchFamily="49" charset="0"/>
                <a:cs typeface="Courier New" pitchFamily="49" charset="0"/>
              </a:rPr>
              <a:t>                      break;</a:t>
            </a:r>
          </a:p>
          <a:p>
            <a:pPr marL="0" indent="0">
              <a:buNone/>
            </a:pPr>
            <a:r>
              <a:rPr lang="en-US" sz="2000" dirty="0">
                <a:latin typeface="Courier New" pitchFamily="49" charset="0"/>
                <a:cs typeface="Courier New" pitchFamily="49" charset="0"/>
              </a:rPr>
              <a:t> </a:t>
            </a:r>
            <a:r>
              <a:rPr lang="en-US" sz="2000" dirty="0" smtClean="0">
                <a:latin typeface="Courier New" pitchFamily="49" charset="0"/>
                <a:cs typeface="Courier New" pitchFamily="49" charset="0"/>
              </a:rPr>
              <a:t>            case </a:t>
            </a:r>
            <a:r>
              <a:rPr lang="en-US" sz="2000" dirty="0">
                <a:latin typeface="Courier New" pitchFamily="49" charset="0"/>
                <a:cs typeface="Courier New" pitchFamily="49" charset="0"/>
              </a:rPr>
              <a:t>‘/‘: </a:t>
            </a:r>
            <a:r>
              <a:rPr lang="en-US" sz="2000" dirty="0" smtClean="0">
                <a:latin typeface="Courier New" pitchFamily="49" charset="0"/>
                <a:cs typeface="Courier New" pitchFamily="49" charset="0"/>
              </a:rPr>
              <a:t>Push(</a:t>
            </a:r>
            <a:r>
              <a:rPr lang="en-US" sz="2000" dirty="0" err="1" smtClean="0">
                <a:latin typeface="Courier New" pitchFamily="49" charset="0"/>
                <a:cs typeface="Courier New" pitchFamily="49" charset="0"/>
              </a:rPr>
              <a:t>LeftOperand</a:t>
            </a:r>
            <a:r>
              <a:rPr lang="en-US" sz="2000" dirty="0" smtClean="0">
                <a:latin typeface="Courier New" pitchFamily="49" charset="0"/>
                <a:cs typeface="Courier New" pitchFamily="49" charset="0"/>
              </a:rPr>
              <a:t>/</a:t>
            </a:r>
            <a:r>
              <a:rPr lang="en-US" sz="2000" dirty="0" err="1" smtClean="0">
                <a:latin typeface="Courier New" pitchFamily="49" charset="0"/>
                <a:cs typeface="Courier New" pitchFamily="49" charset="0"/>
              </a:rPr>
              <a:t>RightOperand</a:t>
            </a:r>
            <a:r>
              <a:rPr lang="en-US" sz="2000" dirty="0" smtClean="0">
                <a:latin typeface="Courier New" pitchFamily="49" charset="0"/>
                <a:cs typeface="Courier New" pitchFamily="49" charset="0"/>
              </a:rPr>
              <a:t>, &amp;</a:t>
            </a:r>
            <a:r>
              <a:rPr lang="en-US" sz="2000" dirty="0" err="1" smtClean="0">
                <a:latin typeface="Courier New" pitchFamily="49" charset="0"/>
                <a:cs typeface="Courier New" pitchFamily="49" charset="0"/>
              </a:rPr>
              <a:t>EvalStack</a:t>
            </a:r>
            <a:r>
              <a:rPr lang="en-US" sz="2000" dirty="0" smtClean="0">
                <a:latin typeface="Courier New" pitchFamily="49" charset="0"/>
                <a:cs typeface="Courier New" pitchFamily="49" charset="0"/>
              </a:rPr>
              <a:t>);</a:t>
            </a:r>
          </a:p>
          <a:p>
            <a:pPr marL="0" indent="0">
              <a:buNone/>
            </a:pPr>
            <a:r>
              <a:rPr lang="en-US" sz="2000" dirty="0">
                <a:latin typeface="Courier New" pitchFamily="49" charset="0"/>
                <a:cs typeface="Courier New" pitchFamily="49" charset="0"/>
              </a:rPr>
              <a:t> </a:t>
            </a:r>
            <a:r>
              <a:rPr lang="en-US" sz="2000" dirty="0" smtClean="0">
                <a:latin typeface="Courier New" pitchFamily="49" charset="0"/>
                <a:cs typeface="Courier New" pitchFamily="49" charset="0"/>
              </a:rPr>
              <a:t>                      break;</a:t>
            </a:r>
          </a:p>
          <a:p>
            <a:pPr marL="0" indent="0">
              <a:buNone/>
            </a:pPr>
            <a:r>
              <a:rPr lang="en-US" sz="2000" dirty="0">
                <a:latin typeface="Courier New" pitchFamily="49" charset="0"/>
                <a:cs typeface="Courier New" pitchFamily="49" charset="0"/>
              </a:rPr>
              <a:t> </a:t>
            </a:r>
            <a:r>
              <a:rPr lang="en-US" sz="2000" dirty="0" smtClean="0">
                <a:latin typeface="Courier New" pitchFamily="49" charset="0"/>
                <a:cs typeface="Courier New" pitchFamily="49" charset="0"/>
              </a:rPr>
              <a:t>            case </a:t>
            </a:r>
            <a:r>
              <a:rPr lang="en-US" sz="2000" dirty="0">
                <a:latin typeface="Courier New" pitchFamily="49" charset="0"/>
                <a:cs typeface="Courier New" pitchFamily="49" charset="0"/>
              </a:rPr>
              <a:t>‘^‘: </a:t>
            </a:r>
            <a:r>
              <a:rPr lang="en-US" sz="2000" dirty="0" smtClean="0">
                <a:latin typeface="Courier New" pitchFamily="49" charset="0"/>
                <a:cs typeface="Courier New" pitchFamily="49" charset="0"/>
              </a:rPr>
              <a:t>Push(</a:t>
            </a:r>
            <a:r>
              <a:rPr lang="en-US" sz="2000" dirty="0" err="1" smtClean="0">
                <a:latin typeface="Courier New" pitchFamily="49" charset="0"/>
                <a:cs typeface="Courier New" pitchFamily="49" charset="0"/>
              </a:rPr>
              <a:t>pow</a:t>
            </a:r>
            <a:r>
              <a:rPr lang="en-US" sz="2000" dirty="0" smtClean="0">
                <a:latin typeface="Courier New" pitchFamily="49" charset="0"/>
                <a:cs typeface="Courier New" pitchFamily="49" charset="0"/>
              </a:rPr>
              <a:t>(</a:t>
            </a:r>
            <a:r>
              <a:rPr lang="en-US" sz="2000" dirty="0" err="1" smtClean="0">
                <a:latin typeface="Courier New" pitchFamily="49" charset="0"/>
                <a:cs typeface="Courier New" pitchFamily="49" charset="0"/>
              </a:rPr>
              <a:t>LeftOperand</a:t>
            </a:r>
            <a:r>
              <a:rPr lang="en-US" sz="2000" dirty="0" smtClean="0">
                <a:latin typeface="Courier New" pitchFamily="49" charset="0"/>
                <a:cs typeface="Courier New" pitchFamily="49" charset="0"/>
              </a:rPr>
              <a:t>, </a:t>
            </a:r>
            <a:r>
              <a:rPr lang="en-US" sz="2000" dirty="0" err="1" smtClean="0">
                <a:latin typeface="Courier New" pitchFamily="49" charset="0"/>
                <a:cs typeface="Courier New" pitchFamily="49" charset="0"/>
              </a:rPr>
              <a:t>RightOperand</a:t>
            </a:r>
            <a:r>
              <a:rPr lang="en-US" sz="2000" dirty="0" smtClean="0">
                <a:latin typeface="Courier New" pitchFamily="49" charset="0"/>
                <a:cs typeface="Courier New" pitchFamily="49" charset="0"/>
              </a:rPr>
              <a:t>), &amp;</a:t>
            </a:r>
            <a:r>
              <a:rPr lang="en-US" sz="2000" dirty="0" err="1" smtClean="0">
                <a:latin typeface="Courier New" pitchFamily="49" charset="0"/>
                <a:cs typeface="Courier New" pitchFamily="49" charset="0"/>
              </a:rPr>
              <a:t>EvalStack</a:t>
            </a:r>
            <a:r>
              <a:rPr lang="en-US" sz="2000" dirty="0" smtClean="0">
                <a:latin typeface="Courier New" pitchFamily="49" charset="0"/>
                <a:cs typeface="Courier New" pitchFamily="49" charset="0"/>
              </a:rPr>
              <a:t>);</a:t>
            </a:r>
          </a:p>
          <a:p>
            <a:pPr marL="0" indent="0">
              <a:buNone/>
            </a:pPr>
            <a:r>
              <a:rPr lang="en-US" sz="2000" dirty="0">
                <a:latin typeface="Courier New" pitchFamily="49" charset="0"/>
                <a:cs typeface="Courier New" pitchFamily="49" charset="0"/>
              </a:rPr>
              <a:t> </a:t>
            </a:r>
            <a:r>
              <a:rPr lang="en-US" sz="2000" dirty="0" smtClean="0">
                <a:latin typeface="Courier New" pitchFamily="49" charset="0"/>
                <a:cs typeface="Courier New" pitchFamily="49" charset="0"/>
              </a:rPr>
              <a:t>                      break;</a:t>
            </a:r>
          </a:p>
          <a:p>
            <a:pPr marL="0" indent="0">
              <a:buNone/>
            </a:pPr>
            <a:r>
              <a:rPr lang="en-US" sz="2000" dirty="0">
                <a:latin typeface="Courier New" pitchFamily="49" charset="0"/>
                <a:cs typeface="Courier New" pitchFamily="49" charset="0"/>
              </a:rPr>
              <a:t> </a:t>
            </a:r>
            <a:r>
              <a:rPr lang="en-US" sz="2000" dirty="0" smtClean="0">
                <a:latin typeface="Courier New" pitchFamily="49" charset="0"/>
                <a:cs typeface="Courier New" pitchFamily="49" charset="0"/>
              </a:rPr>
              <a:t>            default: break;</a:t>
            </a:r>
          </a:p>
          <a:p>
            <a:pPr marL="0" indent="0">
              <a:buNone/>
            </a:pPr>
            <a:r>
              <a:rPr lang="en-US" sz="2000" dirty="0">
                <a:latin typeface="Courier New" pitchFamily="49" charset="0"/>
                <a:cs typeface="Courier New" pitchFamily="49" charset="0"/>
              </a:rPr>
              <a:t> </a:t>
            </a:r>
            <a:r>
              <a:rPr lang="en-US" sz="2000" dirty="0" smtClean="0">
                <a:latin typeface="Courier New" pitchFamily="49" charset="0"/>
                <a:cs typeface="Courier New" pitchFamily="49" charset="0"/>
              </a:rPr>
              <a:t>         }</a:t>
            </a:r>
          </a:p>
          <a:p>
            <a:pPr marL="0" indent="0">
              <a:buNone/>
            </a:pPr>
            <a:r>
              <a:rPr lang="en-US" sz="2000" dirty="0">
                <a:latin typeface="Courier New" pitchFamily="49" charset="0"/>
                <a:cs typeface="Courier New" pitchFamily="49" charset="0"/>
              </a:rPr>
              <a:t> </a:t>
            </a:r>
            <a:r>
              <a:rPr lang="en-US" sz="2000" dirty="0" smtClean="0">
                <a:latin typeface="Courier New" pitchFamily="49" charset="0"/>
                <a:cs typeface="Courier New" pitchFamily="49" charset="0"/>
              </a:rPr>
              <a:t>     }</a:t>
            </a:r>
          </a:p>
          <a:p>
            <a:pPr marL="0" indent="0">
              <a:buNone/>
            </a:pPr>
            <a:r>
              <a:rPr lang="en-US" sz="2000" dirty="0">
                <a:latin typeface="Courier New" pitchFamily="49" charset="0"/>
                <a:cs typeface="Courier New" pitchFamily="49" charset="0"/>
              </a:rPr>
              <a:t> </a:t>
            </a:r>
            <a:r>
              <a:rPr lang="en-US" sz="2000" dirty="0" smtClean="0">
                <a:latin typeface="Courier New" pitchFamily="49" charset="0"/>
                <a:cs typeface="Courier New" pitchFamily="49" charset="0"/>
              </a:rPr>
              <a:t> }</a:t>
            </a:r>
          </a:p>
          <a:p>
            <a:pPr marL="0" indent="0">
              <a:buNone/>
            </a:pPr>
            <a:endParaRPr lang="en-US" sz="2000" dirty="0">
              <a:latin typeface="Courier New" pitchFamily="49" charset="0"/>
              <a:cs typeface="Courier New" pitchFamily="49" charset="0"/>
            </a:endParaRPr>
          </a:p>
          <a:p>
            <a:pPr marL="0" indent="0">
              <a:buNone/>
            </a:pPr>
            <a:r>
              <a:rPr lang="en-US" sz="2000" dirty="0" smtClean="0">
                <a:latin typeface="Courier New" pitchFamily="49" charset="0"/>
                <a:cs typeface="Courier New" pitchFamily="49" charset="0"/>
              </a:rPr>
              <a:t>  Pop(&amp;</a:t>
            </a:r>
            <a:r>
              <a:rPr lang="en-US" sz="2000" dirty="0" err="1" smtClean="0">
                <a:latin typeface="Courier New" pitchFamily="49" charset="0"/>
                <a:cs typeface="Courier New" pitchFamily="49" charset="0"/>
              </a:rPr>
              <a:t>EvalStack</a:t>
            </a:r>
            <a:r>
              <a:rPr lang="en-US" sz="2000" dirty="0" smtClean="0">
                <a:latin typeface="Courier New" pitchFamily="49" charset="0"/>
                <a:cs typeface="Courier New" pitchFamily="49" charset="0"/>
              </a:rPr>
              <a:t>, &amp;Result);</a:t>
            </a:r>
          </a:p>
          <a:p>
            <a:pPr marL="0" indent="0">
              <a:buNone/>
            </a:pPr>
            <a:r>
              <a:rPr lang="en-US" sz="2000" dirty="0" smtClean="0">
                <a:latin typeface="Courier New" pitchFamily="49" charset="0"/>
                <a:cs typeface="Courier New" pitchFamily="49" charset="0"/>
              </a:rPr>
              <a:t>  </a:t>
            </a:r>
            <a:r>
              <a:rPr lang="en-US" sz="2000" dirty="0" err="1">
                <a:latin typeface="Courier New" pitchFamily="49" charset="0"/>
                <a:cs typeface="Courier New" pitchFamily="49" charset="0"/>
              </a:rPr>
              <a:t>p</a:t>
            </a:r>
            <a:r>
              <a:rPr lang="en-US" sz="2000" dirty="0" err="1" smtClean="0">
                <a:latin typeface="Courier New" pitchFamily="49" charset="0"/>
                <a:cs typeface="Courier New" pitchFamily="49" charset="0"/>
              </a:rPr>
              <a:t>rintf</a:t>
            </a:r>
            <a:r>
              <a:rPr lang="en-US" sz="2000" dirty="0" smtClean="0">
                <a:latin typeface="Courier New" pitchFamily="49" charset="0"/>
                <a:cs typeface="Courier New" pitchFamily="49" charset="0"/>
              </a:rPr>
              <a:t>(“Value of postfix expression = %f\n”, Result);</a:t>
            </a:r>
          </a:p>
          <a:p>
            <a:pPr marL="0" indent="0">
              <a:buNone/>
            </a:pPr>
            <a:r>
              <a:rPr lang="en-US" sz="2000" dirty="0">
                <a:latin typeface="Courier New" pitchFamily="49" charset="0"/>
                <a:cs typeface="Courier New" pitchFamily="49" charset="0"/>
              </a:rPr>
              <a:t>}</a:t>
            </a:r>
            <a:endParaRPr lang="en-US" sz="2000" dirty="0" smtClean="0">
              <a:latin typeface="Courier New" pitchFamily="49" charset="0"/>
              <a:cs typeface="Courier New" pitchFamily="49" charset="0"/>
            </a:endParaRPr>
          </a:p>
          <a:p>
            <a:pPr marL="0" indent="0">
              <a:buNone/>
            </a:pPr>
            <a:endParaRPr lang="en-US" sz="2000" dirty="0">
              <a:latin typeface="Courier New" pitchFamily="49" charset="0"/>
              <a:cs typeface="Courier New" pitchFamily="49" charset="0"/>
            </a:endParaRPr>
          </a:p>
        </p:txBody>
      </p:sp>
      <p:sp>
        <p:nvSpPr>
          <p:cNvPr id="4" name="Footer Placeholder 3"/>
          <p:cNvSpPr>
            <a:spLocks noGrp="1"/>
          </p:cNvSpPr>
          <p:nvPr>
            <p:ph type="ftr" sz="quarter" idx="11"/>
          </p:nvPr>
        </p:nvSpPr>
        <p:spPr/>
        <p:txBody>
          <a:bodyPr/>
          <a:lstStyle/>
          <a:p>
            <a:r>
              <a:rPr lang="en-US" smtClean="0"/>
              <a:t>Data Structures and Programming Techniques</a:t>
            </a:r>
            <a:endParaRPr lang="en-US"/>
          </a:p>
        </p:txBody>
      </p:sp>
      <p:sp>
        <p:nvSpPr>
          <p:cNvPr id="5" name="Slide Number Placeholder 4"/>
          <p:cNvSpPr>
            <a:spLocks noGrp="1"/>
          </p:cNvSpPr>
          <p:nvPr>
            <p:ph type="sldNum" sz="quarter" idx="12"/>
          </p:nvPr>
        </p:nvSpPr>
        <p:spPr/>
        <p:txBody>
          <a:bodyPr/>
          <a:lstStyle/>
          <a:p>
            <a:fld id="{59635152-C9A8-4C6E-919A-02F3B65E1E2D}" type="slidenum">
              <a:rPr lang="en-US" smtClean="0"/>
              <a:t>20</a:t>
            </a:fld>
            <a:endParaRPr lang="en-US"/>
          </a:p>
        </p:txBody>
      </p:sp>
    </p:spTree>
    <p:extLst>
      <p:ext uri="{BB962C8B-B14F-4D97-AF65-F5344CB8AC3E}">
        <p14:creationId xmlns:p14="http://schemas.microsoft.com/office/powerpoint/2010/main" val="426281998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Program (cont’d)</a:t>
            </a:r>
          </a:p>
        </p:txBody>
      </p:sp>
      <p:sp>
        <p:nvSpPr>
          <p:cNvPr id="3" name="Content Placeholder 2"/>
          <p:cNvSpPr>
            <a:spLocks noGrp="1"/>
          </p:cNvSpPr>
          <p:nvPr>
            <p:ph idx="1"/>
          </p:nvPr>
        </p:nvSpPr>
        <p:spPr/>
        <p:txBody>
          <a:bodyPr>
            <a:normAutofit/>
          </a:bodyPr>
          <a:lstStyle/>
          <a:p>
            <a:pPr marL="0" indent="0">
              <a:buNone/>
            </a:pPr>
            <a:r>
              <a:rPr lang="en-US" sz="2000" dirty="0" err="1">
                <a:latin typeface="Courier New" pitchFamily="49" charset="0"/>
                <a:cs typeface="Courier New" pitchFamily="49" charset="0"/>
              </a:rPr>
              <a:t>int</a:t>
            </a:r>
            <a:r>
              <a:rPr lang="en-US" sz="2000" dirty="0">
                <a:latin typeface="Courier New" pitchFamily="49" charset="0"/>
                <a:cs typeface="Courier New" pitchFamily="49" charset="0"/>
              </a:rPr>
              <a:t> main(void) {</a:t>
            </a:r>
          </a:p>
          <a:p>
            <a:pPr marL="0" indent="0">
              <a:buNone/>
            </a:pPr>
            <a:endParaRPr lang="en-US" sz="2000" dirty="0">
              <a:latin typeface="Courier New" pitchFamily="49" charset="0"/>
              <a:cs typeface="Courier New" pitchFamily="49" charset="0"/>
            </a:endParaRPr>
          </a:p>
          <a:p>
            <a:pPr marL="0" indent="0">
              <a:buNone/>
            </a:pPr>
            <a:r>
              <a:rPr lang="en-US" sz="2000" dirty="0">
                <a:latin typeface="Courier New" pitchFamily="49" charset="0"/>
                <a:cs typeface="Courier New" pitchFamily="49" charset="0"/>
              </a:rPr>
              <a:t>     </a:t>
            </a:r>
            <a:r>
              <a:rPr lang="en-US" sz="2000" dirty="0" err="1">
                <a:latin typeface="Courier New" pitchFamily="49" charset="0"/>
                <a:cs typeface="Courier New" pitchFamily="49" charset="0"/>
              </a:rPr>
              <a:t>printf</a:t>
            </a:r>
            <a:r>
              <a:rPr lang="en-US" sz="2000" dirty="0">
                <a:latin typeface="Courier New" pitchFamily="49" charset="0"/>
                <a:cs typeface="Courier New" pitchFamily="49" charset="0"/>
              </a:rPr>
              <a:t>("Give input postfix string without blanks:");</a:t>
            </a:r>
          </a:p>
          <a:p>
            <a:pPr marL="0" indent="0">
              <a:buNone/>
            </a:pPr>
            <a:r>
              <a:rPr lang="en-US" sz="2000" dirty="0">
                <a:latin typeface="Courier New" pitchFamily="49" charset="0"/>
                <a:cs typeface="Courier New" pitchFamily="49" charset="0"/>
              </a:rPr>
              <a:t>     </a:t>
            </a:r>
            <a:r>
              <a:rPr lang="en-US" sz="2000" dirty="0" err="1">
                <a:latin typeface="Courier New" pitchFamily="49" charset="0"/>
                <a:cs typeface="Courier New" pitchFamily="49" charset="0"/>
              </a:rPr>
              <a:t>scanf</a:t>
            </a:r>
            <a:r>
              <a:rPr lang="en-US" sz="2000" dirty="0">
                <a:latin typeface="Courier New" pitchFamily="49" charset="0"/>
                <a:cs typeface="Courier New" pitchFamily="49" charset="0"/>
              </a:rPr>
              <a:t>("%s", </a:t>
            </a:r>
            <a:r>
              <a:rPr lang="en-US" sz="2000" dirty="0" err="1">
                <a:latin typeface="Courier New" pitchFamily="49" charset="0"/>
                <a:cs typeface="Courier New" pitchFamily="49" charset="0"/>
              </a:rPr>
              <a:t>PostfixString</a:t>
            </a:r>
            <a:r>
              <a:rPr lang="en-US" sz="2000" dirty="0">
                <a:latin typeface="Courier New" pitchFamily="49" charset="0"/>
                <a:cs typeface="Courier New" pitchFamily="49" charset="0"/>
              </a:rPr>
              <a:t>);</a:t>
            </a:r>
          </a:p>
          <a:p>
            <a:pPr marL="0" indent="0">
              <a:buNone/>
            </a:pPr>
            <a:r>
              <a:rPr lang="en-US" sz="2000" dirty="0">
                <a:latin typeface="Courier New" pitchFamily="49" charset="0"/>
                <a:cs typeface="Courier New" pitchFamily="49" charset="0"/>
              </a:rPr>
              <a:t>     </a:t>
            </a:r>
            <a:r>
              <a:rPr lang="en-US" sz="2000" dirty="0" err="1">
                <a:latin typeface="Courier New" pitchFamily="49" charset="0"/>
                <a:cs typeface="Courier New" pitchFamily="49" charset="0"/>
              </a:rPr>
              <a:t>InterpretPostfix</a:t>
            </a:r>
            <a:r>
              <a:rPr lang="en-US" sz="2000" dirty="0" smtClean="0">
                <a:latin typeface="Courier New" pitchFamily="49" charset="0"/>
                <a:cs typeface="Courier New" pitchFamily="49" charset="0"/>
              </a:rPr>
              <a:t>();</a:t>
            </a:r>
          </a:p>
          <a:p>
            <a:pPr marL="0" indent="0">
              <a:buNone/>
            </a:pPr>
            <a:endParaRPr lang="en-US" sz="2000" dirty="0">
              <a:latin typeface="Courier New" pitchFamily="49" charset="0"/>
              <a:cs typeface="Courier New" pitchFamily="49" charset="0"/>
            </a:endParaRPr>
          </a:p>
          <a:p>
            <a:pPr marL="0" indent="0">
              <a:buNone/>
            </a:pPr>
            <a:r>
              <a:rPr lang="en-US" sz="2000" smtClean="0">
                <a:latin typeface="Courier New" pitchFamily="49" charset="0"/>
                <a:cs typeface="Courier New" pitchFamily="49" charset="0"/>
              </a:rPr>
              <a:t>     return 0;</a:t>
            </a:r>
            <a:endParaRPr lang="en-US" sz="2000" dirty="0">
              <a:latin typeface="Courier New" pitchFamily="49" charset="0"/>
              <a:cs typeface="Courier New" pitchFamily="49" charset="0"/>
            </a:endParaRPr>
          </a:p>
          <a:p>
            <a:pPr marL="0" indent="0">
              <a:buNone/>
            </a:pPr>
            <a:r>
              <a:rPr lang="en-US" sz="2000" dirty="0">
                <a:latin typeface="Courier New" pitchFamily="49" charset="0"/>
                <a:cs typeface="Courier New" pitchFamily="49" charset="0"/>
              </a:rPr>
              <a:t>}</a:t>
            </a:r>
          </a:p>
        </p:txBody>
      </p:sp>
      <p:sp>
        <p:nvSpPr>
          <p:cNvPr id="4" name="Footer Placeholder 3"/>
          <p:cNvSpPr>
            <a:spLocks noGrp="1"/>
          </p:cNvSpPr>
          <p:nvPr>
            <p:ph type="ftr" sz="quarter" idx="11"/>
          </p:nvPr>
        </p:nvSpPr>
        <p:spPr/>
        <p:txBody>
          <a:bodyPr/>
          <a:lstStyle/>
          <a:p>
            <a:r>
              <a:rPr lang="en-US" smtClean="0"/>
              <a:t>Data Structures and Programming Techniques</a:t>
            </a:r>
            <a:endParaRPr lang="en-US"/>
          </a:p>
        </p:txBody>
      </p:sp>
      <p:sp>
        <p:nvSpPr>
          <p:cNvPr id="5" name="Slide Number Placeholder 4"/>
          <p:cNvSpPr>
            <a:spLocks noGrp="1"/>
          </p:cNvSpPr>
          <p:nvPr>
            <p:ph type="sldNum" sz="quarter" idx="12"/>
          </p:nvPr>
        </p:nvSpPr>
        <p:spPr/>
        <p:txBody>
          <a:bodyPr/>
          <a:lstStyle/>
          <a:p>
            <a:fld id="{59635152-C9A8-4C6E-919A-02F3B65E1E2D}" type="slidenum">
              <a:rPr lang="en-US" smtClean="0"/>
              <a:t>21</a:t>
            </a:fld>
            <a:endParaRPr lang="en-US"/>
          </a:p>
        </p:txBody>
      </p:sp>
    </p:spTree>
    <p:extLst>
      <p:ext uri="{BB962C8B-B14F-4D97-AF65-F5344CB8AC3E}">
        <p14:creationId xmlns:p14="http://schemas.microsoft.com/office/powerpoint/2010/main" val="22917592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Implementing </a:t>
            </a:r>
            <a:r>
              <a:rPr lang="en-US" smtClean="0"/>
              <a:t>the Stack ADT</a:t>
            </a:r>
            <a:endParaRPr lang="en-US"/>
          </a:p>
        </p:txBody>
      </p:sp>
      <p:sp>
        <p:nvSpPr>
          <p:cNvPr id="3" name="Content Placeholder 2"/>
          <p:cNvSpPr>
            <a:spLocks noGrp="1"/>
          </p:cNvSpPr>
          <p:nvPr>
            <p:ph idx="1"/>
          </p:nvPr>
        </p:nvSpPr>
        <p:spPr/>
        <p:txBody>
          <a:bodyPr/>
          <a:lstStyle/>
          <a:p>
            <a:r>
              <a:rPr lang="en-US" dirty="0" smtClean="0"/>
              <a:t>We will present two implementations of the stack ADT based on:</a:t>
            </a:r>
          </a:p>
          <a:p>
            <a:pPr lvl="1"/>
            <a:r>
              <a:rPr lang="en-US" dirty="0" smtClean="0"/>
              <a:t>arrays (sequential representation)</a:t>
            </a:r>
          </a:p>
          <a:p>
            <a:pPr lvl="1"/>
            <a:r>
              <a:rPr lang="en-US" dirty="0" smtClean="0"/>
              <a:t>linked lists (linked representation)</a:t>
            </a:r>
          </a:p>
          <a:p>
            <a:endParaRPr lang="en-US" dirty="0"/>
          </a:p>
          <a:p>
            <a:r>
              <a:rPr lang="en-US" dirty="0" smtClean="0"/>
              <a:t>Both implementations can be used to realize the two applications we presented earlier.</a:t>
            </a:r>
            <a:endParaRPr lang="en-US" dirty="0"/>
          </a:p>
        </p:txBody>
      </p:sp>
      <p:sp>
        <p:nvSpPr>
          <p:cNvPr id="4" name="Footer Placeholder 3"/>
          <p:cNvSpPr>
            <a:spLocks noGrp="1"/>
          </p:cNvSpPr>
          <p:nvPr>
            <p:ph type="ftr" sz="quarter" idx="11"/>
          </p:nvPr>
        </p:nvSpPr>
        <p:spPr/>
        <p:txBody>
          <a:bodyPr/>
          <a:lstStyle/>
          <a:p>
            <a:r>
              <a:rPr lang="en-US" smtClean="0"/>
              <a:t>Data Structures and Programming Techniques</a:t>
            </a:r>
            <a:endParaRPr lang="en-US"/>
          </a:p>
        </p:txBody>
      </p:sp>
      <p:sp>
        <p:nvSpPr>
          <p:cNvPr id="5" name="Slide Number Placeholder 4"/>
          <p:cNvSpPr>
            <a:spLocks noGrp="1"/>
          </p:cNvSpPr>
          <p:nvPr>
            <p:ph type="sldNum" sz="quarter" idx="12"/>
          </p:nvPr>
        </p:nvSpPr>
        <p:spPr/>
        <p:txBody>
          <a:bodyPr/>
          <a:lstStyle/>
          <a:p>
            <a:fld id="{59635152-C9A8-4C6E-919A-02F3B65E1E2D}" type="slidenum">
              <a:rPr lang="en-US" smtClean="0"/>
              <a:t>22</a:t>
            </a:fld>
            <a:endParaRPr lang="en-US"/>
          </a:p>
        </p:txBody>
      </p:sp>
    </p:spTree>
    <p:extLst>
      <p:ext uri="{BB962C8B-B14F-4D97-AF65-F5344CB8AC3E}">
        <p14:creationId xmlns:p14="http://schemas.microsoft.com/office/powerpoint/2010/main" val="187011734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The Implementation Based on Arrays</a:t>
            </a:r>
            <a:endParaRPr lang="en-US" dirty="0"/>
          </a:p>
        </p:txBody>
      </p:sp>
      <p:sp>
        <p:nvSpPr>
          <p:cNvPr id="3" name="Content Placeholder 2"/>
          <p:cNvSpPr>
            <a:spLocks noGrp="1"/>
          </p:cNvSpPr>
          <p:nvPr>
            <p:ph idx="1"/>
          </p:nvPr>
        </p:nvSpPr>
        <p:spPr/>
        <p:txBody>
          <a:bodyPr/>
          <a:lstStyle/>
          <a:p>
            <a:pPr marL="0" indent="0">
              <a:buNone/>
            </a:pPr>
            <a:r>
              <a:rPr lang="en-US" sz="2000" dirty="0" smtClean="0">
                <a:latin typeface="Courier New" pitchFamily="49" charset="0"/>
                <a:cs typeface="Courier New" pitchFamily="49" charset="0"/>
              </a:rPr>
              <a:t>/* This is the file </a:t>
            </a:r>
            <a:r>
              <a:rPr lang="en-US" sz="2000" dirty="0" err="1" smtClean="0">
                <a:latin typeface="Courier New" pitchFamily="49" charset="0"/>
                <a:cs typeface="Courier New" pitchFamily="49" charset="0"/>
              </a:rPr>
              <a:t>StackTypes.h</a:t>
            </a:r>
            <a:r>
              <a:rPr lang="en-US" sz="2000" dirty="0" smtClean="0">
                <a:latin typeface="Courier New" pitchFamily="49" charset="0"/>
                <a:cs typeface="Courier New" pitchFamily="49" charset="0"/>
              </a:rPr>
              <a:t>   */</a:t>
            </a:r>
          </a:p>
          <a:p>
            <a:pPr marL="0" indent="0">
              <a:buNone/>
            </a:pPr>
            <a:endParaRPr lang="en-US" sz="2000" dirty="0">
              <a:latin typeface="Courier New" pitchFamily="49" charset="0"/>
              <a:cs typeface="Courier New" pitchFamily="49" charset="0"/>
            </a:endParaRPr>
          </a:p>
          <a:p>
            <a:pPr marL="0" indent="0">
              <a:buNone/>
            </a:pPr>
            <a:r>
              <a:rPr lang="en-US" sz="2000" dirty="0" smtClean="0">
                <a:latin typeface="Courier New" pitchFamily="49" charset="0"/>
                <a:cs typeface="Courier New" pitchFamily="49" charset="0"/>
              </a:rPr>
              <a:t>#define MAXSTACKSIZE 100</a:t>
            </a:r>
          </a:p>
          <a:p>
            <a:pPr marL="0" indent="0">
              <a:buNone/>
            </a:pPr>
            <a:endParaRPr lang="en-US" sz="2000" dirty="0">
              <a:latin typeface="Courier New" pitchFamily="49" charset="0"/>
              <a:cs typeface="Courier New" pitchFamily="49" charset="0"/>
            </a:endParaRPr>
          </a:p>
          <a:p>
            <a:pPr marL="0" indent="0">
              <a:buNone/>
            </a:pPr>
            <a:r>
              <a:rPr lang="en-US" sz="2000" dirty="0" err="1">
                <a:latin typeface="Courier New" pitchFamily="49" charset="0"/>
                <a:cs typeface="Courier New" pitchFamily="49" charset="0"/>
              </a:rPr>
              <a:t>t</a:t>
            </a:r>
            <a:r>
              <a:rPr lang="en-US" sz="2000" dirty="0" err="1" smtClean="0">
                <a:latin typeface="Courier New" pitchFamily="49" charset="0"/>
                <a:cs typeface="Courier New" pitchFamily="49" charset="0"/>
              </a:rPr>
              <a:t>ypedef</a:t>
            </a:r>
            <a:r>
              <a:rPr lang="en-US" sz="2000" dirty="0" smtClean="0">
                <a:latin typeface="Courier New" pitchFamily="49" charset="0"/>
                <a:cs typeface="Courier New" pitchFamily="49" charset="0"/>
              </a:rPr>
              <a:t> char </a:t>
            </a:r>
            <a:r>
              <a:rPr lang="en-US" sz="2000" dirty="0" err="1" smtClean="0">
                <a:latin typeface="Courier New" pitchFamily="49" charset="0"/>
                <a:cs typeface="Courier New" pitchFamily="49" charset="0"/>
              </a:rPr>
              <a:t>ItemType</a:t>
            </a:r>
            <a:r>
              <a:rPr lang="en-US" sz="2000" dirty="0" smtClean="0">
                <a:latin typeface="Courier New" pitchFamily="49" charset="0"/>
                <a:cs typeface="Courier New" pitchFamily="49" charset="0"/>
              </a:rPr>
              <a:t>;</a:t>
            </a:r>
          </a:p>
          <a:p>
            <a:pPr marL="0" indent="0">
              <a:buNone/>
            </a:pPr>
            <a:r>
              <a:rPr lang="en-US" sz="2000" dirty="0" smtClean="0">
                <a:latin typeface="Courier New" pitchFamily="49" charset="0"/>
                <a:cs typeface="Courier New" pitchFamily="49" charset="0"/>
              </a:rPr>
              <a:t>/* char is the type for our first application */</a:t>
            </a:r>
          </a:p>
          <a:p>
            <a:pPr marL="0" indent="0">
              <a:buNone/>
            </a:pPr>
            <a:r>
              <a:rPr lang="en-US" sz="2000" dirty="0" smtClean="0">
                <a:latin typeface="Courier New" pitchFamily="49" charset="0"/>
                <a:cs typeface="Courier New" pitchFamily="49" charset="0"/>
              </a:rPr>
              <a:t>/* float is the type for our second application */</a:t>
            </a:r>
          </a:p>
          <a:p>
            <a:pPr marL="0" indent="0">
              <a:buNone/>
            </a:pPr>
            <a:endParaRPr lang="en-US" sz="2000" dirty="0">
              <a:latin typeface="Courier New" pitchFamily="49" charset="0"/>
              <a:cs typeface="Courier New" pitchFamily="49" charset="0"/>
            </a:endParaRPr>
          </a:p>
          <a:p>
            <a:pPr marL="0" indent="0">
              <a:buNone/>
            </a:pPr>
            <a:r>
              <a:rPr lang="en-US" sz="2000" dirty="0" err="1">
                <a:latin typeface="Courier New" pitchFamily="49" charset="0"/>
                <a:cs typeface="Courier New" pitchFamily="49" charset="0"/>
              </a:rPr>
              <a:t>t</a:t>
            </a:r>
            <a:r>
              <a:rPr lang="en-US" sz="2000" dirty="0" err="1" smtClean="0">
                <a:latin typeface="Courier New" pitchFamily="49" charset="0"/>
                <a:cs typeface="Courier New" pitchFamily="49" charset="0"/>
              </a:rPr>
              <a:t>ypedef</a:t>
            </a:r>
            <a:r>
              <a:rPr lang="en-US" sz="2000" dirty="0" smtClean="0">
                <a:latin typeface="Courier New" pitchFamily="49" charset="0"/>
                <a:cs typeface="Courier New" pitchFamily="49" charset="0"/>
              </a:rPr>
              <a:t> </a:t>
            </a:r>
            <a:r>
              <a:rPr lang="en-US" sz="2000" dirty="0" err="1" smtClean="0">
                <a:latin typeface="Courier New" pitchFamily="49" charset="0"/>
                <a:cs typeface="Courier New" pitchFamily="49" charset="0"/>
              </a:rPr>
              <a:t>struct</a:t>
            </a:r>
            <a:r>
              <a:rPr lang="en-US" sz="2000" dirty="0" smtClean="0">
                <a:latin typeface="Courier New" pitchFamily="49" charset="0"/>
                <a:cs typeface="Courier New" pitchFamily="49" charset="0"/>
              </a:rPr>
              <a:t>{</a:t>
            </a:r>
          </a:p>
          <a:p>
            <a:pPr marL="0" indent="0">
              <a:buNone/>
            </a:pPr>
            <a:r>
              <a:rPr lang="en-US" sz="2000" dirty="0">
                <a:latin typeface="Courier New" pitchFamily="49" charset="0"/>
                <a:cs typeface="Courier New" pitchFamily="49" charset="0"/>
              </a:rPr>
              <a:t> </a:t>
            </a:r>
            <a:r>
              <a:rPr lang="en-US" sz="2000" dirty="0" smtClean="0">
                <a:latin typeface="Courier New" pitchFamily="49" charset="0"/>
                <a:cs typeface="Courier New" pitchFamily="49" charset="0"/>
              </a:rPr>
              <a:t>          </a:t>
            </a:r>
            <a:r>
              <a:rPr lang="en-US" sz="2000" dirty="0" err="1" smtClean="0">
                <a:latin typeface="Courier New" pitchFamily="49" charset="0"/>
                <a:cs typeface="Courier New" pitchFamily="49" charset="0"/>
              </a:rPr>
              <a:t>int</a:t>
            </a:r>
            <a:r>
              <a:rPr lang="en-US" sz="2000" dirty="0" smtClean="0">
                <a:latin typeface="Courier New" pitchFamily="49" charset="0"/>
                <a:cs typeface="Courier New" pitchFamily="49" charset="0"/>
              </a:rPr>
              <a:t> Count;</a:t>
            </a:r>
          </a:p>
          <a:p>
            <a:pPr marL="0" indent="0">
              <a:buNone/>
            </a:pPr>
            <a:r>
              <a:rPr lang="en-US" sz="2000" dirty="0">
                <a:latin typeface="Courier New" pitchFamily="49" charset="0"/>
                <a:cs typeface="Courier New" pitchFamily="49" charset="0"/>
              </a:rPr>
              <a:t> </a:t>
            </a:r>
            <a:r>
              <a:rPr lang="en-US" sz="2000" dirty="0" smtClean="0">
                <a:latin typeface="Courier New" pitchFamily="49" charset="0"/>
                <a:cs typeface="Courier New" pitchFamily="49" charset="0"/>
              </a:rPr>
              <a:t>          </a:t>
            </a:r>
            <a:r>
              <a:rPr lang="en-US" sz="2000" dirty="0" err="1" smtClean="0">
                <a:latin typeface="Courier New" pitchFamily="49" charset="0"/>
                <a:cs typeface="Courier New" pitchFamily="49" charset="0"/>
              </a:rPr>
              <a:t>ItemType</a:t>
            </a:r>
            <a:r>
              <a:rPr lang="en-US" sz="2000" dirty="0" smtClean="0">
                <a:latin typeface="Courier New" pitchFamily="49" charset="0"/>
                <a:cs typeface="Courier New" pitchFamily="49" charset="0"/>
              </a:rPr>
              <a:t> Items[MAXSTACKSIZE];</a:t>
            </a:r>
          </a:p>
          <a:p>
            <a:pPr marL="0" indent="0">
              <a:buNone/>
            </a:pPr>
            <a:r>
              <a:rPr lang="en-US" sz="2000" dirty="0">
                <a:latin typeface="Courier New" pitchFamily="49" charset="0"/>
                <a:cs typeface="Courier New" pitchFamily="49" charset="0"/>
              </a:rPr>
              <a:t> </a:t>
            </a:r>
            <a:r>
              <a:rPr lang="en-US" sz="2000" dirty="0" smtClean="0">
                <a:latin typeface="Courier New" pitchFamily="49" charset="0"/>
                <a:cs typeface="Courier New" pitchFamily="49" charset="0"/>
              </a:rPr>
              <a:t>       } Stack;</a:t>
            </a:r>
          </a:p>
          <a:p>
            <a:pPr marL="0" indent="0">
              <a:buNone/>
            </a:pPr>
            <a:endParaRPr lang="en-US" dirty="0" smtClean="0"/>
          </a:p>
          <a:p>
            <a:pPr marL="0" indent="0">
              <a:buNone/>
            </a:pPr>
            <a:endParaRPr lang="en-US" dirty="0"/>
          </a:p>
        </p:txBody>
      </p:sp>
      <p:sp>
        <p:nvSpPr>
          <p:cNvPr id="4" name="Footer Placeholder 3"/>
          <p:cNvSpPr>
            <a:spLocks noGrp="1"/>
          </p:cNvSpPr>
          <p:nvPr>
            <p:ph type="ftr" sz="quarter" idx="11"/>
          </p:nvPr>
        </p:nvSpPr>
        <p:spPr/>
        <p:txBody>
          <a:bodyPr/>
          <a:lstStyle/>
          <a:p>
            <a:r>
              <a:rPr lang="en-US" smtClean="0"/>
              <a:t>Data Structures and Programming Techniques</a:t>
            </a:r>
            <a:endParaRPr lang="en-US"/>
          </a:p>
        </p:txBody>
      </p:sp>
      <p:sp>
        <p:nvSpPr>
          <p:cNvPr id="5" name="Slide Number Placeholder 4"/>
          <p:cNvSpPr>
            <a:spLocks noGrp="1"/>
          </p:cNvSpPr>
          <p:nvPr>
            <p:ph type="sldNum" sz="quarter" idx="12"/>
          </p:nvPr>
        </p:nvSpPr>
        <p:spPr/>
        <p:txBody>
          <a:bodyPr/>
          <a:lstStyle/>
          <a:p>
            <a:fld id="{59635152-C9A8-4C6E-919A-02F3B65E1E2D}" type="slidenum">
              <a:rPr lang="en-US" smtClean="0"/>
              <a:t>23</a:t>
            </a:fld>
            <a:endParaRPr lang="en-US"/>
          </a:p>
        </p:txBody>
      </p:sp>
    </p:spTree>
    <p:extLst>
      <p:ext uri="{BB962C8B-B14F-4D97-AF65-F5344CB8AC3E}">
        <p14:creationId xmlns:p14="http://schemas.microsoft.com/office/powerpoint/2010/main" val="407929851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The </a:t>
            </a:r>
            <a:r>
              <a:rPr lang="en-US" dirty="0"/>
              <a:t>Implementation Based on </a:t>
            </a:r>
            <a:r>
              <a:rPr lang="en-US" dirty="0" smtClean="0"/>
              <a:t>Arrays (cont’d)</a:t>
            </a:r>
            <a:endParaRPr lang="en-US" dirty="0"/>
          </a:p>
        </p:txBody>
      </p:sp>
      <p:sp>
        <p:nvSpPr>
          <p:cNvPr id="3" name="Content Placeholder 2"/>
          <p:cNvSpPr>
            <a:spLocks noGrp="1"/>
          </p:cNvSpPr>
          <p:nvPr>
            <p:ph idx="1"/>
          </p:nvPr>
        </p:nvSpPr>
        <p:spPr/>
        <p:txBody>
          <a:bodyPr>
            <a:normAutofit fontScale="92500" lnSpcReduction="20000"/>
          </a:bodyPr>
          <a:lstStyle/>
          <a:p>
            <a:pPr marL="0" indent="0">
              <a:buNone/>
            </a:pPr>
            <a:r>
              <a:rPr lang="en-US" sz="2000" dirty="0" smtClean="0">
                <a:latin typeface="Courier New" pitchFamily="49" charset="0"/>
                <a:cs typeface="Courier New" pitchFamily="49" charset="0"/>
              </a:rPr>
              <a:t>/* This is the file </a:t>
            </a:r>
            <a:r>
              <a:rPr lang="en-US" sz="2000" dirty="0" err="1" smtClean="0">
                <a:latin typeface="Courier New" pitchFamily="49" charset="0"/>
                <a:cs typeface="Courier New" pitchFamily="49" charset="0"/>
              </a:rPr>
              <a:t>StackImplementation.c</a:t>
            </a:r>
            <a:r>
              <a:rPr lang="en-US" sz="2000" dirty="0" smtClean="0">
                <a:latin typeface="Courier New" pitchFamily="49" charset="0"/>
                <a:cs typeface="Courier New" pitchFamily="49" charset="0"/>
              </a:rPr>
              <a:t> */</a:t>
            </a:r>
          </a:p>
          <a:p>
            <a:pPr marL="0" indent="0">
              <a:buNone/>
            </a:pPr>
            <a:endParaRPr lang="en-US" sz="2000" dirty="0">
              <a:latin typeface="Courier New" pitchFamily="49" charset="0"/>
              <a:cs typeface="Courier New" pitchFamily="49" charset="0"/>
            </a:endParaRPr>
          </a:p>
          <a:p>
            <a:pPr marL="0" indent="0">
              <a:buNone/>
            </a:pPr>
            <a:r>
              <a:rPr lang="en-US" sz="2000" dirty="0" smtClean="0">
                <a:latin typeface="Courier New" pitchFamily="49" charset="0"/>
                <a:cs typeface="Courier New" pitchFamily="49" charset="0"/>
              </a:rPr>
              <a:t>#include &lt;</a:t>
            </a:r>
            <a:r>
              <a:rPr lang="en-US" sz="2000" dirty="0" err="1" smtClean="0">
                <a:latin typeface="Courier New" pitchFamily="49" charset="0"/>
                <a:cs typeface="Courier New" pitchFamily="49" charset="0"/>
              </a:rPr>
              <a:t>stdio.h</a:t>
            </a:r>
            <a:r>
              <a:rPr lang="en-US" sz="2000" dirty="0" smtClean="0">
                <a:latin typeface="Courier New" pitchFamily="49" charset="0"/>
                <a:cs typeface="Courier New" pitchFamily="49" charset="0"/>
              </a:rPr>
              <a:t>&gt;</a:t>
            </a:r>
          </a:p>
          <a:p>
            <a:pPr marL="0" indent="0">
              <a:buNone/>
            </a:pPr>
            <a:r>
              <a:rPr lang="en-US" sz="2000" dirty="0" smtClean="0">
                <a:latin typeface="Courier New" pitchFamily="49" charset="0"/>
                <a:cs typeface="Courier New" pitchFamily="49" charset="0"/>
              </a:rPr>
              <a:t>#include &lt;</a:t>
            </a:r>
            <a:r>
              <a:rPr lang="en-US" sz="2000" dirty="0" err="1" smtClean="0">
                <a:latin typeface="Courier New" pitchFamily="49" charset="0"/>
                <a:cs typeface="Courier New" pitchFamily="49" charset="0"/>
              </a:rPr>
              <a:t>stdlib.h</a:t>
            </a:r>
            <a:r>
              <a:rPr lang="en-US" sz="2000" dirty="0" smtClean="0">
                <a:latin typeface="Courier New" pitchFamily="49" charset="0"/>
                <a:cs typeface="Courier New" pitchFamily="49" charset="0"/>
              </a:rPr>
              <a:t>&gt;</a:t>
            </a:r>
          </a:p>
          <a:p>
            <a:pPr marL="0" indent="0">
              <a:buNone/>
            </a:pPr>
            <a:r>
              <a:rPr lang="en-US" sz="2000" dirty="0" smtClean="0">
                <a:latin typeface="Courier New" pitchFamily="49" charset="0"/>
                <a:cs typeface="Courier New" pitchFamily="49" charset="0"/>
              </a:rPr>
              <a:t>#include “</a:t>
            </a:r>
            <a:r>
              <a:rPr lang="en-US" sz="2000" dirty="0" err="1" smtClean="0">
                <a:latin typeface="Courier New" pitchFamily="49" charset="0"/>
                <a:cs typeface="Courier New" pitchFamily="49" charset="0"/>
              </a:rPr>
              <a:t>StackInterface.h</a:t>
            </a:r>
            <a:r>
              <a:rPr lang="en-US" sz="2000" dirty="0" smtClean="0">
                <a:latin typeface="Courier New" pitchFamily="49" charset="0"/>
                <a:cs typeface="Courier New" pitchFamily="49" charset="0"/>
              </a:rPr>
              <a:t>”</a:t>
            </a:r>
          </a:p>
          <a:p>
            <a:pPr marL="0" indent="0">
              <a:buNone/>
            </a:pPr>
            <a:endParaRPr lang="en-US" sz="2000" dirty="0">
              <a:latin typeface="Courier New" pitchFamily="49" charset="0"/>
              <a:cs typeface="Courier New" pitchFamily="49" charset="0"/>
            </a:endParaRPr>
          </a:p>
          <a:p>
            <a:pPr marL="0" indent="0">
              <a:buNone/>
            </a:pPr>
            <a:r>
              <a:rPr lang="en-US" sz="2000" dirty="0">
                <a:latin typeface="Courier New" pitchFamily="49" charset="0"/>
                <a:cs typeface="Courier New" pitchFamily="49" charset="0"/>
              </a:rPr>
              <a:t>v</a:t>
            </a:r>
            <a:r>
              <a:rPr lang="en-US" sz="2000" dirty="0" smtClean="0">
                <a:latin typeface="Courier New" pitchFamily="49" charset="0"/>
                <a:cs typeface="Courier New" pitchFamily="49" charset="0"/>
              </a:rPr>
              <a:t>oid </a:t>
            </a:r>
            <a:r>
              <a:rPr lang="en-US" sz="2000" dirty="0" err="1" smtClean="0">
                <a:latin typeface="Courier New" pitchFamily="49" charset="0"/>
                <a:cs typeface="Courier New" pitchFamily="49" charset="0"/>
              </a:rPr>
              <a:t>InitializeStack</a:t>
            </a:r>
            <a:r>
              <a:rPr lang="en-US" sz="2000" dirty="0" smtClean="0">
                <a:latin typeface="Courier New" pitchFamily="49" charset="0"/>
                <a:cs typeface="Courier New" pitchFamily="49" charset="0"/>
              </a:rPr>
              <a:t>(Stack *S)</a:t>
            </a:r>
          </a:p>
          <a:p>
            <a:pPr marL="0" indent="0">
              <a:buNone/>
            </a:pPr>
            <a:r>
              <a:rPr lang="en-US" sz="2000" dirty="0" smtClean="0">
                <a:latin typeface="Courier New" pitchFamily="49" charset="0"/>
                <a:cs typeface="Courier New" pitchFamily="49" charset="0"/>
              </a:rPr>
              <a:t>{</a:t>
            </a:r>
          </a:p>
          <a:p>
            <a:pPr marL="0" indent="0">
              <a:buNone/>
            </a:pPr>
            <a:r>
              <a:rPr lang="en-US" sz="2000" dirty="0">
                <a:latin typeface="Courier New" pitchFamily="49" charset="0"/>
                <a:cs typeface="Courier New" pitchFamily="49" charset="0"/>
              </a:rPr>
              <a:t> </a:t>
            </a:r>
            <a:r>
              <a:rPr lang="en-US" sz="2000" dirty="0" smtClean="0">
                <a:latin typeface="Courier New" pitchFamily="49" charset="0"/>
                <a:cs typeface="Courier New" pitchFamily="49" charset="0"/>
              </a:rPr>
              <a:t>  S-&gt;Count=0;</a:t>
            </a:r>
          </a:p>
          <a:p>
            <a:pPr marL="0" indent="0">
              <a:buNone/>
            </a:pPr>
            <a:r>
              <a:rPr lang="en-US" sz="2000" dirty="0" smtClean="0">
                <a:latin typeface="Courier New" pitchFamily="49" charset="0"/>
                <a:cs typeface="Courier New" pitchFamily="49" charset="0"/>
              </a:rPr>
              <a:t>}</a:t>
            </a:r>
          </a:p>
          <a:p>
            <a:pPr marL="0" indent="0">
              <a:buNone/>
            </a:pPr>
            <a:endParaRPr lang="en-US" sz="2000" dirty="0">
              <a:latin typeface="Courier New" pitchFamily="49" charset="0"/>
              <a:cs typeface="Courier New" pitchFamily="49" charset="0"/>
            </a:endParaRPr>
          </a:p>
          <a:p>
            <a:pPr marL="0" indent="0">
              <a:buNone/>
            </a:pPr>
            <a:r>
              <a:rPr lang="en-US" sz="2000" dirty="0" err="1">
                <a:latin typeface="Courier New" pitchFamily="49" charset="0"/>
                <a:cs typeface="Courier New" pitchFamily="49" charset="0"/>
              </a:rPr>
              <a:t>i</a:t>
            </a:r>
            <a:r>
              <a:rPr lang="en-US" sz="2000" dirty="0" err="1" smtClean="0">
                <a:latin typeface="Courier New" pitchFamily="49" charset="0"/>
                <a:cs typeface="Courier New" pitchFamily="49" charset="0"/>
              </a:rPr>
              <a:t>nt</a:t>
            </a:r>
            <a:r>
              <a:rPr lang="en-US" sz="2000" smtClean="0">
                <a:latin typeface="Courier New" pitchFamily="49" charset="0"/>
                <a:cs typeface="Courier New" pitchFamily="49" charset="0"/>
              </a:rPr>
              <a:t> Empty(Stack </a:t>
            </a:r>
            <a:r>
              <a:rPr lang="en-US" sz="2000" dirty="0" smtClean="0">
                <a:latin typeface="Courier New" pitchFamily="49" charset="0"/>
                <a:cs typeface="Courier New" pitchFamily="49" charset="0"/>
              </a:rPr>
              <a:t>*S)</a:t>
            </a:r>
          </a:p>
          <a:p>
            <a:pPr marL="0" indent="0">
              <a:buNone/>
            </a:pPr>
            <a:r>
              <a:rPr lang="en-US" sz="2000" dirty="0" smtClean="0">
                <a:latin typeface="Courier New" pitchFamily="49" charset="0"/>
                <a:cs typeface="Courier New" pitchFamily="49" charset="0"/>
              </a:rPr>
              <a:t>{</a:t>
            </a:r>
          </a:p>
          <a:p>
            <a:pPr marL="0" indent="0">
              <a:buNone/>
            </a:pPr>
            <a:r>
              <a:rPr lang="en-US" sz="2000" dirty="0">
                <a:latin typeface="Courier New" pitchFamily="49" charset="0"/>
                <a:cs typeface="Courier New" pitchFamily="49" charset="0"/>
              </a:rPr>
              <a:t> </a:t>
            </a:r>
            <a:r>
              <a:rPr lang="en-US" sz="2000" dirty="0" smtClean="0">
                <a:latin typeface="Courier New" pitchFamily="49" charset="0"/>
                <a:cs typeface="Courier New" pitchFamily="49" charset="0"/>
              </a:rPr>
              <a:t>  return (S-&gt;Count == 0);</a:t>
            </a:r>
          </a:p>
          <a:p>
            <a:pPr marL="0" indent="0">
              <a:buNone/>
            </a:pPr>
            <a:r>
              <a:rPr lang="en-US" sz="2000" dirty="0">
                <a:latin typeface="Courier New" pitchFamily="49" charset="0"/>
                <a:cs typeface="Courier New" pitchFamily="49" charset="0"/>
              </a:rPr>
              <a:t>}</a:t>
            </a:r>
            <a:endParaRPr lang="en-US" sz="2000" dirty="0" smtClean="0">
              <a:latin typeface="Courier New" pitchFamily="49" charset="0"/>
              <a:cs typeface="Courier New" pitchFamily="49" charset="0"/>
            </a:endParaRPr>
          </a:p>
          <a:p>
            <a:pPr marL="0" indent="0">
              <a:buNone/>
            </a:pPr>
            <a:endParaRPr lang="en-US" dirty="0"/>
          </a:p>
        </p:txBody>
      </p:sp>
      <p:sp>
        <p:nvSpPr>
          <p:cNvPr id="4" name="Footer Placeholder 3"/>
          <p:cNvSpPr>
            <a:spLocks noGrp="1"/>
          </p:cNvSpPr>
          <p:nvPr>
            <p:ph type="ftr" sz="quarter" idx="11"/>
          </p:nvPr>
        </p:nvSpPr>
        <p:spPr/>
        <p:txBody>
          <a:bodyPr/>
          <a:lstStyle/>
          <a:p>
            <a:r>
              <a:rPr lang="en-US" smtClean="0"/>
              <a:t>Data Structures and Programming Techniques</a:t>
            </a:r>
            <a:endParaRPr lang="en-US"/>
          </a:p>
        </p:txBody>
      </p:sp>
      <p:sp>
        <p:nvSpPr>
          <p:cNvPr id="5" name="Slide Number Placeholder 4"/>
          <p:cNvSpPr>
            <a:spLocks noGrp="1"/>
          </p:cNvSpPr>
          <p:nvPr>
            <p:ph type="sldNum" sz="quarter" idx="12"/>
          </p:nvPr>
        </p:nvSpPr>
        <p:spPr/>
        <p:txBody>
          <a:bodyPr/>
          <a:lstStyle/>
          <a:p>
            <a:fld id="{59635152-C9A8-4C6E-919A-02F3B65E1E2D}" type="slidenum">
              <a:rPr lang="en-US" smtClean="0"/>
              <a:t>24</a:t>
            </a:fld>
            <a:endParaRPr lang="en-US"/>
          </a:p>
        </p:txBody>
      </p:sp>
    </p:spTree>
    <p:extLst>
      <p:ext uri="{BB962C8B-B14F-4D97-AF65-F5344CB8AC3E}">
        <p14:creationId xmlns:p14="http://schemas.microsoft.com/office/powerpoint/2010/main" val="94368216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The Implementation Based on Arrays (cont’d)</a:t>
            </a:r>
          </a:p>
        </p:txBody>
      </p:sp>
      <p:sp>
        <p:nvSpPr>
          <p:cNvPr id="3" name="Content Placeholder 2"/>
          <p:cNvSpPr>
            <a:spLocks noGrp="1"/>
          </p:cNvSpPr>
          <p:nvPr>
            <p:ph idx="1"/>
          </p:nvPr>
        </p:nvSpPr>
        <p:spPr/>
        <p:txBody>
          <a:bodyPr>
            <a:normAutofit lnSpcReduction="10000"/>
          </a:bodyPr>
          <a:lstStyle/>
          <a:p>
            <a:pPr marL="0" indent="0">
              <a:buNone/>
            </a:pPr>
            <a:r>
              <a:rPr lang="en-US" sz="2000" dirty="0" err="1">
                <a:latin typeface="Courier New" pitchFamily="49" charset="0"/>
                <a:cs typeface="Courier New" pitchFamily="49" charset="0"/>
              </a:rPr>
              <a:t>i</a:t>
            </a:r>
            <a:r>
              <a:rPr lang="en-US" sz="2000" dirty="0" err="1" smtClean="0">
                <a:latin typeface="Courier New" pitchFamily="49" charset="0"/>
                <a:cs typeface="Courier New" pitchFamily="49" charset="0"/>
              </a:rPr>
              <a:t>nt</a:t>
            </a:r>
            <a:r>
              <a:rPr lang="en-US" sz="2000" dirty="0" smtClean="0">
                <a:latin typeface="Courier New" pitchFamily="49" charset="0"/>
                <a:cs typeface="Courier New" pitchFamily="49" charset="0"/>
              </a:rPr>
              <a:t> Full(Stack *S){</a:t>
            </a:r>
          </a:p>
          <a:p>
            <a:pPr marL="0" indent="0">
              <a:buNone/>
            </a:pPr>
            <a:r>
              <a:rPr lang="en-US" sz="2000" dirty="0">
                <a:latin typeface="Courier New" pitchFamily="49" charset="0"/>
                <a:cs typeface="Courier New" pitchFamily="49" charset="0"/>
              </a:rPr>
              <a:t> </a:t>
            </a:r>
            <a:r>
              <a:rPr lang="en-US" sz="2000" dirty="0" smtClean="0">
                <a:latin typeface="Courier New" pitchFamily="49" charset="0"/>
                <a:cs typeface="Courier New" pitchFamily="49" charset="0"/>
              </a:rPr>
              <a:t>  return(S-&gt;Count == MAXSTACKSIZE);</a:t>
            </a:r>
          </a:p>
          <a:p>
            <a:pPr marL="0" indent="0">
              <a:buNone/>
            </a:pPr>
            <a:r>
              <a:rPr lang="en-US" sz="2000" dirty="0" smtClean="0">
                <a:latin typeface="Courier New" pitchFamily="49" charset="0"/>
                <a:cs typeface="Courier New" pitchFamily="49" charset="0"/>
              </a:rPr>
              <a:t>}</a:t>
            </a:r>
          </a:p>
          <a:p>
            <a:pPr marL="0" indent="0">
              <a:buNone/>
            </a:pPr>
            <a:endParaRPr lang="en-US" sz="2000" dirty="0">
              <a:latin typeface="Courier New" pitchFamily="49" charset="0"/>
              <a:cs typeface="Courier New" pitchFamily="49" charset="0"/>
            </a:endParaRPr>
          </a:p>
          <a:p>
            <a:pPr marL="0" indent="0">
              <a:buNone/>
            </a:pPr>
            <a:r>
              <a:rPr lang="en-US" sz="2000" dirty="0">
                <a:latin typeface="Courier New" pitchFamily="49" charset="0"/>
                <a:cs typeface="Courier New" pitchFamily="49" charset="0"/>
              </a:rPr>
              <a:t>v</a:t>
            </a:r>
            <a:r>
              <a:rPr lang="en-US" sz="2000" dirty="0" smtClean="0">
                <a:latin typeface="Courier New" pitchFamily="49" charset="0"/>
                <a:cs typeface="Courier New" pitchFamily="49" charset="0"/>
              </a:rPr>
              <a:t>oid Pop(Stack *S, </a:t>
            </a:r>
            <a:r>
              <a:rPr lang="en-US" sz="2000" dirty="0" err="1" smtClean="0">
                <a:latin typeface="Courier New" pitchFamily="49" charset="0"/>
                <a:cs typeface="Courier New" pitchFamily="49" charset="0"/>
              </a:rPr>
              <a:t>ItemType</a:t>
            </a:r>
            <a:r>
              <a:rPr lang="en-US" sz="2000" dirty="0" smtClean="0">
                <a:latin typeface="Courier New" pitchFamily="49" charset="0"/>
                <a:cs typeface="Courier New" pitchFamily="49" charset="0"/>
              </a:rPr>
              <a:t> *X)</a:t>
            </a:r>
          </a:p>
          <a:p>
            <a:pPr marL="0" indent="0">
              <a:buNone/>
            </a:pPr>
            <a:r>
              <a:rPr lang="en-US" sz="2000" dirty="0" smtClean="0">
                <a:latin typeface="Courier New" pitchFamily="49" charset="0"/>
                <a:cs typeface="Courier New" pitchFamily="49" charset="0"/>
              </a:rPr>
              <a:t>{  if (S-&gt;Count ==0){</a:t>
            </a:r>
          </a:p>
          <a:p>
            <a:pPr marL="0" indent="0">
              <a:buNone/>
            </a:pPr>
            <a:r>
              <a:rPr lang="en-US" sz="2000" dirty="0">
                <a:latin typeface="Courier New" pitchFamily="49" charset="0"/>
                <a:cs typeface="Courier New" pitchFamily="49" charset="0"/>
              </a:rPr>
              <a:t> </a:t>
            </a:r>
            <a:r>
              <a:rPr lang="en-US" sz="2000" dirty="0" smtClean="0">
                <a:latin typeface="Courier New" pitchFamily="49" charset="0"/>
                <a:cs typeface="Courier New" pitchFamily="49" charset="0"/>
              </a:rPr>
              <a:t>     </a:t>
            </a:r>
            <a:r>
              <a:rPr lang="en-US" sz="2000" dirty="0" err="1" smtClean="0">
                <a:latin typeface="Courier New" pitchFamily="49" charset="0"/>
                <a:cs typeface="Courier New" pitchFamily="49" charset="0"/>
              </a:rPr>
              <a:t>printf</a:t>
            </a:r>
            <a:r>
              <a:rPr lang="en-US" sz="2000" dirty="0" smtClean="0">
                <a:latin typeface="Courier New" pitchFamily="49" charset="0"/>
                <a:cs typeface="Courier New" pitchFamily="49" charset="0"/>
              </a:rPr>
              <a:t>(“attempt to pop the empty stack”);</a:t>
            </a:r>
          </a:p>
          <a:p>
            <a:pPr marL="0" indent="0">
              <a:buNone/>
            </a:pPr>
            <a:r>
              <a:rPr lang="en-US" sz="2000" dirty="0">
                <a:latin typeface="Courier New" pitchFamily="49" charset="0"/>
                <a:cs typeface="Courier New" pitchFamily="49" charset="0"/>
              </a:rPr>
              <a:t> </a:t>
            </a:r>
            <a:r>
              <a:rPr lang="en-US" sz="2000" dirty="0" smtClean="0">
                <a:latin typeface="Courier New" pitchFamily="49" charset="0"/>
                <a:cs typeface="Courier New" pitchFamily="49" charset="0"/>
              </a:rPr>
              <a:t>  } else {</a:t>
            </a:r>
          </a:p>
          <a:p>
            <a:pPr marL="0" indent="0">
              <a:buNone/>
            </a:pPr>
            <a:r>
              <a:rPr lang="en-US" sz="2000" dirty="0">
                <a:latin typeface="Courier New" pitchFamily="49" charset="0"/>
                <a:cs typeface="Courier New" pitchFamily="49" charset="0"/>
              </a:rPr>
              <a:t> </a:t>
            </a:r>
            <a:r>
              <a:rPr lang="en-US" sz="2000" dirty="0" smtClean="0">
                <a:latin typeface="Courier New" pitchFamily="49" charset="0"/>
                <a:cs typeface="Courier New" pitchFamily="49" charset="0"/>
              </a:rPr>
              <a:t>     --(S-&gt;Count);</a:t>
            </a:r>
          </a:p>
          <a:p>
            <a:pPr marL="0" indent="0">
              <a:buNone/>
            </a:pPr>
            <a:r>
              <a:rPr lang="en-US" sz="2000" dirty="0">
                <a:latin typeface="Courier New" pitchFamily="49" charset="0"/>
                <a:cs typeface="Courier New" pitchFamily="49" charset="0"/>
              </a:rPr>
              <a:t> </a:t>
            </a:r>
            <a:r>
              <a:rPr lang="en-US" sz="2000" dirty="0" smtClean="0">
                <a:latin typeface="Courier New" pitchFamily="49" charset="0"/>
                <a:cs typeface="Courier New" pitchFamily="49" charset="0"/>
              </a:rPr>
              <a:t>     *X=S-&gt;Items[S-&gt;Count];</a:t>
            </a:r>
          </a:p>
          <a:p>
            <a:pPr marL="0" indent="0">
              <a:buNone/>
            </a:pPr>
            <a:r>
              <a:rPr lang="en-US" sz="2000" dirty="0">
                <a:latin typeface="Courier New" pitchFamily="49" charset="0"/>
                <a:cs typeface="Courier New" pitchFamily="49" charset="0"/>
              </a:rPr>
              <a:t> </a:t>
            </a:r>
            <a:r>
              <a:rPr lang="en-US" sz="2000" dirty="0" smtClean="0">
                <a:latin typeface="Courier New" pitchFamily="49" charset="0"/>
                <a:cs typeface="Courier New" pitchFamily="49" charset="0"/>
              </a:rPr>
              <a:t>  }</a:t>
            </a:r>
          </a:p>
          <a:p>
            <a:pPr marL="0" indent="0">
              <a:buNone/>
            </a:pPr>
            <a:r>
              <a:rPr lang="en-US" sz="2000" dirty="0">
                <a:latin typeface="Courier New" pitchFamily="49" charset="0"/>
                <a:cs typeface="Courier New" pitchFamily="49" charset="0"/>
              </a:rPr>
              <a:t>}</a:t>
            </a:r>
            <a:endParaRPr lang="en-US" sz="2000" dirty="0" smtClean="0">
              <a:latin typeface="Courier New" pitchFamily="49" charset="0"/>
              <a:cs typeface="Courier New" pitchFamily="49" charset="0"/>
            </a:endParaRPr>
          </a:p>
          <a:p>
            <a:pPr marL="0" indent="0">
              <a:buNone/>
            </a:pPr>
            <a:r>
              <a:rPr lang="en-US" sz="2000" dirty="0">
                <a:latin typeface="Courier New" pitchFamily="49" charset="0"/>
                <a:cs typeface="Courier New" pitchFamily="49" charset="0"/>
              </a:rPr>
              <a:t> </a:t>
            </a:r>
            <a:r>
              <a:rPr lang="en-US" sz="2000" dirty="0" smtClean="0">
                <a:latin typeface="Courier New" pitchFamily="49" charset="0"/>
                <a:cs typeface="Courier New" pitchFamily="49" charset="0"/>
              </a:rPr>
              <a:t>  </a:t>
            </a:r>
            <a:endParaRPr lang="en-US" sz="2000" dirty="0">
              <a:latin typeface="Courier New" pitchFamily="49" charset="0"/>
              <a:cs typeface="Courier New" pitchFamily="49" charset="0"/>
            </a:endParaRPr>
          </a:p>
        </p:txBody>
      </p:sp>
      <p:sp>
        <p:nvSpPr>
          <p:cNvPr id="4" name="Footer Placeholder 3"/>
          <p:cNvSpPr>
            <a:spLocks noGrp="1"/>
          </p:cNvSpPr>
          <p:nvPr>
            <p:ph type="ftr" sz="quarter" idx="11"/>
          </p:nvPr>
        </p:nvSpPr>
        <p:spPr/>
        <p:txBody>
          <a:bodyPr/>
          <a:lstStyle/>
          <a:p>
            <a:r>
              <a:rPr lang="en-US" smtClean="0"/>
              <a:t>Data Structures and Programming Techniques</a:t>
            </a:r>
            <a:endParaRPr lang="en-US"/>
          </a:p>
        </p:txBody>
      </p:sp>
      <p:sp>
        <p:nvSpPr>
          <p:cNvPr id="5" name="Slide Number Placeholder 4"/>
          <p:cNvSpPr>
            <a:spLocks noGrp="1"/>
          </p:cNvSpPr>
          <p:nvPr>
            <p:ph type="sldNum" sz="quarter" idx="12"/>
          </p:nvPr>
        </p:nvSpPr>
        <p:spPr/>
        <p:txBody>
          <a:bodyPr/>
          <a:lstStyle/>
          <a:p>
            <a:fld id="{59635152-C9A8-4C6E-919A-02F3B65E1E2D}" type="slidenum">
              <a:rPr lang="en-US" smtClean="0"/>
              <a:t>25</a:t>
            </a:fld>
            <a:endParaRPr lang="en-US"/>
          </a:p>
        </p:txBody>
      </p:sp>
    </p:spTree>
    <p:extLst>
      <p:ext uri="{BB962C8B-B14F-4D97-AF65-F5344CB8AC3E}">
        <p14:creationId xmlns:p14="http://schemas.microsoft.com/office/powerpoint/2010/main" val="75666140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The Implementation Based on Arrays (cont’d)</a:t>
            </a:r>
          </a:p>
        </p:txBody>
      </p:sp>
      <p:sp>
        <p:nvSpPr>
          <p:cNvPr id="3" name="Content Placeholder 2"/>
          <p:cNvSpPr>
            <a:spLocks noGrp="1"/>
          </p:cNvSpPr>
          <p:nvPr>
            <p:ph idx="1"/>
          </p:nvPr>
        </p:nvSpPr>
        <p:spPr/>
        <p:txBody>
          <a:bodyPr/>
          <a:lstStyle/>
          <a:p>
            <a:pPr marL="0" indent="0">
              <a:buNone/>
            </a:pPr>
            <a:r>
              <a:rPr lang="en-US" sz="2000" dirty="0">
                <a:latin typeface="Courier New" pitchFamily="49" charset="0"/>
                <a:cs typeface="Courier New" pitchFamily="49" charset="0"/>
              </a:rPr>
              <a:t>v</a:t>
            </a:r>
            <a:r>
              <a:rPr lang="en-US" sz="2000" dirty="0" smtClean="0">
                <a:latin typeface="Courier New" pitchFamily="49" charset="0"/>
                <a:cs typeface="Courier New" pitchFamily="49" charset="0"/>
              </a:rPr>
              <a:t>oid Push(</a:t>
            </a:r>
            <a:r>
              <a:rPr lang="en-US" sz="2000" dirty="0" err="1" smtClean="0">
                <a:latin typeface="Courier New" pitchFamily="49" charset="0"/>
                <a:cs typeface="Courier New" pitchFamily="49" charset="0"/>
              </a:rPr>
              <a:t>ItemType</a:t>
            </a:r>
            <a:r>
              <a:rPr lang="en-US" sz="2000" dirty="0" smtClean="0">
                <a:latin typeface="Courier New" pitchFamily="49" charset="0"/>
                <a:cs typeface="Courier New" pitchFamily="49" charset="0"/>
              </a:rPr>
              <a:t> X, Stack *S)</a:t>
            </a:r>
          </a:p>
          <a:p>
            <a:pPr marL="0" indent="0">
              <a:buNone/>
            </a:pPr>
            <a:r>
              <a:rPr lang="en-US" sz="2000" dirty="0" smtClean="0">
                <a:latin typeface="Courier New" pitchFamily="49" charset="0"/>
                <a:cs typeface="Courier New" pitchFamily="49" charset="0"/>
              </a:rPr>
              <a:t>{  </a:t>
            </a:r>
          </a:p>
          <a:p>
            <a:pPr marL="0" indent="0">
              <a:buNone/>
            </a:pPr>
            <a:r>
              <a:rPr lang="en-US" sz="2000" dirty="0">
                <a:latin typeface="Courier New" pitchFamily="49" charset="0"/>
                <a:cs typeface="Courier New" pitchFamily="49" charset="0"/>
              </a:rPr>
              <a:t> </a:t>
            </a:r>
            <a:r>
              <a:rPr lang="en-US" sz="2000" dirty="0" smtClean="0">
                <a:latin typeface="Courier New" pitchFamily="49" charset="0"/>
                <a:cs typeface="Courier New" pitchFamily="49" charset="0"/>
              </a:rPr>
              <a:t>  if (S-&gt;Count == MAXSTACKSIZE){</a:t>
            </a:r>
          </a:p>
          <a:p>
            <a:pPr marL="0" indent="0">
              <a:buNone/>
            </a:pPr>
            <a:r>
              <a:rPr lang="en-US" sz="2000" dirty="0">
                <a:latin typeface="Courier New" pitchFamily="49" charset="0"/>
                <a:cs typeface="Courier New" pitchFamily="49" charset="0"/>
              </a:rPr>
              <a:t> </a:t>
            </a:r>
            <a:r>
              <a:rPr lang="en-US" sz="2000" dirty="0" smtClean="0">
                <a:latin typeface="Courier New" pitchFamily="49" charset="0"/>
                <a:cs typeface="Courier New" pitchFamily="49" charset="0"/>
              </a:rPr>
              <a:t>     </a:t>
            </a:r>
            <a:r>
              <a:rPr lang="en-US" sz="2000" dirty="0" err="1" smtClean="0">
                <a:latin typeface="Courier New" pitchFamily="49" charset="0"/>
                <a:cs typeface="Courier New" pitchFamily="49" charset="0"/>
              </a:rPr>
              <a:t>printf</a:t>
            </a:r>
            <a:r>
              <a:rPr lang="en-US" sz="2000" dirty="0" smtClean="0">
                <a:latin typeface="Courier New" pitchFamily="49" charset="0"/>
                <a:cs typeface="Courier New" pitchFamily="49" charset="0"/>
              </a:rPr>
              <a:t>(“attempt to push new item on a full stack”);</a:t>
            </a:r>
          </a:p>
          <a:p>
            <a:pPr marL="0" indent="0">
              <a:buNone/>
            </a:pPr>
            <a:r>
              <a:rPr lang="en-US" sz="2000" dirty="0">
                <a:latin typeface="Courier New" pitchFamily="49" charset="0"/>
                <a:cs typeface="Courier New" pitchFamily="49" charset="0"/>
              </a:rPr>
              <a:t> </a:t>
            </a:r>
            <a:r>
              <a:rPr lang="en-US" sz="2000" dirty="0" smtClean="0">
                <a:latin typeface="Courier New" pitchFamily="49" charset="0"/>
                <a:cs typeface="Courier New" pitchFamily="49" charset="0"/>
              </a:rPr>
              <a:t>  } else {</a:t>
            </a:r>
          </a:p>
          <a:p>
            <a:pPr marL="0" indent="0">
              <a:buNone/>
            </a:pPr>
            <a:r>
              <a:rPr lang="en-US" sz="2000" dirty="0">
                <a:latin typeface="Courier New" pitchFamily="49" charset="0"/>
                <a:cs typeface="Courier New" pitchFamily="49" charset="0"/>
              </a:rPr>
              <a:t> </a:t>
            </a:r>
            <a:r>
              <a:rPr lang="en-US" sz="2000" dirty="0" smtClean="0">
                <a:latin typeface="Courier New" pitchFamily="49" charset="0"/>
                <a:cs typeface="Courier New" pitchFamily="49" charset="0"/>
              </a:rPr>
              <a:t>     S-&gt;Items[S-&gt;Count]=X;</a:t>
            </a:r>
          </a:p>
          <a:p>
            <a:pPr marL="0" indent="0">
              <a:buNone/>
            </a:pPr>
            <a:r>
              <a:rPr lang="en-US" sz="2000" dirty="0">
                <a:latin typeface="Courier New" pitchFamily="49" charset="0"/>
                <a:cs typeface="Courier New" pitchFamily="49" charset="0"/>
              </a:rPr>
              <a:t> </a:t>
            </a:r>
            <a:r>
              <a:rPr lang="en-US" sz="2000" dirty="0" smtClean="0">
                <a:latin typeface="Courier New" pitchFamily="49" charset="0"/>
                <a:cs typeface="Courier New" pitchFamily="49" charset="0"/>
              </a:rPr>
              <a:t>     ++(S-&gt;Count);</a:t>
            </a:r>
          </a:p>
          <a:p>
            <a:pPr marL="0" indent="0">
              <a:buNone/>
            </a:pPr>
            <a:r>
              <a:rPr lang="en-US" sz="2000" dirty="0">
                <a:latin typeface="Courier New" pitchFamily="49" charset="0"/>
                <a:cs typeface="Courier New" pitchFamily="49" charset="0"/>
              </a:rPr>
              <a:t> </a:t>
            </a:r>
            <a:r>
              <a:rPr lang="en-US" sz="2000" dirty="0" smtClean="0">
                <a:latin typeface="Courier New" pitchFamily="49" charset="0"/>
                <a:cs typeface="Courier New" pitchFamily="49" charset="0"/>
              </a:rPr>
              <a:t>  }</a:t>
            </a:r>
          </a:p>
          <a:p>
            <a:pPr marL="0" indent="0">
              <a:buNone/>
            </a:pPr>
            <a:r>
              <a:rPr lang="en-US" sz="2000" dirty="0" smtClean="0">
                <a:latin typeface="Courier New" pitchFamily="49" charset="0"/>
                <a:cs typeface="Courier New" pitchFamily="49" charset="0"/>
              </a:rPr>
              <a:t>}</a:t>
            </a:r>
          </a:p>
          <a:p>
            <a:pPr marL="0" indent="0">
              <a:buNone/>
            </a:pPr>
            <a:endParaRPr lang="en-US" dirty="0"/>
          </a:p>
        </p:txBody>
      </p:sp>
      <p:sp>
        <p:nvSpPr>
          <p:cNvPr id="4" name="Footer Placeholder 3"/>
          <p:cNvSpPr>
            <a:spLocks noGrp="1"/>
          </p:cNvSpPr>
          <p:nvPr>
            <p:ph type="ftr" sz="quarter" idx="11"/>
          </p:nvPr>
        </p:nvSpPr>
        <p:spPr/>
        <p:txBody>
          <a:bodyPr/>
          <a:lstStyle/>
          <a:p>
            <a:r>
              <a:rPr lang="en-US" smtClean="0"/>
              <a:t>Data Structures and Programming Techniques</a:t>
            </a:r>
            <a:endParaRPr lang="en-US"/>
          </a:p>
        </p:txBody>
      </p:sp>
      <p:sp>
        <p:nvSpPr>
          <p:cNvPr id="5" name="Slide Number Placeholder 4"/>
          <p:cNvSpPr>
            <a:spLocks noGrp="1"/>
          </p:cNvSpPr>
          <p:nvPr>
            <p:ph type="sldNum" sz="quarter" idx="12"/>
          </p:nvPr>
        </p:nvSpPr>
        <p:spPr/>
        <p:txBody>
          <a:bodyPr/>
          <a:lstStyle/>
          <a:p>
            <a:fld id="{59635152-C9A8-4C6E-919A-02F3B65E1E2D}" type="slidenum">
              <a:rPr lang="en-US" smtClean="0"/>
              <a:t>26</a:t>
            </a:fld>
            <a:endParaRPr lang="en-US"/>
          </a:p>
        </p:txBody>
      </p:sp>
    </p:spTree>
    <p:extLst>
      <p:ext uri="{BB962C8B-B14F-4D97-AF65-F5344CB8AC3E}">
        <p14:creationId xmlns:p14="http://schemas.microsoft.com/office/powerpoint/2010/main" val="301406402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The Implementation Based on Linked Lists</a:t>
            </a:r>
            <a:endParaRPr lang="en-US" dirty="0"/>
          </a:p>
        </p:txBody>
      </p:sp>
      <p:sp>
        <p:nvSpPr>
          <p:cNvPr id="3" name="Content Placeholder 2"/>
          <p:cNvSpPr>
            <a:spLocks noGrp="1"/>
          </p:cNvSpPr>
          <p:nvPr>
            <p:ph idx="1"/>
          </p:nvPr>
        </p:nvSpPr>
        <p:spPr/>
        <p:txBody>
          <a:bodyPr>
            <a:normAutofit fontScale="92500" lnSpcReduction="20000"/>
          </a:bodyPr>
          <a:lstStyle/>
          <a:p>
            <a:pPr marL="0" indent="0">
              <a:buNone/>
            </a:pPr>
            <a:r>
              <a:rPr lang="en-US" sz="2000" dirty="0" smtClean="0">
                <a:latin typeface="Courier New" pitchFamily="49" charset="0"/>
                <a:cs typeface="Courier New" pitchFamily="49" charset="0"/>
              </a:rPr>
              <a:t>/* This is the file </a:t>
            </a:r>
            <a:r>
              <a:rPr lang="en-US" sz="2000" dirty="0" err="1" smtClean="0">
                <a:latin typeface="Courier New" pitchFamily="49" charset="0"/>
                <a:cs typeface="Courier New" pitchFamily="49" charset="0"/>
              </a:rPr>
              <a:t>StackTypes.h</a:t>
            </a:r>
            <a:r>
              <a:rPr lang="en-US" sz="2000" dirty="0" smtClean="0">
                <a:latin typeface="Courier New" pitchFamily="49" charset="0"/>
                <a:cs typeface="Courier New" pitchFamily="49" charset="0"/>
              </a:rPr>
              <a:t>   */</a:t>
            </a:r>
          </a:p>
          <a:p>
            <a:pPr marL="0" indent="0">
              <a:buNone/>
            </a:pPr>
            <a:endParaRPr lang="en-US" sz="2000" dirty="0">
              <a:latin typeface="Courier New" pitchFamily="49" charset="0"/>
              <a:cs typeface="Courier New" pitchFamily="49" charset="0"/>
            </a:endParaRPr>
          </a:p>
          <a:p>
            <a:pPr marL="0" indent="0">
              <a:buNone/>
            </a:pPr>
            <a:r>
              <a:rPr lang="en-US" sz="2000" dirty="0" err="1">
                <a:latin typeface="Courier New" pitchFamily="49" charset="0"/>
                <a:cs typeface="Courier New" pitchFamily="49" charset="0"/>
              </a:rPr>
              <a:t>typedef</a:t>
            </a:r>
            <a:r>
              <a:rPr lang="en-US" sz="2000" dirty="0">
                <a:latin typeface="Courier New" pitchFamily="49" charset="0"/>
                <a:cs typeface="Courier New" pitchFamily="49" charset="0"/>
              </a:rPr>
              <a:t> char </a:t>
            </a:r>
            <a:r>
              <a:rPr lang="en-US" sz="2000" dirty="0" err="1">
                <a:latin typeface="Courier New" pitchFamily="49" charset="0"/>
                <a:cs typeface="Courier New" pitchFamily="49" charset="0"/>
              </a:rPr>
              <a:t>ItemType</a:t>
            </a:r>
            <a:r>
              <a:rPr lang="en-US" sz="2000" dirty="0">
                <a:latin typeface="Courier New" pitchFamily="49" charset="0"/>
                <a:cs typeface="Courier New" pitchFamily="49" charset="0"/>
              </a:rPr>
              <a:t>;</a:t>
            </a:r>
          </a:p>
          <a:p>
            <a:pPr marL="0" indent="0">
              <a:buNone/>
            </a:pPr>
            <a:r>
              <a:rPr lang="en-US" sz="2000" dirty="0">
                <a:latin typeface="Courier New" pitchFamily="49" charset="0"/>
                <a:cs typeface="Courier New" pitchFamily="49" charset="0"/>
              </a:rPr>
              <a:t>/* char is the type for our first application */</a:t>
            </a:r>
          </a:p>
          <a:p>
            <a:pPr marL="0" indent="0">
              <a:buNone/>
            </a:pPr>
            <a:r>
              <a:rPr lang="en-US" sz="2000" dirty="0">
                <a:latin typeface="Courier New" pitchFamily="49" charset="0"/>
                <a:cs typeface="Courier New" pitchFamily="49" charset="0"/>
              </a:rPr>
              <a:t>/* float is the type for our second application */</a:t>
            </a:r>
          </a:p>
          <a:p>
            <a:pPr marL="0" indent="0">
              <a:buNone/>
            </a:pPr>
            <a:endParaRPr lang="en-US" sz="2000" dirty="0">
              <a:latin typeface="Courier New" pitchFamily="49" charset="0"/>
              <a:cs typeface="Courier New" pitchFamily="49" charset="0"/>
            </a:endParaRPr>
          </a:p>
          <a:p>
            <a:pPr marL="0" indent="0">
              <a:buNone/>
            </a:pPr>
            <a:r>
              <a:rPr lang="en-US" sz="2000" dirty="0" err="1">
                <a:latin typeface="Courier New" pitchFamily="49" charset="0"/>
                <a:cs typeface="Courier New" pitchFamily="49" charset="0"/>
              </a:rPr>
              <a:t>t</a:t>
            </a:r>
            <a:r>
              <a:rPr lang="en-US" sz="2000" dirty="0" err="1" smtClean="0">
                <a:latin typeface="Courier New" pitchFamily="49" charset="0"/>
                <a:cs typeface="Courier New" pitchFamily="49" charset="0"/>
              </a:rPr>
              <a:t>ypedef</a:t>
            </a:r>
            <a:r>
              <a:rPr lang="en-US" sz="2000" dirty="0" smtClean="0">
                <a:latin typeface="Courier New" pitchFamily="49" charset="0"/>
                <a:cs typeface="Courier New" pitchFamily="49" charset="0"/>
              </a:rPr>
              <a:t> </a:t>
            </a:r>
            <a:r>
              <a:rPr lang="en-US" sz="2000" dirty="0" err="1" smtClean="0">
                <a:latin typeface="Courier New" pitchFamily="49" charset="0"/>
                <a:cs typeface="Courier New" pitchFamily="49" charset="0"/>
              </a:rPr>
              <a:t>struct</a:t>
            </a:r>
            <a:r>
              <a:rPr lang="en-US" sz="2000" dirty="0" smtClean="0">
                <a:latin typeface="Courier New" pitchFamily="49" charset="0"/>
                <a:cs typeface="Courier New" pitchFamily="49" charset="0"/>
              </a:rPr>
              <a:t> </a:t>
            </a:r>
            <a:r>
              <a:rPr lang="en-US" sz="2000" dirty="0" err="1" smtClean="0">
                <a:latin typeface="Courier New" pitchFamily="49" charset="0"/>
                <a:cs typeface="Courier New" pitchFamily="49" charset="0"/>
              </a:rPr>
              <a:t>StackNodeTag</a:t>
            </a:r>
            <a:r>
              <a:rPr lang="en-US" sz="2000" dirty="0" smtClean="0">
                <a:latin typeface="Courier New" pitchFamily="49" charset="0"/>
                <a:cs typeface="Courier New" pitchFamily="49" charset="0"/>
              </a:rPr>
              <a:t> {</a:t>
            </a:r>
          </a:p>
          <a:p>
            <a:pPr marL="0" indent="0">
              <a:buNone/>
            </a:pPr>
            <a:r>
              <a:rPr lang="en-US" sz="2000" dirty="0">
                <a:latin typeface="Courier New" pitchFamily="49" charset="0"/>
                <a:cs typeface="Courier New" pitchFamily="49" charset="0"/>
              </a:rPr>
              <a:t> </a:t>
            </a:r>
            <a:r>
              <a:rPr lang="en-US" sz="2000" dirty="0" smtClean="0">
                <a:latin typeface="Courier New" pitchFamily="49" charset="0"/>
                <a:cs typeface="Courier New" pitchFamily="49" charset="0"/>
              </a:rPr>
              <a:t>          </a:t>
            </a:r>
            <a:r>
              <a:rPr lang="en-US" sz="2000" dirty="0" err="1" smtClean="0">
                <a:latin typeface="Courier New" pitchFamily="49" charset="0"/>
                <a:cs typeface="Courier New" pitchFamily="49" charset="0"/>
              </a:rPr>
              <a:t>ItemType</a:t>
            </a:r>
            <a:r>
              <a:rPr lang="en-US" sz="2000" dirty="0" smtClean="0">
                <a:latin typeface="Courier New" pitchFamily="49" charset="0"/>
                <a:cs typeface="Courier New" pitchFamily="49" charset="0"/>
              </a:rPr>
              <a:t> Item;</a:t>
            </a:r>
          </a:p>
          <a:p>
            <a:pPr marL="0" indent="0">
              <a:buNone/>
            </a:pPr>
            <a:r>
              <a:rPr lang="en-US" sz="2000" dirty="0">
                <a:latin typeface="Courier New" pitchFamily="49" charset="0"/>
                <a:cs typeface="Courier New" pitchFamily="49" charset="0"/>
              </a:rPr>
              <a:t> </a:t>
            </a:r>
            <a:r>
              <a:rPr lang="en-US" sz="2000" dirty="0" smtClean="0">
                <a:latin typeface="Courier New" pitchFamily="49" charset="0"/>
                <a:cs typeface="Courier New" pitchFamily="49" charset="0"/>
              </a:rPr>
              <a:t>          </a:t>
            </a:r>
            <a:r>
              <a:rPr lang="en-US" sz="2000" dirty="0" err="1" smtClean="0">
                <a:latin typeface="Courier New" pitchFamily="49" charset="0"/>
                <a:cs typeface="Courier New" pitchFamily="49" charset="0"/>
              </a:rPr>
              <a:t>struct</a:t>
            </a:r>
            <a:r>
              <a:rPr lang="en-US" sz="2000" dirty="0" smtClean="0">
                <a:latin typeface="Courier New" pitchFamily="49" charset="0"/>
                <a:cs typeface="Courier New" pitchFamily="49" charset="0"/>
              </a:rPr>
              <a:t> </a:t>
            </a:r>
            <a:r>
              <a:rPr lang="en-US" sz="2000" dirty="0" err="1" smtClean="0">
                <a:latin typeface="Courier New" pitchFamily="49" charset="0"/>
                <a:cs typeface="Courier New" pitchFamily="49" charset="0"/>
              </a:rPr>
              <a:t>StackNodeTag</a:t>
            </a:r>
            <a:r>
              <a:rPr lang="en-US" sz="2000" dirty="0" smtClean="0">
                <a:latin typeface="Courier New" pitchFamily="49" charset="0"/>
                <a:cs typeface="Courier New" pitchFamily="49" charset="0"/>
              </a:rPr>
              <a:t> *Link;</a:t>
            </a:r>
          </a:p>
          <a:p>
            <a:pPr marL="0" indent="0">
              <a:buNone/>
            </a:pPr>
            <a:r>
              <a:rPr lang="en-US" sz="2000" dirty="0">
                <a:latin typeface="Courier New" pitchFamily="49" charset="0"/>
                <a:cs typeface="Courier New" pitchFamily="49" charset="0"/>
              </a:rPr>
              <a:t> </a:t>
            </a:r>
            <a:r>
              <a:rPr lang="en-US" sz="2000" dirty="0" smtClean="0">
                <a:latin typeface="Courier New" pitchFamily="49" charset="0"/>
                <a:cs typeface="Courier New" pitchFamily="49" charset="0"/>
              </a:rPr>
              <a:t>       } </a:t>
            </a:r>
            <a:r>
              <a:rPr lang="en-US" sz="2000" dirty="0" err="1" smtClean="0">
                <a:latin typeface="Courier New" pitchFamily="49" charset="0"/>
                <a:cs typeface="Courier New" pitchFamily="49" charset="0"/>
              </a:rPr>
              <a:t>StackNode</a:t>
            </a:r>
            <a:r>
              <a:rPr lang="en-US" sz="2000" dirty="0" smtClean="0">
                <a:latin typeface="Courier New" pitchFamily="49" charset="0"/>
                <a:cs typeface="Courier New" pitchFamily="49" charset="0"/>
              </a:rPr>
              <a:t>;</a:t>
            </a:r>
          </a:p>
          <a:p>
            <a:pPr marL="0" indent="0">
              <a:buNone/>
            </a:pPr>
            <a:endParaRPr lang="en-US" sz="2000" dirty="0">
              <a:latin typeface="Courier New" pitchFamily="49" charset="0"/>
              <a:cs typeface="Courier New" pitchFamily="49" charset="0"/>
            </a:endParaRPr>
          </a:p>
          <a:p>
            <a:pPr marL="0" indent="0">
              <a:buNone/>
            </a:pPr>
            <a:r>
              <a:rPr lang="en-US" sz="2000" dirty="0" err="1">
                <a:latin typeface="Courier New" pitchFamily="49" charset="0"/>
                <a:cs typeface="Courier New" pitchFamily="49" charset="0"/>
              </a:rPr>
              <a:t>t</a:t>
            </a:r>
            <a:r>
              <a:rPr lang="en-US" sz="2000" dirty="0" err="1" smtClean="0">
                <a:latin typeface="Courier New" pitchFamily="49" charset="0"/>
                <a:cs typeface="Courier New" pitchFamily="49" charset="0"/>
              </a:rPr>
              <a:t>ypedef</a:t>
            </a:r>
            <a:r>
              <a:rPr lang="en-US" sz="2000" dirty="0" smtClean="0">
                <a:latin typeface="Courier New" pitchFamily="49" charset="0"/>
                <a:cs typeface="Courier New" pitchFamily="49" charset="0"/>
              </a:rPr>
              <a:t> </a:t>
            </a:r>
            <a:r>
              <a:rPr lang="en-US" sz="2000" dirty="0" err="1" smtClean="0">
                <a:latin typeface="Courier New" pitchFamily="49" charset="0"/>
                <a:cs typeface="Courier New" pitchFamily="49" charset="0"/>
              </a:rPr>
              <a:t>struct</a:t>
            </a:r>
            <a:r>
              <a:rPr lang="en-US" sz="2000" dirty="0" smtClean="0">
                <a:latin typeface="Courier New" pitchFamily="49" charset="0"/>
                <a:cs typeface="Courier New" pitchFamily="49" charset="0"/>
              </a:rPr>
              <a:t> {</a:t>
            </a:r>
          </a:p>
          <a:p>
            <a:pPr marL="0" indent="0">
              <a:buNone/>
            </a:pPr>
            <a:r>
              <a:rPr lang="en-US" sz="2000" dirty="0">
                <a:latin typeface="Courier New" pitchFamily="49" charset="0"/>
                <a:cs typeface="Courier New" pitchFamily="49" charset="0"/>
              </a:rPr>
              <a:t> </a:t>
            </a:r>
            <a:r>
              <a:rPr lang="en-US" sz="2000" dirty="0" smtClean="0">
                <a:latin typeface="Courier New" pitchFamily="49" charset="0"/>
                <a:cs typeface="Courier New" pitchFamily="49" charset="0"/>
              </a:rPr>
              <a:t>          </a:t>
            </a:r>
            <a:r>
              <a:rPr lang="en-US" sz="2000" dirty="0" err="1" smtClean="0">
                <a:latin typeface="Courier New" pitchFamily="49" charset="0"/>
                <a:cs typeface="Courier New" pitchFamily="49" charset="0"/>
              </a:rPr>
              <a:t>StackNode</a:t>
            </a:r>
            <a:r>
              <a:rPr lang="en-US" sz="2000" dirty="0" smtClean="0">
                <a:latin typeface="Courier New" pitchFamily="49" charset="0"/>
                <a:cs typeface="Courier New" pitchFamily="49" charset="0"/>
              </a:rPr>
              <a:t> *</a:t>
            </a:r>
            <a:r>
              <a:rPr lang="en-US" sz="2000" dirty="0" err="1" smtClean="0">
                <a:latin typeface="Courier New" pitchFamily="49" charset="0"/>
                <a:cs typeface="Courier New" pitchFamily="49" charset="0"/>
              </a:rPr>
              <a:t>ItemList</a:t>
            </a:r>
            <a:r>
              <a:rPr lang="en-US" sz="2000" dirty="0" smtClean="0">
                <a:latin typeface="Courier New" pitchFamily="49" charset="0"/>
                <a:cs typeface="Courier New" pitchFamily="49" charset="0"/>
              </a:rPr>
              <a:t>;</a:t>
            </a:r>
          </a:p>
          <a:p>
            <a:pPr marL="0" indent="0">
              <a:buNone/>
            </a:pPr>
            <a:r>
              <a:rPr lang="en-US" sz="2000" dirty="0">
                <a:latin typeface="Courier New" pitchFamily="49" charset="0"/>
                <a:cs typeface="Courier New" pitchFamily="49" charset="0"/>
              </a:rPr>
              <a:t> </a:t>
            </a:r>
            <a:r>
              <a:rPr lang="en-US" sz="2000" dirty="0" smtClean="0">
                <a:latin typeface="Courier New" pitchFamily="49" charset="0"/>
                <a:cs typeface="Courier New" pitchFamily="49" charset="0"/>
              </a:rPr>
              <a:t>       } Stack;</a:t>
            </a:r>
          </a:p>
          <a:p>
            <a:pPr marL="0" indent="0">
              <a:buNone/>
            </a:pPr>
            <a:r>
              <a:rPr lang="en-US" sz="2000" dirty="0">
                <a:latin typeface="Courier New" pitchFamily="49" charset="0"/>
                <a:cs typeface="Courier New" pitchFamily="49" charset="0"/>
              </a:rPr>
              <a:t> </a:t>
            </a:r>
            <a:endParaRPr lang="en-US" sz="2000" dirty="0" smtClean="0">
              <a:latin typeface="Courier New" pitchFamily="49" charset="0"/>
              <a:cs typeface="Courier New" pitchFamily="49" charset="0"/>
            </a:endParaRPr>
          </a:p>
          <a:p>
            <a:pPr marL="0" indent="0">
              <a:buNone/>
            </a:pPr>
            <a:endParaRPr lang="en-US" sz="2000" dirty="0" smtClean="0">
              <a:latin typeface="Courier New" pitchFamily="49" charset="0"/>
              <a:cs typeface="Courier New" pitchFamily="49" charset="0"/>
            </a:endParaRPr>
          </a:p>
          <a:p>
            <a:pPr marL="0" indent="0">
              <a:buNone/>
            </a:pPr>
            <a:endParaRPr lang="en-US" dirty="0"/>
          </a:p>
        </p:txBody>
      </p:sp>
      <p:sp>
        <p:nvSpPr>
          <p:cNvPr id="4" name="Footer Placeholder 3"/>
          <p:cNvSpPr>
            <a:spLocks noGrp="1"/>
          </p:cNvSpPr>
          <p:nvPr>
            <p:ph type="ftr" sz="quarter" idx="11"/>
          </p:nvPr>
        </p:nvSpPr>
        <p:spPr/>
        <p:txBody>
          <a:bodyPr/>
          <a:lstStyle/>
          <a:p>
            <a:r>
              <a:rPr lang="en-US" smtClean="0"/>
              <a:t>Data Structures and Programming Techniques</a:t>
            </a:r>
            <a:endParaRPr lang="en-US"/>
          </a:p>
        </p:txBody>
      </p:sp>
      <p:sp>
        <p:nvSpPr>
          <p:cNvPr id="5" name="Slide Number Placeholder 4"/>
          <p:cNvSpPr>
            <a:spLocks noGrp="1"/>
          </p:cNvSpPr>
          <p:nvPr>
            <p:ph type="sldNum" sz="quarter" idx="12"/>
          </p:nvPr>
        </p:nvSpPr>
        <p:spPr/>
        <p:txBody>
          <a:bodyPr/>
          <a:lstStyle/>
          <a:p>
            <a:fld id="{59635152-C9A8-4C6E-919A-02F3B65E1E2D}" type="slidenum">
              <a:rPr lang="en-US" smtClean="0"/>
              <a:t>27</a:t>
            </a:fld>
            <a:endParaRPr lang="en-US"/>
          </a:p>
        </p:txBody>
      </p:sp>
    </p:spTree>
    <p:extLst>
      <p:ext uri="{BB962C8B-B14F-4D97-AF65-F5344CB8AC3E}">
        <p14:creationId xmlns:p14="http://schemas.microsoft.com/office/powerpoint/2010/main" val="348623809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The Implementation Based on Linked </a:t>
            </a:r>
            <a:r>
              <a:rPr lang="en-US" dirty="0" smtClean="0"/>
              <a:t>Lists (cont’d)</a:t>
            </a:r>
            <a:endParaRPr lang="en-US" dirty="0"/>
          </a:p>
        </p:txBody>
      </p:sp>
      <p:sp>
        <p:nvSpPr>
          <p:cNvPr id="3" name="Content Placeholder 2"/>
          <p:cNvSpPr>
            <a:spLocks noGrp="1"/>
          </p:cNvSpPr>
          <p:nvPr>
            <p:ph idx="1"/>
          </p:nvPr>
        </p:nvSpPr>
        <p:spPr/>
        <p:txBody>
          <a:bodyPr>
            <a:normAutofit fontScale="62500" lnSpcReduction="20000"/>
          </a:bodyPr>
          <a:lstStyle/>
          <a:p>
            <a:pPr marL="0" indent="0">
              <a:buNone/>
            </a:pPr>
            <a:r>
              <a:rPr lang="en-US" sz="2000" dirty="0">
                <a:latin typeface="Courier New" pitchFamily="49" charset="0"/>
                <a:cs typeface="Courier New" pitchFamily="49" charset="0"/>
              </a:rPr>
              <a:t>/* This is the file </a:t>
            </a:r>
            <a:r>
              <a:rPr lang="en-US" sz="2000" dirty="0" err="1">
                <a:latin typeface="Courier New" pitchFamily="49" charset="0"/>
                <a:cs typeface="Courier New" pitchFamily="49" charset="0"/>
              </a:rPr>
              <a:t>StackImplementation.c</a:t>
            </a:r>
            <a:r>
              <a:rPr lang="en-US" sz="2000" dirty="0">
                <a:latin typeface="Courier New" pitchFamily="49" charset="0"/>
                <a:cs typeface="Courier New" pitchFamily="49" charset="0"/>
              </a:rPr>
              <a:t> */</a:t>
            </a:r>
          </a:p>
          <a:p>
            <a:pPr marL="0" indent="0">
              <a:buNone/>
            </a:pPr>
            <a:endParaRPr lang="en-US" sz="2000" dirty="0">
              <a:latin typeface="Courier New" pitchFamily="49" charset="0"/>
              <a:cs typeface="Courier New" pitchFamily="49" charset="0"/>
            </a:endParaRPr>
          </a:p>
          <a:p>
            <a:pPr marL="0" indent="0">
              <a:buNone/>
            </a:pPr>
            <a:r>
              <a:rPr lang="en-US" sz="2000" dirty="0">
                <a:latin typeface="Courier New" pitchFamily="49" charset="0"/>
                <a:cs typeface="Courier New" pitchFamily="49" charset="0"/>
              </a:rPr>
              <a:t>#include &lt;</a:t>
            </a:r>
            <a:r>
              <a:rPr lang="en-US" sz="2000" dirty="0" err="1">
                <a:latin typeface="Courier New" pitchFamily="49" charset="0"/>
                <a:cs typeface="Courier New" pitchFamily="49" charset="0"/>
              </a:rPr>
              <a:t>stdio.h</a:t>
            </a:r>
            <a:r>
              <a:rPr lang="en-US" sz="2000" dirty="0">
                <a:latin typeface="Courier New" pitchFamily="49" charset="0"/>
                <a:cs typeface="Courier New" pitchFamily="49" charset="0"/>
              </a:rPr>
              <a:t>&gt;</a:t>
            </a:r>
          </a:p>
          <a:p>
            <a:pPr marL="0" indent="0">
              <a:buNone/>
            </a:pPr>
            <a:r>
              <a:rPr lang="en-US" sz="2000" dirty="0">
                <a:latin typeface="Courier New" pitchFamily="49" charset="0"/>
                <a:cs typeface="Courier New" pitchFamily="49" charset="0"/>
              </a:rPr>
              <a:t>#include &lt;</a:t>
            </a:r>
            <a:r>
              <a:rPr lang="en-US" sz="2000" dirty="0" err="1">
                <a:latin typeface="Courier New" pitchFamily="49" charset="0"/>
                <a:cs typeface="Courier New" pitchFamily="49" charset="0"/>
              </a:rPr>
              <a:t>stdlib.h</a:t>
            </a:r>
            <a:r>
              <a:rPr lang="en-US" sz="2000" dirty="0">
                <a:latin typeface="Courier New" pitchFamily="49" charset="0"/>
                <a:cs typeface="Courier New" pitchFamily="49" charset="0"/>
              </a:rPr>
              <a:t>&gt;</a:t>
            </a:r>
          </a:p>
          <a:p>
            <a:pPr marL="0" indent="0">
              <a:buNone/>
            </a:pPr>
            <a:r>
              <a:rPr lang="en-US" sz="2000" dirty="0">
                <a:latin typeface="Courier New" pitchFamily="49" charset="0"/>
                <a:cs typeface="Courier New" pitchFamily="49" charset="0"/>
              </a:rPr>
              <a:t>#include “</a:t>
            </a:r>
            <a:r>
              <a:rPr lang="en-US" sz="2000" dirty="0" err="1">
                <a:latin typeface="Courier New" pitchFamily="49" charset="0"/>
                <a:cs typeface="Courier New" pitchFamily="49" charset="0"/>
              </a:rPr>
              <a:t>StackInterface.h</a:t>
            </a:r>
            <a:r>
              <a:rPr lang="en-US" sz="2000" dirty="0" smtClean="0">
                <a:latin typeface="Courier New" pitchFamily="49" charset="0"/>
                <a:cs typeface="Courier New" pitchFamily="49" charset="0"/>
              </a:rPr>
              <a:t>”</a:t>
            </a:r>
          </a:p>
          <a:p>
            <a:pPr marL="0" indent="0">
              <a:buNone/>
            </a:pPr>
            <a:endParaRPr lang="en-US" sz="2000" dirty="0">
              <a:latin typeface="Courier New" pitchFamily="49" charset="0"/>
              <a:cs typeface="Courier New" pitchFamily="49" charset="0"/>
            </a:endParaRPr>
          </a:p>
          <a:p>
            <a:pPr marL="0" indent="0">
              <a:buNone/>
            </a:pPr>
            <a:r>
              <a:rPr lang="en-US" sz="2000" dirty="0">
                <a:latin typeface="Courier New" pitchFamily="49" charset="0"/>
                <a:cs typeface="Courier New" pitchFamily="49" charset="0"/>
              </a:rPr>
              <a:t>v</a:t>
            </a:r>
            <a:r>
              <a:rPr lang="en-US" sz="2000" dirty="0" smtClean="0">
                <a:latin typeface="Courier New" pitchFamily="49" charset="0"/>
                <a:cs typeface="Courier New" pitchFamily="49" charset="0"/>
              </a:rPr>
              <a:t>oid </a:t>
            </a:r>
            <a:r>
              <a:rPr lang="en-US" sz="2000" dirty="0" err="1" smtClean="0">
                <a:latin typeface="Courier New" pitchFamily="49" charset="0"/>
                <a:cs typeface="Courier New" pitchFamily="49" charset="0"/>
              </a:rPr>
              <a:t>InitializeStack</a:t>
            </a:r>
            <a:r>
              <a:rPr lang="en-US" sz="2000" dirty="0" smtClean="0">
                <a:latin typeface="Courier New" pitchFamily="49" charset="0"/>
                <a:cs typeface="Courier New" pitchFamily="49" charset="0"/>
              </a:rPr>
              <a:t>(Stack *S)</a:t>
            </a:r>
          </a:p>
          <a:p>
            <a:pPr marL="0" indent="0">
              <a:buNone/>
            </a:pPr>
            <a:r>
              <a:rPr lang="en-US" sz="2000" dirty="0" smtClean="0">
                <a:latin typeface="Courier New" pitchFamily="49" charset="0"/>
                <a:cs typeface="Courier New" pitchFamily="49" charset="0"/>
              </a:rPr>
              <a:t>{</a:t>
            </a:r>
          </a:p>
          <a:p>
            <a:pPr marL="0" indent="0">
              <a:buNone/>
            </a:pPr>
            <a:r>
              <a:rPr lang="en-US" sz="2000" dirty="0">
                <a:latin typeface="Courier New" pitchFamily="49" charset="0"/>
                <a:cs typeface="Courier New" pitchFamily="49" charset="0"/>
              </a:rPr>
              <a:t> </a:t>
            </a:r>
            <a:r>
              <a:rPr lang="en-US" sz="2000" dirty="0" smtClean="0">
                <a:latin typeface="Courier New" pitchFamily="49" charset="0"/>
                <a:cs typeface="Courier New" pitchFamily="49" charset="0"/>
              </a:rPr>
              <a:t>  S-&gt;</a:t>
            </a:r>
            <a:r>
              <a:rPr lang="en-US" sz="2000" dirty="0" err="1" smtClean="0">
                <a:latin typeface="Courier New" pitchFamily="49" charset="0"/>
                <a:cs typeface="Courier New" pitchFamily="49" charset="0"/>
              </a:rPr>
              <a:t>ItemList</a:t>
            </a:r>
            <a:r>
              <a:rPr lang="en-US" sz="2000" smtClean="0">
                <a:latin typeface="Courier New" pitchFamily="49" charset="0"/>
                <a:cs typeface="Courier New" pitchFamily="49" charset="0"/>
              </a:rPr>
              <a:t>=NULL</a:t>
            </a:r>
            <a:r>
              <a:rPr lang="en-US" sz="2000" dirty="0" smtClean="0">
                <a:latin typeface="Courier New" pitchFamily="49" charset="0"/>
                <a:cs typeface="Courier New" pitchFamily="49" charset="0"/>
              </a:rPr>
              <a:t>;</a:t>
            </a:r>
          </a:p>
          <a:p>
            <a:pPr marL="0" indent="0">
              <a:buNone/>
            </a:pPr>
            <a:r>
              <a:rPr lang="en-US" sz="2000" dirty="0" smtClean="0">
                <a:latin typeface="Courier New" pitchFamily="49" charset="0"/>
                <a:cs typeface="Courier New" pitchFamily="49" charset="0"/>
              </a:rPr>
              <a:t>}</a:t>
            </a:r>
          </a:p>
          <a:p>
            <a:pPr marL="0" indent="0">
              <a:buNone/>
            </a:pPr>
            <a:endParaRPr lang="en-US" sz="2000" dirty="0" smtClean="0">
              <a:latin typeface="Courier New" pitchFamily="49" charset="0"/>
              <a:cs typeface="Courier New" pitchFamily="49" charset="0"/>
            </a:endParaRPr>
          </a:p>
          <a:p>
            <a:pPr marL="0" indent="0">
              <a:buNone/>
            </a:pPr>
            <a:r>
              <a:rPr lang="en-US" sz="2000" dirty="0" err="1">
                <a:latin typeface="Courier New" pitchFamily="49" charset="0"/>
                <a:cs typeface="Courier New" pitchFamily="49" charset="0"/>
              </a:rPr>
              <a:t>i</a:t>
            </a:r>
            <a:r>
              <a:rPr lang="en-US" sz="2000" dirty="0" err="1" smtClean="0">
                <a:latin typeface="Courier New" pitchFamily="49" charset="0"/>
                <a:cs typeface="Courier New" pitchFamily="49" charset="0"/>
              </a:rPr>
              <a:t>nt</a:t>
            </a:r>
            <a:r>
              <a:rPr lang="en-US" sz="2000" dirty="0" smtClean="0">
                <a:latin typeface="Courier New" pitchFamily="49" charset="0"/>
                <a:cs typeface="Courier New" pitchFamily="49" charset="0"/>
              </a:rPr>
              <a:t> Empty(Stack *S)</a:t>
            </a:r>
          </a:p>
          <a:p>
            <a:pPr marL="0" indent="0">
              <a:buNone/>
            </a:pPr>
            <a:r>
              <a:rPr lang="en-US" sz="2000" dirty="0" smtClean="0">
                <a:latin typeface="Courier New" pitchFamily="49" charset="0"/>
                <a:cs typeface="Courier New" pitchFamily="49" charset="0"/>
              </a:rPr>
              <a:t>{ </a:t>
            </a:r>
          </a:p>
          <a:p>
            <a:pPr marL="0" indent="0">
              <a:buNone/>
            </a:pPr>
            <a:r>
              <a:rPr lang="en-US" sz="2000" dirty="0">
                <a:latin typeface="Courier New" pitchFamily="49" charset="0"/>
                <a:cs typeface="Courier New" pitchFamily="49" charset="0"/>
              </a:rPr>
              <a:t> </a:t>
            </a:r>
            <a:r>
              <a:rPr lang="en-US" sz="2000" dirty="0" smtClean="0">
                <a:latin typeface="Courier New" pitchFamily="49" charset="0"/>
                <a:cs typeface="Courier New" pitchFamily="49" charset="0"/>
              </a:rPr>
              <a:t>  return (S-&gt;</a:t>
            </a:r>
            <a:r>
              <a:rPr lang="en-US" sz="2000" dirty="0" err="1" smtClean="0">
                <a:latin typeface="Courier New" pitchFamily="49" charset="0"/>
                <a:cs typeface="Courier New" pitchFamily="49" charset="0"/>
              </a:rPr>
              <a:t>ItemList</a:t>
            </a:r>
            <a:r>
              <a:rPr lang="en-US" sz="2000" dirty="0" smtClean="0">
                <a:latin typeface="Courier New" pitchFamily="49" charset="0"/>
                <a:cs typeface="Courier New" pitchFamily="49" charset="0"/>
              </a:rPr>
              <a:t>==NULL);</a:t>
            </a:r>
          </a:p>
          <a:p>
            <a:pPr marL="0" indent="0">
              <a:buNone/>
            </a:pPr>
            <a:r>
              <a:rPr lang="en-US" sz="2000" dirty="0" smtClean="0">
                <a:latin typeface="Courier New" pitchFamily="49" charset="0"/>
                <a:cs typeface="Courier New" pitchFamily="49" charset="0"/>
              </a:rPr>
              <a:t>}</a:t>
            </a:r>
          </a:p>
          <a:p>
            <a:pPr marL="0" indent="0">
              <a:buNone/>
            </a:pPr>
            <a:r>
              <a:rPr lang="en-US" sz="2000" dirty="0" smtClean="0">
                <a:latin typeface="Courier New" pitchFamily="49" charset="0"/>
                <a:cs typeface="Courier New" pitchFamily="49" charset="0"/>
              </a:rPr>
              <a:t> </a:t>
            </a:r>
          </a:p>
          <a:p>
            <a:pPr marL="0" indent="0">
              <a:buNone/>
            </a:pPr>
            <a:r>
              <a:rPr lang="en-US" sz="2000" dirty="0" err="1">
                <a:latin typeface="Courier New" pitchFamily="49" charset="0"/>
                <a:cs typeface="Courier New" pitchFamily="49" charset="0"/>
              </a:rPr>
              <a:t>i</a:t>
            </a:r>
            <a:r>
              <a:rPr lang="en-US" sz="2000" dirty="0" err="1" smtClean="0">
                <a:latin typeface="Courier New" pitchFamily="49" charset="0"/>
                <a:cs typeface="Courier New" pitchFamily="49" charset="0"/>
              </a:rPr>
              <a:t>nt</a:t>
            </a:r>
            <a:r>
              <a:rPr lang="en-US" sz="2000" dirty="0" smtClean="0">
                <a:latin typeface="Courier New" pitchFamily="49" charset="0"/>
                <a:cs typeface="Courier New" pitchFamily="49" charset="0"/>
              </a:rPr>
              <a:t> Full(Stack *S)</a:t>
            </a:r>
          </a:p>
          <a:p>
            <a:pPr marL="0" indent="0">
              <a:buNone/>
            </a:pPr>
            <a:r>
              <a:rPr lang="en-US" sz="2000" dirty="0" smtClean="0">
                <a:latin typeface="Courier New" pitchFamily="49" charset="0"/>
                <a:cs typeface="Courier New" pitchFamily="49" charset="0"/>
              </a:rPr>
              <a:t>{</a:t>
            </a:r>
          </a:p>
          <a:p>
            <a:pPr marL="0" indent="0">
              <a:buNone/>
            </a:pPr>
            <a:r>
              <a:rPr lang="en-US" sz="2000" dirty="0">
                <a:latin typeface="Courier New" pitchFamily="49" charset="0"/>
                <a:cs typeface="Courier New" pitchFamily="49" charset="0"/>
              </a:rPr>
              <a:t> </a:t>
            </a:r>
            <a:r>
              <a:rPr lang="en-US" sz="2000" dirty="0" smtClean="0">
                <a:latin typeface="Courier New" pitchFamily="49" charset="0"/>
                <a:cs typeface="Courier New" pitchFamily="49" charset="0"/>
              </a:rPr>
              <a:t> return 0;</a:t>
            </a:r>
          </a:p>
          <a:p>
            <a:pPr marL="0" indent="0">
              <a:buNone/>
            </a:pPr>
            <a:r>
              <a:rPr lang="en-US" sz="2000" dirty="0" smtClean="0">
                <a:latin typeface="Courier New" pitchFamily="49" charset="0"/>
                <a:cs typeface="Courier New" pitchFamily="49" charset="0"/>
              </a:rPr>
              <a:t>}</a:t>
            </a:r>
          </a:p>
          <a:p>
            <a:pPr marL="0" indent="0">
              <a:buNone/>
            </a:pPr>
            <a:r>
              <a:rPr lang="en-US" sz="2000" dirty="0" smtClean="0">
                <a:latin typeface="Courier New" pitchFamily="49" charset="0"/>
                <a:cs typeface="Courier New" pitchFamily="49" charset="0"/>
              </a:rPr>
              <a:t>/* We assume an already constructed stack is not full since it can potentially */</a:t>
            </a:r>
          </a:p>
          <a:p>
            <a:pPr marL="0" indent="0">
              <a:buNone/>
            </a:pPr>
            <a:r>
              <a:rPr lang="en-US" sz="2000" dirty="0" smtClean="0">
                <a:latin typeface="Courier New" pitchFamily="49" charset="0"/>
                <a:cs typeface="Courier New" pitchFamily="49" charset="0"/>
              </a:rPr>
              <a:t>/* grow as a linked structure  */</a:t>
            </a:r>
            <a:endParaRPr lang="en-US" sz="2000" dirty="0">
              <a:latin typeface="Courier New" pitchFamily="49" charset="0"/>
              <a:cs typeface="Courier New" pitchFamily="49" charset="0"/>
            </a:endParaRPr>
          </a:p>
          <a:p>
            <a:pPr marL="0" indent="0">
              <a:buNone/>
            </a:pPr>
            <a:endParaRPr lang="en-US" sz="2000" dirty="0">
              <a:latin typeface="Courier New" pitchFamily="49" charset="0"/>
              <a:cs typeface="Courier New" pitchFamily="49" charset="0"/>
            </a:endParaRPr>
          </a:p>
          <a:p>
            <a:pPr marL="0" indent="0">
              <a:buNone/>
            </a:pPr>
            <a:endParaRPr lang="en-US" sz="2000" dirty="0" smtClean="0"/>
          </a:p>
          <a:p>
            <a:pPr marL="0" indent="0">
              <a:buNone/>
            </a:pPr>
            <a:endParaRPr lang="en-US" sz="2000" dirty="0"/>
          </a:p>
        </p:txBody>
      </p:sp>
      <p:sp>
        <p:nvSpPr>
          <p:cNvPr id="4" name="Footer Placeholder 3"/>
          <p:cNvSpPr>
            <a:spLocks noGrp="1"/>
          </p:cNvSpPr>
          <p:nvPr>
            <p:ph type="ftr" sz="quarter" idx="11"/>
          </p:nvPr>
        </p:nvSpPr>
        <p:spPr/>
        <p:txBody>
          <a:bodyPr/>
          <a:lstStyle/>
          <a:p>
            <a:r>
              <a:rPr lang="en-US" smtClean="0"/>
              <a:t>Data Structures and Programming Techniques</a:t>
            </a:r>
            <a:endParaRPr lang="en-US"/>
          </a:p>
        </p:txBody>
      </p:sp>
      <p:sp>
        <p:nvSpPr>
          <p:cNvPr id="5" name="Slide Number Placeholder 4"/>
          <p:cNvSpPr>
            <a:spLocks noGrp="1"/>
          </p:cNvSpPr>
          <p:nvPr>
            <p:ph type="sldNum" sz="quarter" idx="12"/>
          </p:nvPr>
        </p:nvSpPr>
        <p:spPr/>
        <p:txBody>
          <a:bodyPr/>
          <a:lstStyle/>
          <a:p>
            <a:fld id="{59635152-C9A8-4C6E-919A-02F3B65E1E2D}" type="slidenum">
              <a:rPr lang="en-US" smtClean="0"/>
              <a:t>28</a:t>
            </a:fld>
            <a:endParaRPr lang="en-US"/>
          </a:p>
        </p:txBody>
      </p:sp>
    </p:spTree>
    <p:extLst>
      <p:ext uri="{BB962C8B-B14F-4D97-AF65-F5344CB8AC3E}">
        <p14:creationId xmlns:p14="http://schemas.microsoft.com/office/powerpoint/2010/main" val="18270389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The Implementation Based on Linked Lists (cont’d)</a:t>
            </a:r>
          </a:p>
        </p:txBody>
      </p:sp>
      <p:sp>
        <p:nvSpPr>
          <p:cNvPr id="3" name="Content Placeholder 2"/>
          <p:cNvSpPr>
            <a:spLocks noGrp="1"/>
          </p:cNvSpPr>
          <p:nvPr>
            <p:ph idx="1"/>
          </p:nvPr>
        </p:nvSpPr>
        <p:spPr/>
        <p:txBody>
          <a:bodyPr>
            <a:normAutofit fontScale="92500" lnSpcReduction="20000"/>
          </a:bodyPr>
          <a:lstStyle/>
          <a:p>
            <a:pPr marL="0" indent="0">
              <a:buNone/>
            </a:pPr>
            <a:r>
              <a:rPr lang="en-US" sz="2000" dirty="0">
                <a:latin typeface="Courier New" pitchFamily="49" charset="0"/>
                <a:cs typeface="Courier New" pitchFamily="49" charset="0"/>
              </a:rPr>
              <a:t>v</a:t>
            </a:r>
            <a:r>
              <a:rPr lang="en-US" sz="2000" dirty="0" smtClean="0">
                <a:latin typeface="Courier New" pitchFamily="49" charset="0"/>
                <a:cs typeface="Courier New" pitchFamily="49" charset="0"/>
              </a:rPr>
              <a:t>oid Push(</a:t>
            </a:r>
            <a:r>
              <a:rPr lang="en-US" sz="2000" dirty="0" err="1" smtClean="0">
                <a:latin typeface="Courier New" pitchFamily="49" charset="0"/>
                <a:cs typeface="Courier New" pitchFamily="49" charset="0"/>
              </a:rPr>
              <a:t>ItemType</a:t>
            </a:r>
            <a:r>
              <a:rPr lang="en-US" sz="2000" dirty="0" smtClean="0">
                <a:latin typeface="Courier New" pitchFamily="49" charset="0"/>
                <a:cs typeface="Courier New" pitchFamily="49" charset="0"/>
              </a:rPr>
              <a:t> X, Stack *S)</a:t>
            </a:r>
          </a:p>
          <a:p>
            <a:pPr marL="0" indent="0">
              <a:buNone/>
            </a:pPr>
            <a:r>
              <a:rPr lang="en-US" sz="2000" dirty="0" smtClean="0">
                <a:latin typeface="Courier New" pitchFamily="49" charset="0"/>
                <a:cs typeface="Courier New" pitchFamily="49" charset="0"/>
              </a:rPr>
              <a:t>{   </a:t>
            </a:r>
          </a:p>
          <a:p>
            <a:pPr marL="0" indent="0">
              <a:buNone/>
            </a:pPr>
            <a:r>
              <a:rPr lang="en-US" sz="2000" dirty="0">
                <a:latin typeface="Courier New" pitchFamily="49" charset="0"/>
                <a:cs typeface="Courier New" pitchFamily="49" charset="0"/>
              </a:rPr>
              <a:t> </a:t>
            </a:r>
            <a:r>
              <a:rPr lang="en-US" sz="2000" dirty="0" smtClean="0">
                <a:latin typeface="Courier New" pitchFamily="49" charset="0"/>
                <a:cs typeface="Courier New" pitchFamily="49" charset="0"/>
              </a:rPr>
              <a:t>  </a:t>
            </a:r>
            <a:r>
              <a:rPr lang="en-US" sz="2000" dirty="0" err="1" smtClean="0">
                <a:latin typeface="Courier New" pitchFamily="49" charset="0"/>
                <a:cs typeface="Courier New" pitchFamily="49" charset="0"/>
              </a:rPr>
              <a:t>StackNode</a:t>
            </a:r>
            <a:r>
              <a:rPr lang="en-US" sz="2000" dirty="0" smtClean="0">
                <a:latin typeface="Courier New" pitchFamily="49" charset="0"/>
                <a:cs typeface="Courier New" pitchFamily="49" charset="0"/>
              </a:rPr>
              <a:t> *Temp;</a:t>
            </a:r>
          </a:p>
          <a:p>
            <a:pPr marL="0" indent="0">
              <a:buNone/>
            </a:pPr>
            <a:r>
              <a:rPr lang="en-US" sz="2000" dirty="0">
                <a:latin typeface="Courier New" pitchFamily="49" charset="0"/>
                <a:cs typeface="Courier New" pitchFamily="49" charset="0"/>
              </a:rPr>
              <a:t> </a:t>
            </a:r>
            <a:r>
              <a:rPr lang="en-US" sz="2000" dirty="0" smtClean="0">
                <a:latin typeface="Courier New" pitchFamily="49" charset="0"/>
                <a:cs typeface="Courier New" pitchFamily="49" charset="0"/>
              </a:rPr>
              <a:t>  </a:t>
            </a:r>
          </a:p>
          <a:p>
            <a:pPr marL="0" indent="0">
              <a:buNone/>
            </a:pPr>
            <a:r>
              <a:rPr lang="en-US" sz="2000" dirty="0">
                <a:latin typeface="Courier New" pitchFamily="49" charset="0"/>
                <a:cs typeface="Courier New" pitchFamily="49" charset="0"/>
              </a:rPr>
              <a:t> </a:t>
            </a:r>
            <a:r>
              <a:rPr lang="en-US" sz="2000" dirty="0" smtClean="0">
                <a:latin typeface="Courier New" pitchFamily="49" charset="0"/>
                <a:cs typeface="Courier New" pitchFamily="49" charset="0"/>
              </a:rPr>
              <a:t>  Temp=(</a:t>
            </a:r>
            <a:r>
              <a:rPr lang="en-US" sz="2000" dirty="0" err="1" smtClean="0">
                <a:latin typeface="Courier New" pitchFamily="49" charset="0"/>
                <a:cs typeface="Courier New" pitchFamily="49" charset="0"/>
              </a:rPr>
              <a:t>StackNode</a:t>
            </a:r>
            <a:r>
              <a:rPr lang="en-US" sz="2000" dirty="0" smtClean="0">
                <a:latin typeface="Courier New" pitchFamily="49" charset="0"/>
                <a:cs typeface="Courier New" pitchFamily="49" charset="0"/>
              </a:rPr>
              <a:t> *) </a:t>
            </a:r>
            <a:r>
              <a:rPr lang="en-US" sz="2000" dirty="0" err="1" smtClean="0">
                <a:latin typeface="Courier New" pitchFamily="49" charset="0"/>
                <a:cs typeface="Courier New" pitchFamily="49" charset="0"/>
              </a:rPr>
              <a:t>malloc</a:t>
            </a:r>
            <a:r>
              <a:rPr lang="en-US" sz="2000" dirty="0" smtClean="0">
                <a:latin typeface="Courier New" pitchFamily="49" charset="0"/>
                <a:cs typeface="Courier New" pitchFamily="49" charset="0"/>
              </a:rPr>
              <a:t>(</a:t>
            </a:r>
            <a:r>
              <a:rPr lang="en-US" sz="2000" dirty="0" err="1" smtClean="0">
                <a:latin typeface="Courier New" pitchFamily="49" charset="0"/>
                <a:cs typeface="Courier New" pitchFamily="49" charset="0"/>
              </a:rPr>
              <a:t>sizeof</a:t>
            </a:r>
            <a:r>
              <a:rPr lang="en-US" sz="2000" dirty="0" smtClean="0">
                <a:latin typeface="Courier New" pitchFamily="49" charset="0"/>
                <a:cs typeface="Courier New" pitchFamily="49" charset="0"/>
              </a:rPr>
              <a:t>(</a:t>
            </a:r>
            <a:r>
              <a:rPr lang="en-US" sz="2000" dirty="0" err="1" smtClean="0">
                <a:latin typeface="Courier New" pitchFamily="49" charset="0"/>
                <a:cs typeface="Courier New" pitchFamily="49" charset="0"/>
              </a:rPr>
              <a:t>StackNode</a:t>
            </a:r>
            <a:r>
              <a:rPr lang="en-US" sz="2000" dirty="0" smtClean="0">
                <a:latin typeface="Courier New" pitchFamily="49" charset="0"/>
                <a:cs typeface="Courier New" pitchFamily="49" charset="0"/>
              </a:rPr>
              <a:t>));</a:t>
            </a:r>
          </a:p>
          <a:p>
            <a:pPr marL="0" indent="0">
              <a:buNone/>
            </a:pPr>
            <a:r>
              <a:rPr lang="en-US" sz="2000" dirty="0">
                <a:latin typeface="Courier New" pitchFamily="49" charset="0"/>
                <a:cs typeface="Courier New" pitchFamily="49" charset="0"/>
              </a:rPr>
              <a:t> </a:t>
            </a:r>
            <a:r>
              <a:rPr lang="en-US" sz="2000" dirty="0" smtClean="0">
                <a:latin typeface="Courier New" pitchFamily="49" charset="0"/>
                <a:cs typeface="Courier New" pitchFamily="49" charset="0"/>
              </a:rPr>
              <a:t>  </a:t>
            </a:r>
          </a:p>
          <a:p>
            <a:pPr marL="0" indent="0">
              <a:buNone/>
            </a:pPr>
            <a:r>
              <a:rPr lang="en-US" sz="2000" dirty="0">
                <a:latin typeface="Courier New" pitchFamily="49" charset="0"/>
                <a:cs typeface="Courier New" pitchFamily="49" charset="0"/>
              </a:rPr>
              <a:t> </a:t>
            </a:r>
            <a:r>
              <a:rPr lang="en-US" sz="2000" dirty="0" smtClean="0">
                <a:latin typeface="Courier New" pitchFamily="49" charset="0"/>
                <a:cs typeface="Courier New" pitchFamily="49" charset="0"/>
              </a:rPr>
              <a:t>  if (Temp==NULL){</a:t>
            </a:r>
          </a:p>
          <a:p>
            <a:pPr marL="0" indent="0">
              <a:buNone/>
            </a:pPr>
            <a:r>
              <a:rPr lang="en-US" sz="2000" dirty="0">
                <a:latin typeface="Courier New" pitchFamily="49" charset="0"/>
                <a:cs typeface="Courier New" pitchFamily="49" charset="0"/>
              </a:rPr>
              <a:t> </a:t>
            </a:r>
            <a:r>
              <a:rPr lang="en-US" sz="2000" dirty="0" smtClean="0">
                <a:latin typeface="Courier New" pitchFamily="49" charset="0"/>
                <a:cs typeface="Courier New" pitchFamily="49" charset="0"/>
              </a:rPr>
              <a:t>     </a:t>
            </a:r>
            <a:r>
              <a:rPr lang="en-US" sz="2000" dirty="0" err="1" smtClean="0">
                <a:latin typeface="Courier New" pitchFamily="49" charset="0"/>
                <a:cs typeface="Courier New" pitchFamily="49" charset="0"/>
              </a:rPr>
              <a:t>printf</a:t>
            </a:r>
            <a:r>
              <a:rPr lang="en-US" sz="2000" dirty="0" smtClean="0">
                <a:latin typeface="Courier New" pitchFamily="49" charset="0"/>
                <a:cs typeface="Courier New" pitchFamily="49" charset="0"/>
              </a:rPr>
              <a:t>(“system storage is exhausted”);</a:t>
            </a:r>
          </a:p>
          <a:p>
            <a:pPr marL="0" indent="0">
              <a:buNone/>
            </a:pPr>
            <a:r>
              <a:rPr lang="en-US" sz="2000" dirty="0">
                <a:latin typeface="Courier New" pitchFamily="49" charset="0"/>
                <a:cs typeface="Courier New" pitchFamily="49" charset="0"/>
              </a:rPr>
              <a:t> </a:t>
            </a:r>
            <a:r>
              <a:rPr lang="en-US" sz="2000" dirty="0" smtClean="0">
                <a:latin typeface="Courier New" pitchFamily="49" charset="0"/>
                <a:cs typeface="Courier New" pitchFamily="49" charset="0"/>
              </a:rPr>
              <a:t>  } else {</a:t>
            </a:r>
          </a:p>
          <a:p>
            <a:pPr marL="0" indent="0">
              <a:buNone/>
            </a:pPr>
            <a:r>
              <a:rPr lang="en-US" sz="2000" dirty="0">
                <a:latin typeface="Courier New" pitchFamily="49" charset="0"/>
                <a:cs typeface="Courier New" pitchFamily="49" charset="0"/>
              </a:rPr>
              <a:t> </a:t>
            </a:r>
            <a:r>
              <a:rPr lang="en-US" sz="2000" dirty="0" smtClean="0">
                <a:latin typeface="Courier New" pitchFamily="49" charset="0"/>
                <a:cs typeface="Courier New" pitchFamily="49" charset="0"/>
              </a:rPr>
              <a:t>     Temp-&gt;Link=S-&gt;</a:t>
            </a:r>
            <a:r>
              <a:rPr lang="en-US" sz="2000" dirty="0" err="1" smtClean="0">
                <a:latin typeface="Courier New" pitchFamily="49" charset="0"/>
                <a:cs typeface="Courier New" pitchFamily="49" charset="0"/>
              </a:rPr>
              <a:t>ItemList</a:t>
            </a:r>
            <a:r>
              <a:rPr lang="en-US" sz="2000" dirty="0" smtClean="0">
                <a:latin typeface="Courier New" pitchFamily="49" charset="0"/>
                <a:cs typeface="Courier New" pitchFamily="49" charset="0"/>
              </a:rPr>
              <a:t>;</a:t>
            </a:r>
          </a:p>
          <a:p>
            <a:pPr marL="0" indent="0">
              <a:buNone/>
            </a:pPr>
            <a:r>
              <a:rPr lang="en-US" sz="2000" dirty="0">
                <a:latin typeface="Courier New" pitchFamily="49" charset="0"/>
                <a:cs typeface="Courier New" pitchFamily="49" charset="0"/>
              </a:rPr>
              <a:t> </a:t>
            </a:r>
            <a:r>
              <a:rPr lang="en-US" sz="2000" dirty="0" smtClean="0">
                <a:latin typeface="Courier New" pitchFamily="49" charset="0"/>
                <a:cs typeface="Courier New" pitchFamily="49" charset="0"/>
              </a:rPr>
              <a:t>     Temp-&gt;Item=X;</a:t>
            </a:r>
          </a:p>
          <a:p>
            <a:pPr marL="0" indent="0">
              <a:buNone/>
            </a:pPr>
            <a:r>
              <a:rPr lang="en-US" sz="2000" dirty="0">
                <a:latin typeface="Courier New" pitchFamily="49" charset="0"/>
                <a:cs typeface="Courier New" pitchFamily="49" charset="0"/>
              </a:rPr>
              <a:t> </a:t>
            </a:r>
            <a:r>
              <a:rPr lang="en-US" sz="2000" dirty="0" smtClean="0">
                <a:latin typeface="Courier New" pitchFamily="49" charset="0"/>
                <a:cs typeface="Courier New" pitchFamily="49" charset="0"/>
              </a:rPr>
              <a:t>     S-&gt;</a:t>
            </a:r>
            <a:r>
              <a:rPr lang="en-US" sz="2000" dirty="0" err="1" smtClean="0">
                <a:latin typeface="Courier New" pitchFamily="49" charset="0"/>
                <a:cs typeface="Courier New" pitchFamily="49" charset="0"/>
              </a:rPr>
              <a:t>ItemList</a:t>
            </a:r>
            <a:r>
              <a:rPr lang="en-US" sz="2000" dirty="0" smtClean="0">
                <a:latin typeface="Courier New" pitchFamily="49" charset="0"/>
                <a:cs typeface="Courier New" pitchFamily="49" charset="0"/>
              </a:rPr>
              <a:t>=Temp;</a:t>
            </a:r>
          </a:p>
          <a:p>
            <a:pPr marL="0" indent="0">
              <a:buNone/>
            </a:pPr>
            <a:r>
              <a:rPr lang="en-US" sz="2000" dirty="0">
                <a:latin typeface="Courier New" pitchFamily="49" charset="0"/>
                <a:cs typeface="Courier New" pitchFamily="49" charset="0"/>
              </a:rPr>
              <a:t> </a:t>
            </a:r>
            <a:r>
              <a:rPr lang="en-US" sz="2000" dirty="0" smtClean="0">
                <a:latin typeface="Courier New" pitchFamily="49" charset="0"/>
                <a:cs typeface="Courier New" pitchFamily="49" charset="0"/>
              </a:rPr>
              <a:t>  }</a:t>
            </a:r>
          </a:p>
          <a:p>
            <a:pPr marL="0" indent="0">
              <a:buNone/>
            </a:pPr>
            <a:r>
              <a:rPr lang="en-US" sz="2000" dirty="0">
                <a:latin typeface="Courier New" pitchFamily="49" charset="0"/>
                <a:cs typeface="Courier New" pitchFamily="49" charset="0"/>
              </a:rPr>
              <a:t>}</a:t>
            </a:r>
            <a:endParaRPr lang="en-US" sz="2000" dirty="0" smtClean="0">
              <a:latin typeface="Courier New" pitchFamily="49" charset="0"/>
              <a:cs typeface="Courier New" pitchFamily="49" charset="0"/>
            </a:endParaRPr>
          </a:p>
          <a:p>
            <a:pPr marL="0" indent="0">
              <a:buNone/>
            </a:pPr>
            <a:r>
              <a:rPr lang="en-US" sz="2000" dirty="0">
                <a:latin typeface="Courier New" pitchFamily="49" charset="0"/>
                <a:cs typeface="Courier New" pitchFamily="49" charset="0"/>
              </a:rPr>
              <a:t> </a:t>
            </a:r>
            <a:r>
              <a:rPr lang="en-US" sz="2000" dirty="0" smtClean="0">
                <a:latin typeface="Courier New" pitchFamily="49" charset="0"/>
                <a:cs typeface="Courier New" pitchFamily="49" charset="0"/>
              </a:rPr>
              <a:t>     </a:t>
            </a:r>
            <a:endParaRPr lang="en-US" dirty="0"/>
          </a:p>
        </p:txBody>
      </p:sp>
      <p:sp>
        <p:nvSpPr>
          <p:cNvPr id="4" name="Footer Placeholder 3"/>
          <p:cNvSpPr>
            <a:spLocks noGrp="1"/>
          </p:cNvSpPr>
          <p:nvPr>
            <p:ph type="ftr" sz="quarter" idx="11"/>
          </p:nvPr>
        </p:nvSpPr>
        <p:spPr/>
        <p:txBody>
          <a:bodyPr/>
          <a:lstStyle/>
          <a:p>
            <a:r>
              <a:rPr lang="en-US" smtClean="0"/>
              <a:t>Data Structures and Programming Techniques</a:t>
            </a:r>
            <a:endParaRPr lang="en-US"/>
          </a:p>
        </p:txBody>
      </p:sp>
      <p:sp>
        <p:nvSpPr>
          <p:cNvPr id="5" name="Slide Number Placeholder 4"/>
          <p:cNvSpPr>
            <a:spLocks noGrp="1"/>
          </p:cNvSpPr>
          <p:nvPr>
            <p:ph type="sldNum" sz="quarter" idx="12"/>
          </p:nvPr>
        </p:nvSpPr>
        <p:spPr/>
        <p:txBody>
          <a:bodyPr/>
          <a:lstStyle/>
          <a:p>
            <a:fld id="{59635152-C9A8-4C6E-919A-02F3B65E1E2D}" type="slidenum">
              <a:rPr lang="en-US" smtClean="0"/>
              <a:t>29</a:t>
            </a:fld>
            <a:endParaRPr lang="en-US"/>
          </a:p>
        </p:txBody>
      </p:sp>
    </p:spTree>
    <p:extLst>
      <p:ext uri="{BB962C8B-B14F-4D97-AF65-F5344CB8AC3E}">
        <p14:creationId xmlns:p14="http://schemas.microsoft.com/office/powerpoint/2010/main" val="356436894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Examples of Stacks in Real Life</a:t>
            </a:r>
            <a:endParaRPr lang="en-US" dirty="0"/>
          </a:p>
        </p:txBody>
      </p:sp>
      <p:sp>
        <p:nvSpPr>
          <p:cNvPr id="3" name="Content Placeholder 2"/>
          <p:cNvSpPr>
            <a:spLocks noGrp="1"/>
          </p:cNvSpPr>
          <p:nvPr>
            <p:ph idx="1"/>
          </p:nvPr>
        </p:nvSpPr>
        <p:spPr/>
        <p:txBody>
          <a:bodyPr/>
          <a:lstStyle/>
          <a:p>
            <a:endParaRPr lang="en-US" dirty="0"/>
          </a:p>
        </p:txBody>
      </p:sp>
      <p:pic>
        <p:nvPicPr>
          <p:cNvPr id="1026" name="Picture 2" descr="C:\Manolis\manolis\courses\data structures\lectures\stacks\stack of book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43608" y="2492896"/>
            <a:ext cx="1733550" cy="2628900"/>
          </a:xfrm>
          <a:prstGeom prst="rect">
            <a:avLst/>
          </a:prstGeom>
          <a:noFill/>
          <a:extLst>
            <a:ext uri="{909E8E84-426E-40DD-AFC4-6F175D3DCCD1}">
              <a14:hiddenFill xmlns:a14="http://schemas.microsoft.com/office/drawing/2010/main">
                <a:solidFill>
                  <a:srgbClr val="FFFFFF"/>
                </a:solidFill>
              </a14:hiddenFill>
            </a:ext>
          </a:extLst>
        </p:spPr>
      </p:pic>
      <p:pic>
        <p:nvPicPr>
          <p:cNvPr id="1027" name="Picture 3" descr="C:\Manolis\manolis\courses\data structures\lectures\stacks\pancakes.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482975" y="2636912"/>
            <a:ext cx="2057400" cy="2219325"/>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C:\Manolis\manolis\courses\data structures\lectures\stacks\dollars.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520524" y="2122562"/>
            <a:ext cx="1666875" cy="2733675"/>
          </a:xfrm>
          <a:prstGeom prst="rect">
            <a:avLst/>
          </a:prstGeom>
          <a:noFill/>
          <a:extLst>
            <a:ext uri="{909E8E84-426E-40DD-AFC4-6F175D3DCCD1}">
              <a14:hiddenFill xmlns:a14="http://schemas.microsoft.com/office/drawing/2010/main">
                <a:solidFill>
                  <a:srgbClr val="FFFFFF"/>
                </a:solidFill>
              </a14:hiddenFill>
            </a:ext>
          </a:extLst>
        </p:spPr>
      </p:pic>
      <p:sp>
        <p:nvSpPr>
          <p:cNvPr id="4" name="Footer Placeholder 3"/>
          <p:cNvSpPr>
            <a:spLocks noGrp="1"/>
          </p:cNvSpPr>
          <p:nvPr>
            <p:ph type="ftr" sz="quarter" idx="11"/>
          </p:nvPr>
        </p:nvSpPr>
        <p:spPr/>
        <p:txBody>
          <a:bodyPr/>
          <a:lstStyle/>
          <a:p>
            <a:r>
              <a:rPr lang="en-US" smtClean="0"/>
              <a:t>Data Structures and Programming Techniques</a:t>
            </a:r>
            <a:endParaRPr lang="en-US"/>
          </a:p>
        </p:txBody>
      </p:sp>
      <p:sp>
        <p:nvSpPr>
          <p:cNvPr id="5" name="Slide Number Placeholder 4"/>
          <p:cNvSpPr>
            <a:spLocks noGrp="1"/>
          </p:cNvSpPr>
          <p:nvPr>
            <p:ph type="sldNum" sz="quarter" idx="12"/>
          </p:nvPr>
        </p:nvSpPr>
        <p:spPr/>
        <p:txBody>
          <a:bodyPr/>
          <a:lstStyle/>
          <a:p>
            <a:fld id="{59635152-C9A8-4C6E-919A-02F3B65E1E2D}" type="slidenum">
              <a:rPr lang="en-US" smtClean="0"/>
              <a:t>3</a:t>
            </a:fld>
            <a:endParaRPr lang="en-US"/>
          </a:p>
        </p:txBody>
      </p:sp>
    </p:spTree>
    <p:extLst>
      <p:ext uri="{BB962C8B-B14F-4D97-AF65-F5344CB8AC3E}">
        <p14:creationId xmlns:p14="http://schemas.microsoft.com/office/powerpoint/2010/main" val="1368677490"/>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The Implementation Based on Linked Lists (cont’d)</a:t>
            </a:r>
          </a:p>
        </p:txBody>
      </p:sp>
      <p:sp>
        <p:nvSpPr>
          <p:cNvPr id="3" name="Content Placeholder 2"/>
          <p:cNvSpPr>
            <a:spLocks noGrp="1"/>
          </p:cNvSpPr>
          <p:nvPr>
            <p:ph idx="1"/>
          </p:nvPr>
        </p:nvSpPr>
        <p:spPr/>
        <p:txBody>
          <a:bodyPr>
            <a:normAutofit lnSpcReduction="10000"/>
          </a:bodyPr>
          <a:lstStyle/>
          <a:p>
            <a:pPr marL="0" indent="0">
              <a:buNone/>
            </a:pPr>
            <a:r>
              <a:rPr lang="en-US" sz="2000" dirty="0">
                <a:latin typeface="Courier New" pitchFamily="49" charset="0"/>
                <a:cs typeface="Courier New" pitchFamily="49" charset="0"/>
              </a:rPr>
              <a:t>v</a:t>
            </a:r>
            <a:r>
              <a:rPr lang="en-US" sz="2000" dirty="0" smtClean="0">
                <a:latin typeface="Courier New" pitchFamily="49" charset="0"/>
                <a:cs typeface="Courier New" pitchFamily="49" charset="0"/>
              </a:rPr>
              <a:t>oid Pop(Stack *S, </a:t>
            </a:r>
            <a:r>
              <a:rPr lang="en-US" sz="2000" dirty="0" err="1" smtClean="0">
                <a:latin typeface="Courier New" pitchFamily="49" charset="0"/>
                <a:cs typeface="Courier New" pitchFamily="49" charset="0"/>
              </a:rPr>
              <a:t>ItemType</a:t>
            </a:r>
            <a:r>
              <a:rPr lang="en-US" sz="2000" dirty="0" smtClean="0">
                <a:latin typeface="Courier New" pitchFamily="49" charset="0"/>
                <a:cs typeface="Courier New" pitchFamily="49" charset="0"/>
              </a:rPr>
              <a:t> *X)</a:t>
            </a:r>
          </a:p>
          <a:p>
            <a:pPr marL="0" indent="0">
              <a:buNone/>
            </a:pPr>
            <a:r>
              <a:rPr lang="en-US" sz="2000" dirty="0" smtClean="0">
                <a:latin typeface="Courier New" pitchFamily="49" charset="0"/>
                <a:cs typeface="Courier New" pitchFamily="49" charset="0"/>
              </a:rPr>
              <a:t>{</a:t>
            </a:r>
          </a:p>
          <a:p>
            <a:pPr marL="0" indent="0">
              <a:buNone/>
            </a:pPr>
            <a:r>
              <a:rPr lang="en-US" sz="2000" dirty="0">
                <a:latin typeface="Courier New" pitchFamily="49" charset="0"/>
                <a:cs typeface="Courier New" pitchFamily="49" charset="0"/>
              </a:rPr>
              <a:t> </a:t>
            </a:r>
            <a:r>
              <a:rPr lang="en-US" sz="2000" dirty="0" smtClean="0">
                <a:latin typeface="Courier New" pitchFamily="49" charset="0"/>
                <a:cs typeface="Courier New" pitchFamily="49" charset="0"/>
              </a:rPr>
              <a:t>  </a:t>
            </a:r>
            <a:r>
              <a:rPr lang="en-US" sz="2000" dirty="0" err="1" smtClean="0">
                <a:latin typeface="Courier New" pitchFamily="49" charset="0"/>
                <a:cs typeface="Courier New" pitchFamily="49" charset="0"/>
              </a:rPr>
              <a:t>StackNode</a:t>
            </a:r>
            <a:r>
              <a:rPr lang="en-US" sz="2000" dirty="0" smtClean="0">
                <a:latin typeface="Courier New" pitchFamily="49" charset="0"/>
                <a:cs typeface="Courier New" pitchFamily="49" charset="0"/>
              </a:rPr>
              <a:t> *Temp;</a:t>
            </a:r>
          </a:p>
          <a:p>
            <a:pPr marL="0" indent="0">
              <a:buNone/>
            </a:pPr>
            <a:endParaRPr lang="en-US" sz="2000" dirty="0">
              <a:latin typeface="Courier New" pitchFamily="49" charset="0"/>
              <a:cs typeface="Courier New" pitchFamily="49" charset="0"/>
            </a:endParaRPr>
          </a:p>
          <a:p>
            <a:pPr marL="0" indent="0">
              <a:buNone/>
            </a:pPr>
            <a:r>
              <a:rPr lang="en-US" sz="2000" dirty="0" smtClean="0">
                <a:latin typeface="Courier New" pitchFamily="49" charset="0"/>
                <a:cs typeface="Courier New" pitchFamily="49" charset="0"/>
              </a:rPr>
              <a:t>   if (S-&gt;</a:t>
            </a:r>
            <a:r>
              <a:rPr lang="en-US" sz="2000" dirty="0" err="1" smtClean="0">
                <a:latin typeface="Courier New" pitchFamily="49" charset="0"/>
                <a:cs typeface="Courier New" pitchFamily="49" charset="0"/>
              </a:rPr>
              <a:t>ItemList</a:t>
            </a:r>
            <a:r>
              <a:rPr lang="en-US" sz="2000" dirty="0" smtClean="0">
                <a:latin typeface="Courier New" pitchFamily="49" charset="0"/>
                <a:cs typeface="Courier New" pitchFamily="49" charset="0"/>
              </a:rPr>
              <a:t>==NULL){</a:t>
            </a:r>
          </a:p>
          <a:p>
            <a:pPr marL="0" indent="0">
              <a:buNone/>
            </a:pPr>
            <a:r>
              <a:rPr lang="en-US" sz="2000" dirty="0">
                <a:latin typeface="Courier New" pitchFamily="49" charset="0"/>
                <a:cs typeface="Courier New" pitchFamily="49" charset="0"/>
              </a:rPr>
              <a:t> </a:t>
            </a:r>
            <a:r>
              <a:rPr lang="en-US" sz="2000" dirty="0" smtClean="0">
                <a:latin typeface="Courier New" pitchFamily="49" charset="0"/>
                <a:cs typeface="Courier New" pitchFamily="49" charset="0"/>
              </a:rPr>
              <a:t>    </a:t>
            </a:r>
            <a:r>
              <a:rPr lang="en-US" sz="2000" dirty="0" err="1" smtClean="0">
                <a:latin typeface="Courier New" pitchFamily="49" charset="0"/>
                <a:cs typeface="Courier New" pitchFamily="49" charset="0"/>
              </a:rPr>
              <a:t>printf</a:t>
            </a:r>
            <a:r>
              <a:rPr lang="en-US" sz="2000" dirty="0" smtClean="0">
                <a:latin typeface="Courier New" pitchFamily="49" charset="0"/>
                <a:cs typeface="Courier New" pitchFamily="49" charset="0"/>
              </a:rPr>
              <a:t>(“attempt to pop the empty stack”);</a:t>
            </a:r>
          </a:p>
          <a:p>
            <a:pPr marL="0" indent="0">
              <a:buNone/>
            </a:pPr>
            <a:r>
              <a:rPr lang="en-US" sz="2000" dirty="0">
                <a:latin typeface="Courier New" pitchFamily="49" charset="0"/>
                <a:cs typeface="Courier New" pitchFamily="49" charset="0"/>
              </a:rPr>
              <a:t> </a:t>
            </a:r>
            <a:r>
              <a:rPr lang="en-US" sz="2000" dirty="0" smtClean="0">
                <a:latin typeface="Courier New" pitchFamily="49" charset="0"/>
                <a:cs typeface="Courier New" pitchFamily="49" charset="0"/>
              </a:rPr>
              <a:t>  } else {</a:t>
            </a:r>
          </a:p>
          <a:p>
            <a:pPr marL="0" indent="0">
              <a:buNone/>
            </a:pPr>
            <a:r>
              <a:rPr lang="en-US" sz="2000" dirty="0">
                <a:latin typeface="Courier New" pitchFamily="49" charset="0"/>
                <a:cs typeface="Courier New" pitchFamily="49" charset="0"/>
              </a:rPr>
              <a:t> </a:t>
            </a:r>
            <a:r>
              <a:rPr lang="en-US" sz="2000" dirty="0" smtClean="0">
                <a:latin typeface="Courier New" pitchFamily="49" charset="0"/>
                <a:cs typeface="Courier New" pitchFamily="49" charset="0"/>
              </a:rPr>
              <a:t>     Temp=S-&gt;</a:t>
            </a:r>
            <a:r>
              <a:rPr lang="en-US" sz="2000" dirty="0" err="1" smtClean="0">
                <a:latin typeface="Courier New" pitchFamily="49" charset="0"/>
                <a:cs typeface="Courier New" pitchFamily="49" charset="0"/>
              </a:rPr>
              <a:t>ItemList</a:t>
            </a:r>
            <a:r>
              <a:rPr lang="en-US" sz="2000" dirty="0" smtClean="0">
                <a:latin typeface="Courier New" pitchFamily="49" charset="0"/>
                <a:cs typeface="Courier New" pitchFamily="49" charset="0"/>
              </a:rPr>
              <a:t>;</a:t>
            </a:r>
          </a:p>
          <a:p>
            <a:pPr marL="0" indent="0">
              <a:buNone/>
            </a:pPr>
            <a:r>
              <a:rPr lang="en-US" sz="2000" dirty="0">
                <a:latin typeface="Courier New" pitchFamily="49" charset="0"/>
                <a:cs typeface="Courier New" pitchFamily="49" charset="0"/>
              </a:rPr>
              <a:t> </a:t>
            </a:r>
            <a:r>
              <a:rPr lang="en-US" sz="2000" dirty="0" smtClean="0">
                <a:latin typeface="Courier New" pitchFamily="49" charset="0"/>
                <a:cs typeface="Courier New" pitchFamily="49" charset="0"/>
              </a:rPr>
              <a:t>     *</a:t>
            </a:r>
            <a:r>
              <a:rPr lang="en-US" sz="2000" dirty="0">
                <a:latin typeface="Courier New" pitchFamily="49" charset="0"/>
                <a:cs typeface="Courier New" pitchFamily="49" charset="0"/>
              </a:rPr>
              <a:t>X=Temp-&gt;Item;</a:t>
            </a:r>
          </a:p>
          <a:p>
            <a:pPr marL="0" indent="0">
              <a:buNone/>
            </a:pPr>
            <a:r>
              <a:rPr lang="en-US" sz="2000" dirty="0">
                <a:latin typeface="Courier New" pitchFamily="49" charset="0"/>
                <a:cs typeface="Courier New" pitchFamily="49" charset="0"/>
              </a:rPr>
              <a:t>      S-&gt;</a:t>
            </a:r>
            <a:r>
              <a:rPr lang="en-US" sz="2000" dirty="0" err="1">
                <a:latin typeface="Courier New" pitchFamily="49" charset="0"/>
                <a:cs typeface="Courier New" pitchFamily="49" charset="0"/>
              </a:rPr>
              <a:t>ItemList</a:t>
            </a:r>
            <a:r>
              <a:rPr lang="en-US" sz="2000" dirty="0">
                <a:latin typeface="Courier New" pitchFamily="49" charset="0"/>
                <a:cs typeface="Courier New" pitchFamily="49" charset="0"/>
              </a:rPr>
              <a:t>=Temp-&gt;Link;</a:t>
            </a:r>
          </a:p>
          <a:p>
            <a:pPr marL="0" indent="0">
              <a:buNone/>
            </a:pPr>
            <a:r>
              <a:rPr lang="en-US" sz="2000" dirty="0">
                <a:latin typeface="Courier New" pitchFamily="49" charset="0"/>
                <a:cs typeface="Courier New" pitchFamily="49" charset="0"/>
              </a:rPr>
              <a:t>      free(Temp</a:t>
            </a:r>
            <a:r>
              <a:rPr lang="en-US" sz="2000" dirty="0" smtClean="0">
                <a:latin typeface="Courier New" pitchFamily="49" charset="0"/>
                <a:cs typeface="Courier New" pitchFamily="49" charset="0"/>
              </a:rPr>
              <a:t>);</a:t>
            </a:r>
          </a:p>
          <a:p>
            <a:pPr marL="0" indent="0">
              <a:buNone/>
            </a:pPr>
            <a:r>
              <a:rPr lang="en-US" sz="2000" dirty="0">
                <a:latin typeface="Courier New" pitchFamily="49" charset="0"/>
                <a:cs typeface="Courier New" pitchFamily="49" charset="0"/>
              </a:rPr>
              <a:t> </a:t>
            </a:r>
            <a:r>
              <a:rPr lang="en-US" sz="2000" dirty="0" smtClean="0">
                <a:latin typeface="Courier New" pitchFamily="49" charset="0"/>
                <a:cs typeface="Courier New" pitchFamily="49" charset="0"/>
              </a:rPr>
              <a:t>  }</a:t>
            </a:r>
          </a:p>
          <a:p>
            <a:pPr marL="0" indent="0">
              <a:buNone/>
            </a:pPr>
            <a:r>
              <a:rPr lang="en-US" sz="2000" dirty="0">
                <a:latin typeface="Courier New" pitchFamily="49" charset="0"/>
                <a:cs typeface="Courier New" pitchFamily="49" charset="0"/>
              </a:rPr>
              <a:t>}</a:t>
            </a:r>
          </a:p>
          <a:p>
            <a:endParaRPr lang="en-US" dirty="0"/>
          </a:p>
        </p:txBody>
      </p:sp>
      <p:sp>
        <p:nvSpPr>
          <p:cNvPr id="4" name="Footer Placeholder 3"/>
          <p:cNvSpPr>
            <a:spLocks noGrp="1"/>
          </p:cNvSpPr>
          <p:nvPr>
            <p:ph type="ftr" sz="quarter" idx="11"/>
          </p:nvPr>
        </p:nvSpPr>
        <p:spPr/>
        <p:txBody>
          <a:bodyPr/>
          <a:lstStyle/>
          <a:p>
            <a:r>
              <a:rPr lang="en-US" smtClean="0"/>
              <a:t>Data Structures and Programming Techniques</a:t>
            </a:r>
            <a:endParaRPr lang="en-US"/>
          </a:p>
        </p:txBody>
      </p:sp>
      <p:sp>
        <p:nvSpPr>
          <p:cNvPr id="5" name="Slide Number Placeholder 4"/>
          <p:cNvSpPr>
            <a:spLocks noGrp="1"/>
          </p:cNvSpPr>
          <p:nvPr>
            <p:ph type="sldNum" sz="quarter" idx="12"/>
          </p:nvPr>
        </p:nvSpPr>
        <p:spPr/>
        <p:txBody>
          <a:bodyPr/>
          <a:lstStyle/>
          <a:p>
            <a:fld id="{59635152-C9A8-4C6E-919A-02F3B65E1E2D}" type="slidenum">
              <a:rPr lang="en-US" smtClean="0"/>
              <a:t>30</a:t>
            </a:fld>
            <a:endParaRPr lang="en-US"/>
          </a:p>
        </p:txBody>
      </p:sp>
    </p:spTree>
    <p:extLst>
      <p:ext uri="{BB962C8B-B14F-4D97-AF65-F5344CB8AC3E}">
        <p14:creationId xmlns:p14="http://schemas.microsoft.com/office/powerpoint/2010/main" val="3617109849"/>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Information Hiding Revisited</a:t>
            </a:r>
            <a:endParaRPr lang="en-US" dirty="0"/>
          </a:p>
        </p:txBody>
      </p:sp>
      <p:sp>
        <p:nvSpPr>
          <p:cNvPr id="3" name="Content Placeholder 2"/>
          <p:cNvSpPr>
            <a:spLocks noGrp="1"/>
          </p:cNvSpPr>
          <p:nvPr>
            <p:ph idx="1"/>
          </p:nvPr>
        </p:nvSpPr>
        <p:spPr/>
        <p:txBody>
          <a:bodyPr>
            <a:normAutofit fontScale="92500"/>
          </a:bodyPr>
          <a:lstStyle/>
          <a:p>
            <a:r>
              <a:rPr lang="en-US" dirty="0" smtClean="0"/>
              <a:t>The two previous specifications of the ADT stack </a:t>
            </a:r>
            <a:r>
              <a:rPr lang="en-US" b="1" dirty="0" smtClean="0"/>
              <a:t>do not hide the details of the representation </a:t>
            </a:r>
            <a:r>
              <a:rPr lang="en-US" dirty="0" smtClean="0"/>
              <a:t>of the stack since a client program can access the array or the list data structure because it includes </a:t>
            </a:r>
            <a:r>
              <a:rPr lang="en-US" dirty="0" err="1" smtClean="0">
                <a:latin typeface="Courier New" pitchFamily="49" charset="0"/>
                <a:cs typeface="Courier New" pitchFamily="49" charset="0"/>
              </a:rPr>
              <a:t>StackInterface.h</a:t>
            </a:r>
            <a:r>
              <a:rPr lang="en-US" dirty="0" smtClean="0"/>
              <a:t> and therefore </a:t>
            </a:r>
            <a:r>
              <a:rPr lang="en-US" dirty="0" err="1" smtClean="0">
                <a:latin typeface="Courier New" pitchFamily="49" charset="0"/>
                <a:cs typeface="Courier New" pitchFamily="49" charset="0"/>
              </a:rPr>
              <a:t>StackTypes.h</a:t>
            </a:r>
            <a:r>
              <a:rPr lang="en-US" dirty="0" smtClean="0"/>
              <a:t>.</a:t>
            </a:r>
          </a:p>
          <a:p>
            <a:r>
              <a:rPr lang="en-US" dirty="0" smtClean="0"/>
              <a:t>We will now present another specification which does a better job in hiding the representation of the stack.</a:t>
            </a:r>
            <a:endParaRPr lang="en-US" dirty="0"/>
          </a:p>
        </p:txBody>
      </p:sp>
      <p:sp>
        <p:nvSpPr>
          <p:cNvPr id="4" name="Footer Placeholder 3"/>
          <p:cNvSpPr>
            <a:spLocks noGrp="1"/>
          </p:cNvSpPr>
          <p:nvPr>
            <p:ph type="ftr" sz="quarter" idx="11"/>
          </p:nvPr>
        </p:nvSpPr>
        <p:spPr/>
        <p:txBody>
          <a:bodyPr/>
          <a:lstStyle/>
          <a:p>
            <a:r>
              <a:rPr lang="en-US" smtClean="0"/>
              <a:t>Data Structures and Programming Techniques</a:t>
            </a:r>
            <a:endParaRPr lang="en-US"/>
          </a:p>
        </p:txBody>
      </p:sp>
      <p:sp>
        <p:nvSpPr>
          <p:cNvPr id="5" name="Slide Number Placeholder 4"/>
          <p:cNvSpPr>
            <a:spLocks noGrp="1"/>
          </p:cNvSpPr>
          <p:nvPr>
            <p:ph type="sldNum" sz="quarter" idx="12"/>
          </p:nvPr>
        </p:nvSpPr>
        <p:spPr/>
        <p:txBody>
          <a:bodyPr/>
          <a:lstStyle/>
          <a:p>
            <a:fld id="{59635152-C9A8-4C6E-919A-02F3B65E1E2D}" type="slidenum">
              <a:rPr lang="en-US" smtClean="0"/>
              <a:t>31</a:t>
            </a:fld>
            <a:endParaRPr lang="en-US"/>
          </a:p>
        </p:txBody>
      </p:sp>
    </p:spTree>
    <p:extLst>
      <p:ext uri="{BB962C8B-B14F-4D97-AF65-F5344CB8AC3E}">
        <p14:creationId xmlns:p14="http://schemas.microsoft.com/office/powerpoint/2010/main" val="4190543829"/>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Interface File </a:t>
            </a:r>
            <a:r>
              <a:rPr lang="en-US" dirty="0" err="1" smtClean="0">
                <a:latin typeface="Courier New" pitchFamily="49" charset="0"/>
                <a:cs typeface="Courier New" pitchFamily="49" charset="0"/>
              </a:rPr>
              <a:t>STACK.h</a:t>
            </a:r>
            <a:endParaRPr lang="en-US" dirty="0">
              <a:latin typeface="Courier New" pitchFamily="49" charset="0"/>
              <a:cs typeface="Courier New" pitchFamily="49" charset="0"/>
            </a:endParaRPr>
          </a:p>
        </p:txBody>
      </p:sp>
      <p:sp>
        <p:nvSpPr>
          <p:cNvPr id="3" name="Content Placeholder 2"/>
          <p:cNvSpPr>
            <a:spLocks noGrp="1"/>
          </p:cNvSpPr>
          <p:nvPr>
            <p:ph idx="1"/>
          </p:nvPr>
        </p:nvSpPr>
        <p:spPr/>
        <p:txBody>
          <a:bodyPr>
            <a:normAutofit fontScale="92500" lnSpcReduction="10000"/>
          </a:bodyPr>
          <a:lstStyle/>
          <a:p>
            <a:pPr marL="0" indent="0">
              <a:buNone/>
            </a:pPr>
            <a:r>
              <a:rPr lang="en-US" dirty="0">
                <a:latin typeface="Courier New" pitchFamily="49" charset="0"/>
                <a:cs typeface="Courier New" pitchFamily="49" charset="0"/>
              </a:rPr>
              <a:t>void </a:t>
            </a:r>
            <a:r>
              <a:rPr lang="en-US" dirty="0" err="1">
                <a:latin typeface="Courier New" pitchFamily="49" charset="0"/>
                <a:cs typeface="Courier New" pitchFamily="49" charset="0"/>
              </a:rPr>
              <a:t>STACKinit</a:t>
            </a:r>
            <a:r>
              <a:rPr lang="en-US" dirty="0">
                <a:latin typeface="Courier New" pitchFamily="49" charset="0"/>
                <a:cs typeface="Courier New" pitchFamily="49" charset="0"/>
              </a:rPr>
              <a:t>(</a:t>
            </a:r>
            <a:r>
              <a:rPr lang="en-US" dirty="0" err="1">
                <a:latin typeface="Courier New" pitchFamily="49" charset="0"/>
                <a:cs typeface="Courier New" pitchFamily="49" charset="0"/>
              </a:rPr>
              <a:t>int</a:t>
            </a:r>
            <a:r>
              <a:rPr lang="en-US" dirty="0">
                <a:latin typeface="Courier New" pitchFamily="49" charset="0"/>
                <a:cs typeface="Courier New" pitchFamily="49" charset="0"/>
              </a:rPr>
              <a:t>); </a:t>
            </a:r>
            <a:endParaRPr lang="en-US" dirty="0" smtClean="0">
              <a:latin typeface="Courier New" pitchFamily="49" charset="0"/>
              <a:cs typeface="Courier New" pitchFamily="49" charset="0"/>
            </a:endParaRPr>
          </a:p>
          <a:p>
            <a:pPr marL="0" indent="0">
              <a:buNone/>
            </a:pPr>
            <a:r>
              <a:rPr lang="en-US" dirty="0" err="1" smtClean="0">
                <a:latin typeface="Courier New" pitchFamily="49" charset="0"/>
                <a:cs typeface="Courier New" pitchFamily="49" charset="0"/>
              </a:rPr>
              <a:t>int</a:t>
            </a:r>
            <a:r>
              <a:rPr lang="en-US" dirty="0" smtClean="0">
                <a:latin typeface="Courier New" pitchFamily="49" charset="0"/>
                <a:cs typeface="Courier New" pitchFamily="49" charset="0"/>
              </a:rPr>
              <a:t> </a:t>
            </a:r>
            <a:r>
              <a:rPr lang="en-US" dirty="0" err="1">
                <a:latin typeface="Courier New" pitchFamily="49" charset="0"/>
                <a:cs typeface="Courier New" pitchFamily="49" charset="0"/>
              </a:rPr>
              <a:t>STACKempty</a:t>
            </a:r>
            <a:r>
              <a:rPr lang="en-US" dirty="0" smtClean="0">
                <a:latin typeface="Courier New" pitchFamily="49" charset="0"/>
                <a:cs typeface="Courier New" pitchFamily="49" charset="0"/>
              </a:rPr>
              <a:t>();</a:t>
            </a:r>
          </a:p>
          <a:p>
            <a:pPr marL="0" indent="0">
              <a:buNone/>
            </a:pPr>
            <a:r>
              <a:rPr lang="en-US" dirty="0" smtClean="0">
                <a:latin typeface="Courier New" pitchFamily="49" charset="0"/>
                <a:cs typeface="Courier New" pitchFamily="49" charset="0"/>
              </a:rPr>
              <a:t>void </a:t>
            </a:r>
            <a:r>
              <a:rPr lang="en-US" dirty="0" err="1">
                <a:latin typeface="Courier New" pitchFamily="49" charset="0"/>
                <a:cs typeface="Courier New" pitchFamily="49" charset="0"/>
              </a:rPr>
              <a:t>STACKpush</a:t>
            </a:r>
            <a:r>
              <a:rPr lang="en-US" dirty="0">
                <a:latin typeface="Courier New" pitchFamily="49" charset="0"/>
                <a:cs typeface="Courier New" pitchFamily="49" charset="0"/>
              </a:rPr>
              <a:t>(Item</a:t>
            </a:r>
            <a:r>
              <a:rPr lang="en-US" dirty="0" smtClean="0">
                <a:latin typeface="Courier New" pitchFamily="49" charset="0"/>
                <a:cs typeface="Courier New" pitchFamily="49" charset="0"/>
              </a:rPr>
              <a:t>);</a:t>
            </a:r>
          </a:p>
          <a:p>
            <a:pPr marL="0" indent="0">
              <a:buNone/>
            </a:pPr>
            <a:r>
              <a:rPr lang="en-US" dirty="0" smtClean="0">
                <a:latin typeface="Courier New" pitchFamily="49" charset="0"/>
                <a:cs typeface="Courier New" pitchFamily="49" charset="0"/>
              </a:rPr>
              <a:t>Item </a:t>
            </a:r>
            <a:r>
              <a:rPr lang="en-US" dirty="0" err="1">
                <a:latin typeface="Courier New" pitchFamily="49" charset="0"/>
                <a:cs typeface="Courier New" pitchFamily="49" charset="0"/>
              </a:rPr>
              <a:t>STACKpop</a:t>
            </a:r>
            <a:r>
              <a:rPr lang="en-US" dirty="0" smtClean="0">
                <a:latin typeface="Courier New" pitchFamily="49" charset="0"/>
                <a:cs typeface="Courier New" pitchFamily="49" charset="0"/>
              </a:rPr>
              <a:t>();</a:t>
            </a:r>
          </a:p>
          <a:p>
            <a:pPr marL="0" indent="0">
              <a:buNone/>
            </a:pPr>
            <a:endParaRPr lang="en-US" dirty="0">
              <a:latin typeface="Courier New" pitchFamily="49" charset="0"/>
              <a:cs typeface="Courier New" pitchFamily="49" charset="0"/>
            </a:endParaRPr>
          </a:p>
          <a:p>
            <a:pPr marL="0" indent="0">
              <a:buNone/>
            </a:pPr>
            <a:r>
              <a:rPr lang="en-US" dirty="0" smtClean="0">
                <a:cs typeface="Courier New" pitchFamily="49" charset="0"/>
              </a:rPr>
              <a:t>The type </a:t>
            </a:r>
            <a:r>
              <a:rPr lang="en-US" dirty="0" smtClean="0">
                <a:latin typeface="Courier New" pitchFamily="49" charset="0"/>
                <a:cs typeface="Courier New" pitchFamily="49" charset="0"/>
              </a:rPr>
              <a:t>Item </a:t>
            </a:r>
            <a:r>
              <a:rPr lang="en-US" dirty="0" smtClean="0">
                <a:cs typeface="Courier New" pitchFamily="49" charset="0"/>
              </a:rPr>
              <a:t>will be defined in a header file</a:t>
            </a:r>
            <a:r>
              <a:rPr lang="en-US" dirty="0" smtClean="0">
                <a:latin typeface="Courier New" pitchFamily="49" charset="0"/>
                <a:cs typeface="Courier New" pitchFamily="49" charset="0"/>
              </a:rPr>
              <a:t> </a:t>
            </a:r>
            <a:r>
              <a:rPr lang="en-US" dirty="0" err="1" smtClean="0">
                <a:latin typeface="Courier New" pitchFamily="49" charset="0"/>
                <a:cs typeface="Courier New" pitchFamily="49" charset="0"/>
              </a:rPr>
              <a:t>Item.h</a:t>
            </a:r>
            <a:r>
              <a:rPr lang="en-US" dirty="0" smtClean="0">
                <a:latin typeface="Courier New" pitchFamily="49" charset="0"/>
                <a:cs typeface="Courier New" pitchFamily="49" charset="0"/>
              </a:rPr>
              <a:t> </a:t>
            </a:r>
            <a:r>
              <a:rPr lang="en-US" dirty="0" smtClean="0">
                <a:cs typeface="Courier New" pitchFamily="49" charset="0"/>
              </a:rPr>
              <a:t>which will be included in the implementation of the interface and the client programs</a:t>
            </a:r>
            <a:r>
              <a:rPr lang="en-US" dirty="0" smtClean="0">
                <a:latin typeface="Courier New" pitchFamily="49" charset="0"/>
                <a:cs typeface="Courier New" pitchFamily="49" charset="0"/>
              </a:rPr>
              <a:t>.</a:t>
            </a:r>
            <a:endParaRPr lang="en-US" dirty="0">
              <a:latin typeface="Courier New" pitchFamily="49" charset="0"/>
              <a:cs typeface="Courier New" pitchFamily="49" charset="0"/>
            </a:endParaRPr>
          </a:p>
        </p:txBody>
      </p:sp>
      <p:sp>
        <p:nvSpPr>
          <p:cNvPr id="4" name="Footer Placeholder 3"/>
          <p:cNvSpPr>
            <a:spLocks noGrp="1"/>
          </p:cNvSpPr>
          <p:nvPr>
            <p:ph type="ftr" sz="quarter" idx="11"/>
          </p:nvPr>
        </p:nvSpPr>
        <p:spPr/>
        <p:txBody>
          <a:bodyPr/>
          <a:lstStyle/>
          <a:p>
            <a:r>
              <a:rPr lang="en-US" smtClean="0"/>
              <a:t>Data Structures and Programming Techniques</a:t>
            </a:r>
            <a:endParaRPr lang="en-US"/>
          </a:p>
        </p:txBody>
      </p:sp>
      <p:sp>
        <p:nvSpPr>
          <p:cNvPr id="5" name="Slide Number Placeholder 4"/>
          <p:cNvSpPr>
            <a:spLocks noGrp="1"/>
          </p:cNvSpPr>
          <p:nvPr>
            <p:ph type="sldNum" sz="quarter" idx="12"/>
          </p:nvPr>
        </p:nvSpPr>
        <p:spPr/>
        <p:txBody>
          <a:bodyPr/>
          <a:lstStyle/>
          <a:p>
            <a:fld id="{59635152-C9A8-4C6E-919A-02F3B65E1E2D}" type="slidenum">
              <a:rPr lang="en-US" smtClean="0"/>
              <a:t>32</a:t>
            </a:fld>
            <a:endParaRPr lang="en-US"/>
          </a:p>
        </p:txBody>
      </p:sp>
    </p:spTree>
    <p:extLst>
      <p:ext uri="{BB962C8B-B14F-4D97-AF65-F5344CB8AC3E}">
        <p14:creationId xmlns:p14="http://schemas.microsoft.com/office/powerpoint/2010/main" val="3281742987"/>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The Implementation of the Interface</a:t>
            </a:r>
            <a:endParaRPr lang="en-US" dirty="0"/>
          </a:p>
        </p:txBody>
      </p:sp>
      <p:sp>
        <p:nvSpPr>
          <p:cNvPr id="3" name="Content Placeholder 2"/>
          <p:cNvSpPr>
            <a:spLocks noGrp="1"/>
          </p:cNvSpPr>
          <p:nvPr>
            <p:ph idx="1"/>
          </p:nvPr>
        </p:nvSpPr>
        <p:spPr/>
        <p:txBody>
          <a:bodyPr/>
          <a:lstStyle/>
          <a:p>
            <a:r>
              <a:rPr lang="en-US" dirty="0" smtClean="0"/>
              <a:t>As previously, we will consider an array implementation and a linked list implementation of the ADT stack.</a:t>
            </a:r>
            <a:endParaRPr lang="en-US" dirty="0"/>
          </a:p>
        </p:txBody>
      </p:sp>
      <p:sp>
        <p:nvSpPr>
          <p:cNvPr id="4" name="Footer Placeholder 3"/>
          <p:cNvSpPr>
            <a:spLocks noGrp="1"/>
          </p:cNvSpPr>
          <p:nvPr>
            <p:ph type="ftr" sz="quarter" idx="11"/>
          </p:nvPr>
        </p:nvSpPr>
        <p:spPr/>
        <p:txBody>
          <a:bodyPr/>
          <a:lstStyle/>
          <a:p>
            <a:r>
              <a:rPr lang="en-US" smtClean="0"/>
              <a:t>Data Structures and Programming Techniques</a:t>
            </a:r>
            <a:endParaRPr lang="en-US"/>
          </a:p>
        </p:txBody>
      </p:sp>
      <p:sp>
        <p:nvSpPr>
          <p:cNvPr id="5" name="Slide Number Placeholder 4"/>
          <p:cNvSpPr>
            <a:spLocks noGrp="1"/>
          </p:cNvSpPr>
          <p:nvPr>
            <p:ph type="sldNum" sz="quarter" idx="12"/>
          </p:nvPr>
        </p:nvSpPr>
        <p:spPr/>
        <p:txBody>
          <a:bodyPr/>
          <a:lstStyle/>
          <a:p>
            <a:fld id="{59635152-C9A8-4C6E-919A-02F3B65E1E2D}" type="slidenum">
              <a:rPr lang="en-US" smtClean="0"/>
              <a:t>33</a:t>
            </a:fld>
            <a:endParaRPr lang="en-US"/>
          </a:p>
        </p:txBody>
      </p:sp>
    </p:spTree>
    <p:extLst>
      <p:ext uri="{BB962C8B-B14F-4D97-AF65-F5344CB8AC3E}">
        <p14:creationId xmlns:p14="http://schemas.microsoft.com/office/powerpoint/2010/main" val="3340385040"/>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Array Implementation</a:t>
            </a:r>
            <a:endParaRPr lang="en-US" dirty="0"/>
          </a:p>
        </p:txBody>
      </p:sp>
      <p:sp>
        <p:nvSpPr>
          <p:cNvPr id="3" name="Content Placeholder 2"/>
          <p:cNvSpPr>
            <a:spLocks noGrp="1"/>
          </p:cNvSpPr>
          <p:nvPr>
            <p:ph idx="1"/>
          </p:nvPr>
        </p:nvSpPr>
        <p:spPr/>
        <p:txBody>
          <a:bodyPr>
            <a:normAutofit fontScale="55000" lnSpcReduction="20000"/>
          </a:bodyPr>
          <a:lstStyle/>
          <a:p>
            <a:pPr marL="0" indent="0">
              <a:buNone/>
            </a:pPr>
            <a:r>
              <a:rPr lang="en-US" dirty="0">
                <a:latin typeface="Courier New" pitchFamily="49" charset="0"/>
                <a:cs typeface="Courier New" pitchFamily="49" charset="0"/>
              </a:rPr>
              <a:t>#include &lt;</a:t>
            </a:r>
            <a:r>
              <a:rPr lang="en-US" dirty="0" err="1">
                <a:latin typeface="Courier New" pitchFamily="49" charset="0"/>
                <a:cs typeface="Courier New" pitchFamily="49" charset="0"/>
              </a:rPr>
              <a:t>stdlib.h</a:t>
            </a:r>
            <a:r>
              <a:rPr lang="en-US" dirty="0" smtClean="0">
                <a:latin typeface="Courier New" pitchFamily="49" charset="0"/>
                <a:cs typeface="Courier New" pitchFamily="49" charset="0"/>
              </a:rPr>
              <a:t>&gt;</a:t>
            </a:r>
          </a:p>
          <a:p>
            <a:pPr marL="0" indent="0">
              <a:buNone/>
            </a:pPr>
            <a:r>
              <a:rPr lang="en-US" dirty="0" smtClean="0">
                <a:latin typeface="Courier New" pitchFamily="49" charset="0"/>
                <a:cs typeface="Courier New" pitchFamily="49" charset="0"/>
              </a:rPr>
              <a:t>#</a:t>
            </a:r>
            <a:r>
              <a:rPr lang="en-US" dirty="0">
                <a:latin typeface="Courier New" pitchFamily="49" charset="0"/>
                <a:cs typeface="Courier New" pitchFamily="49" charset="0"/>
              </a:rPr>
              <a:t>include "</a:t>
            </a:r>
            <a:r>
              <a:rPr lang="en-US" dirty="0" err="1" smtClean="0">
                <a:latin typeface="Courier New" pitchFamily="49" charset="0"/>
                <a:cs typeface="Courier New" pitchFamily="49" charset="0"/>
              </a:rPr>
              <a:t>Item.h</a:t>
            </a:r>
            <a:r>
              <a:rPr lang="en-US" dirty="0" smtClean="0">
                <a:latin typeface="Courier New" pitchFamily="49" charset="0"/>
                <a:cs typeface="Courier New" pitchFamily="49" charset="0"/>
              </a:rPr>
              <a:t>"</a:t>
            </a:r>
          </a:p>
          <a:p>
            <a:pPr marL="0" indent="0">
              <a:buNone/>
            </a:pPr>
            <a:r>
              <a:rPr lang="en-US" dirty="0" smtClean="0">
                <a:latin typeface="Courier New" pitchFamily="49" charset="0"/>
                <a:cs typeface="Courier New" pitchFamily="49" charset="0"/>
              </a:rPr>
              <a:t>#</a:t>
            </a:r>
            <a:r>
              <a:rPr lang="en-US" dirty="0">
                <a:latin typeface="Courier New" pitchFamily="49" charset="0"/>
                <a:cs typeface="Courier New" pitchFamily="49" charset="0"/>
              </a:rPr>
              <a:t>include "</a:t>
            </a:r>
            <a:r>
              <a:rPr lang="en-US" dirty="0" err="1" smtClean="0">
                <a:latin typeface="Courier New" pitchFamily="49" charset="0"/>
                <a:cs typeface="Courier New" pitchFamily="49" charset="0"/>
              </a:rPr>
              <a:t>STACK.h</a:t>
            </a:r>
            <a:r>
              <a:rPr lang="en-US" dirty="0" smtClean="0">
                <a:latin typeface="Courier New" pitchFamily="49" charset="0"/>
                <a:cs typeface="Courier New" pitchFamily="49" charset="0"/>
              </a:rPr>
              <a:t>"</a:t>
            </a:r>
          </a:p>
          <a:p>
            <a:pPr marL="0" indent="0">
              <a:buNone/>
            </a:pPr>
            <a:r>
              <a:rPr lang="en-US" dirty="0" smtClean="0">
                <a:latin typeface="Courier New" pitchFamily="49" charset="0"/>
                <a:cs typeface="Courier New" pitchFamily="49" charset="0"/>
              </a:rPr>
              <a:t>static </a:t>
            </a:r>
            <a:r>
              <a:rPr lang="en-US" dirty="0">
                <a:latin typeface="Courier New" pitchFamily="49" charset="0"/>
                <a:cs typeface="Courier New" pitchFamily="49" charset="0"/>
              </a:rPr>
              <a:t>Item *s</a:t>
            </a:r>
            <a:r>
              <a:rPr lang="en-US" dirty="0" smtClean="0">
                <a:latin typeface="Courier New" pitchFamily="49" charset="0"/>
                <a:cs typeface="Courier New" pitchFamily="49" charset="0"/>
              </a:rPr>
              <a:t>;</a:t>
            </a:r>
          </a:p>
          <a:p>
            <a:pPr marL="0" indent="0">
              <a:buNone/>
            </a:pPr>
            <a:r>
              <a:rPr lang="en-US" dirty="0" smtClean="0">
                <a:latin typeface="Courier New" pitchFamily="49" charset="0"/>
                <a:cs typeface="Courier New" pitchFamily="49" charset="0"/>
              </a:rPr>
              <a:t>static </a:t>
            </a:r>
            <a:r>
              <a:rPr lang="en-US" dirty="0" err="1">
                <a:latin typeface="Courier New" pitchFamily="49" charset="0"/>
                <a:cs typeface="Courier New" pitchFamily="49" charset="0"/>
              </a:rPr>
              <a:t>int</a:t>
            </a:r>
            <a:r>
              <a:rPr lang="en-US" dirty="0">
                <a:latin typeface="Courier New" pitchFamily="49" charset="0"/>
                <a:cs typeface="Courier New" pitchFamily="49" charset="0"/>
              </a:rPr>
              <a:t> N</a:t>
            </a:r>
            <a:r>
              <a:rPr lang="en-US" dirty="0" smtClean="0">
                <a:latin typeface="Courier New" pitchFamily="49" charset="0"/>
                <a:cs typeface="Courier New" pitchFamily="49" charset="0"/>
              </a:rPr>
              <a:t>;</a:t>
            </a:r>
          </a:p>
          <a:p>
            <a:pPr marL="0" indent="0">
              <a:buNone/>
            </a:pPr>
            <a:endParaRPr lang="en-US" dirty="0" smtClean="0">
              <a:latin typeface="Courier New" pitchFamily="49" charset="0"/>
              <a:cs typeface="Courier New" pitchFamily="49" charset="0"/>
            </a:endParaRPr>
          </a:p>
          <a:p>
            <a:pPr marL="0" indent="0">
              <a:buNone/>
            </a:pPr>
            <a:r>
              <a:rPr lang="en-US" dirty="0" smtClean="0">
                <a:latin typeface="Courier New" pitchFamily="49" charset="0"/>
                <a:cs typeface="Courier New" pitchFamily="49" charset="0"/>
              </a:rPr>
              <a:t>void </a:t>
            </a:r>
            <a:r>
              <a:rPr lang="en-US" dirty="0" err="1">
                <a:latin typeface="Courier New" pitchFamily="49" charset="0"/>
                <a:cs typeface="Courier New" pitchFamily="49" charset="0"/>
              </a:rPr>
              <a:t>STACKinit</a:t>
            </a:r>
            <a:r>
              <a:rPr lang="en-US" dirty="0">
                <a:latin typeface="Courier New" pitchFamily="49" charset="0"/>
                <a:cs typeface="Courier New" pitchFamily="49" charset="0"/>
              </a:rPr>
              <a:t>(</a:t>
            </a:r>
            <a:r>
              <a:rPr lang="en-US" dirty="0" err="1">
                <a:latin typeface="Courier New" pitchFamily="49" charset="0"/>
                <a:cs typeface="Courier New" pitchFamily="49" charset="0"/>
              </a:rPr>
              <a:t>int</a:t>
            </a:r>
            <a:r>
              <a:rPr lang="en-US" dirty="0">
                <a:latin typeface="Courier New" pitchFamily="49" charset="0"/>
                <a:cs typeface="Courier New" pitchFamily="49" charset="0"/>
              </a:rPr>
              <a:t> </a:t>
            </a:r>
            <a:r>
              <a:rPr lang="en-US" dirty="0" err="1">
                <a:latin typeface="Courier New" pitchFamily="49" charset="0"/>
                <a:cs typeface="Courier New" pitchFamily="49" charset="0"/>
              </a:rPr>
              <a:t>maxN</a:t>
            </a:r>
            <a:r>
              <a:rPr lang="en-US" dirty="0">
                <a:latin typeface="Courier New" pitchFamily="49" charset="0"/>
                <a:cs typeface="Courier New" pitchFamily="49" charset="0"/>
              </a:rPr>
              <a:t>)  </a:t>
            </a:r>
            <a:endParaRPr lang="en-US" dirty="0" smtClean="0">
              <a:latin typeface="Courier New" pitchFamily="49" charset="0"/>
              <a:cs typeface="Courier New" pitchFamily="49" charset="0"/>
            </a:endParaRPr>
          </a:p>
          <a:p>
            <a:pPr marL="0" indent="0">
              <a:buNone/>
            </a:pPr>
            <a:r>
              <a:rPr lang="en-US" dirty="0" smtClean="0">
                <a:latin typeface="Courier New" pitchFamily="49" charset="0"/>
                <a:cs typeface="Courier New" pitchFamily="49" charset="0"/>
              </a:rPr>
              <a:t>{ </a:t>
            </a:r>
            <a:r>
              <a:rPr lang="en-US" dirty="0">
                <a:latin typeface="Courier New" pitchFamily="49" charset="0"/>
                <a:cs typeface="Courier New" pitchFamily="49" charset="0"/>
              </a:rPr>
              <a:t>s = </a:t>
            </a:r>
            <a:r>
              <a:rPr lang="en-US" dirty="0" err="1">
                <a:latin typeface="Courier New" pitchFamily="49" charset="0"/>
                <a:cs typeface="Courier New" pitchFamily="49" charset="0"/>
              </a:rPr>
              <a:t>malloc</a:t>
            </a:r>
            <a:r>
              <a:rPr lang="en-US" dirty="0">
                <a:latin typeface="Courier New" pitchFamily="49" charset="0"/>
                <a:cs typeface="Courier New" pitchFamily="49" charset="0"/>
              </a:rPr>
              <a:t>(</a:t>
            </a:r>
            <a:r>
              <a:rPr lang="en-US" dirty="0" err="1">
                <a:latin typeface="Courier New" pitchFamily="49" charset="0"/>
                <a:cs typeface="Courier New" pitchFamily="49" charset="0"/>
              </a:rPr>
              <a:t>maxN</a:t>
            </a:r>
            <a:r>
              <a:rPr lang="en-US" dirty="0">
                <a:latin typeface="Courier New" pitchFamily="49" charset="0"/>
                <a:cs typeface="Courier New" pitchFamily="49" charset="0"/>
              </a:rPr>
              <a:t>*</a:t>
            </a:r>
            <a:r>
              <a:rPr lang="en-US" dirty="0" err="1">
                <a:latin typeface="Courier New" pitchFamily="49" charset="0"/>
                <a:cs typeface="Courier New" pitchFamily="49" charset="0"/>
              </a:rPr>
              <a:t>sizeof</a:t>
            </a:r>
            <a:r>
              <a:rPr lang="en-US" dirty="0">
                <a:latin typeface="Courier New" pitchFamily="49" charset="0"/>
                <a:cs typeface="Courier New" pitchFamily="49" charset="0"/>
              </a:rPr>
              <a:t>(Item)); N = 0; </a:t>
            </a:r>
            <a:r>
              <a:rPr lang="en-US" dirty="0" smtClean="0">
                <a:latin typeface="Courier New" pitchFamily="49" charset="0"/>
                <a:cs typeface="Courier New" pitchFamily="49" charset="0"/>
              </a:rPr>
              <a:t>}</a:t>
            </a:r>
          </a:p>
          <a:p>
            <a:pPr marL="0" indent="0">
              <a:buNone/>
            </a:pPr>
            <a:endParaRPr lang="en-US" dirty="0" smtClean="0">
              <a:latin typeface="Courier New" pitchFamily="49" charset="0"/>
              <a:cs typeface="Courier New" pitchFamily="49" charset="0"/>
            </a:endParaRPr>
          </a:p>
          <a:p>
            <a:pPr marL="0" indent="0">
              <a:buNone/>
            </a:pPr>
            <a:r>
              <a:rPr lang="en-US" dirty="0" err="1" smtClean="0">
                <a:latin typeface="Courier New" pitchFamily="49" charset="0"/>
                <a:cs typeface="Courier New" pitchFamily="49" charset="0"/>
              </a:rPr>
              <a:t>int</a:t>
            </a:r>
            <a:r>
              <a:rPr lang="en-US" dirty="0" smtClean="0">
                <a:latin typeface="Courier New" pitchFamily="49" charset="0"/>
                <a:cs typeface="Courier New" pitchFamily="49" charset="0"/>
              </a:rPr>
              <a:t> </a:t>
            </a:r>
            <a:r>
              <a:rPr lang="en-US" dirty="0" err="1">
                <a:latin typeface="Courier New" pitchFamily="49" charset="0"/>
                <a:cs typeface="Courier New" pitchFamily="49" charset="0"/>
              </a:rPr>
              <a:t>STACKempty</a:t>
            </a:r>
            <a:r>
              <a:rPr lang="en-US" dirty="0">
                <a:latin typeface="Courier New" pitchFamily="49" charset="0"/>
                <a:cs typeface="Courier New" pitchFamily="49" charset="0"/>
              </a:rPr>
              <a:t>()  { return N == 0; </a:t>
            </a:r>
            <a:r>
              <a:rPr lang="en-US" dirty="0" smtClean="0">
                <a:latin typeface="Courier New" pitchFamily="49" charset="0"/>
                <a:cs typeface="Courier New" pitchFamily="49" charset="0"/>
              </a:rPr>
              <a:t>}</a:t>
            </a:r>
          </a:p>
          <a:p>
            <a:pPr marL="0" indent="0">
              <a:buNone/>
            </a:pPr>
            <a:endParaRPr lang="en-US" dirty="0" smtClean="0">
              <a:latin typeface="Courier New" pitchFamily="49" charset="0"/>
              <a:cs typeface="Courier New" pitchFamily="49" charset="0"/>
            </a:endParaRPr>
          </a:p>
          <a:p>
            <a:pPr marL="0" indent="0">
              <a:buNone/>
            </a:pPr>
            <a:r>
              <a:rPr lang="en-US" dirty="0" smtClean="0">
                <a:latin typeface="Courier New" pitchFamily="49" charset="0"/>
                <a:cs typeface="Courier New" pitchFamily="49" charset="0"/>
              </a:rPr>
              <a:t>void </a:t>
            </a:r>
            <a:r>
              <a:rPr lang="en-US" dirty="0" err="1">
                <a:latin typeface="Courier New" pitchFamily="49" charset="0"/>
                <a:cs typeface="Courier New" pitchFamily="49" charset="0"/>
              </a:rPr>
              <a:t>STACKpush</a:t>
            </a:r>
            <a:r>
              <a:rPr lang="en-US" dirty="0">
                <a:latin typeface="Courier New" pitchFamily="49" charset="0"/>
                <a:cs typeface="Courier New" pitchFamily="49" charset="0"/>
              </a:rPr>
              <a:t>(Item item)  </a:t>
            </a:r>
            <a:endParaRPr lang="en-US" dirty="0" smtClean="0">
              <a:latin typeface="Courier New" pitchFamily="49" charset="0"/>
              <a:cs typeface="Courier New" pitchFamily="49" charset="0"/>
            </a:endParaRPr>
          </a:p>
          <a:p>
            <a:pPr marL="0" indent="0">
              <a:buNone/>
            </a:pPr>
            <a:r>
              <a:rPr lang="en-US" dirty="0" smtClean="0">
                <a:latin typeface="Courier New" pitchFamily="49" charset="0"/>
                <a:cs typeface="Courier New" pitchFamily="49" charset="0"/>
              </a:rPr>
              <a:t>{ </a:t>
            </a:r>
            <a:r>
              <a:rPr lang="en-US" dirty="0">
                <a:latin typeface="Courier New" pitchFamily="49" charset="0"/>
                <a:cs typeface="Courier New" pitchFamily="49" charset="0"/>
              </a:rPr>
              <a:t>s[N++] = item; </a:t>
            </a:r>
            <a:r>
              <a:rPr lang="en-US" dirty="0" smtClean="0">
                <a:latin typeface="Courier New" pitchFamily="49" charset="0"/>
                <a:cs typeface="Courier New" pitchFamily="49" charset="0"/>
              </a:rPr>
              <a:t>}</a:t>
            </a:r>
          </a:p>
          <a:p>
            <a:pPr marL="0" indent="0">
              <a:buNone/>
            </a:pPr>
            <a:endParaRPr lang="en-US" dirty="0">
              <a:latin typeface="Courier New" pitchFamily="49" charset="0"/>
              <a:cs typeface="Courier New" pitchFamily="49" charset="0"/>
            </a:endParaRPr>
          </a:p>
          <a:p>
            <a:pPr marL="0" indent="0">
              <a:buNone/>
            </a:pPr>
            <a:r>
              <a:rPr lang="en-US" dirty="0" smtClean="0">
                <a:latin typeface="Courier New" pitchFamily="49" charset="0"/>
                <a:cs typeface="Courier New" pitchFamily="49" charset="0"/>
              </a:rPr>
              <a:t>Item </a:t>
            </a:r>
            <a:r>
              <a:rPr lang="en-US" dirty="0" err="1">
                <a:latin typeface="Courier New" pitchFamily="49" charset="0"/>
                <a:cs typeface="Courier New" pitchFamily="49" charset="0"/>
              </a:rPr>
              <a:t>STACKpop</a:t>
            </a:r>
            <a:r>
              <a:rPr lang="en-US" dirty="0">
                <a:latin typeface="Courier New" pitchFamily="49" charset="0"/>
                <a:cs typeface="Courier New" pitchFamily="49" charset="0"/>
              </a:rPr>
              <a:t>()  { return s[--N]; }</a:t>
            </a:r>
          </a:p>
        </p:txBody>
      </p:sp>
      <p:sp>
        <p:nvSpPr>
          <p:cNvPr id="4" name="Footer Placeholder 3"/>
          <p:cNvSpPr>
            <a:spLocks noGrp="1"/>
          </p:cNvSpPr>
          <p:nvPr>
            <p:ph type="ftr" sz="quarter" idx="11"/>
          </p:nvPr>
        </p:nvSpPr>
        <p:spPr/>
        <p:txBody>
          <a:bodyPr/>
          <a:lstStyle/>
          <a:p>
            <a:r>
              <a:rPr lang="en-US" smtClean="0"/>
              <a:t>Data Structures and Programming Techniques</a:t>
            </a:r>
            <a:endParaRPr lang="en-US"/>
          </a:p>
        </p:txBody>
      </p:sp>
      <p:sp>
        <p:nvSpPr>
          <p:cNvPr id="5" name="Slide Number Placeholder 4"/>
          <p:cNvSpPr>
            <a:spLocks noGrp="1"/>
          </p:cNvSpPr>
          <p:nvPr>
            <p:ph type="sldNum" sz="quarter" idx="12"/>
          </p:nvPr>
        </p:nvSpPr>
        <p:spPr/>
        <p:txBody>
          <a:bodyPr/>
          <a:lstStyle/>
          <a:p>
            <a:fld id="{59635152-C9A8-4C6E-919A-02F3B65E1E2D}" type="slidenum">
              <a:rPr lang="en-US" smtClean="0"/>
              <a:t>34</a:t>
            </a:fld>
            <a:endParaRPr lang="en-US"/>
          </a:p>
        </p:txBody>
      </p:sp>
    </p:spTree>
    <p:extLst>
      <p:ext uri="{BB962C8B-B14F-4D97-AF65-F5344CB8AC3E}">
        <p14:creationId xmlns:p14="http://schemas.microsoft.com/office/powerpoint/2010/main" val="2037503741"/>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Notes</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The variable </a:t>
            </a:r>
            <a:r>
              <a:rPr lang="en-US" dirty="0" smtClean="0">
                <a:latin typeface="Courier New" pitchFamily="49" charset="0"/>
                <a:cs typeface="Courier New" pitchFamily="49" charset="0"/>
              </a:rPr>
              <a:t>s</a:t>
            </a:r>
            <a:r>
              <a:rPr lang="en-US" dirty="0" smtClean="0"/>
              <a:t> is a pointer to an item (equivalently, the name of an array of items defined by </a:t>
            </a:r>
            <a:r>
              <a:rPr lang="en-US" dirty="0" smtClean="0">
                <a:latin typeface="Courier New" pitchFamily="49" charset="0"/>
                <a:cs typeface="Courier New" pitchFamily="49" charset="0"/>
              </a:rPr>
              <a:t>Item s[]</a:t>
            </a:r>
            <a:r>
              <a:rPr lang="en-US" dirty="0" smtClean="0"/>
              <a:t>).</a:t>
            </a:r>
          </a:p>
          <a:p>
            <a:r>
              <a:rPr lang="en-US" dirty="0" smtClean="0"/>
              <a:t>When there are </a:t>
            </a:r>
            <a:r>
              <a:rPr lang="en-US" dirty="0" smtClean="0">
                <a:latin typeface="Courier New" pitchFamily="49" charset="0"/>
                <a:cs typeface="Courier New" pitchFamily="49" charset="0"/>
              </a:rPr>
              <a:t>N</a:t>
            </a:r>
            <a:r>
              <a:rPr lang="en-US" dirty="0" smtClean="0"/>
              <a:t> items in the stack, the implementation keeps them in array elements </a:t>
            </a:r>
            <a:r>
              <a:rPr lang="en-US" dirty="0" smtClean="0">
                <a:latin typeface="Courier New" pitchFamily="49" charset="0"/>
                <a:cs typeface="Courier New" pitchFamily="49" charset="0"/>
              </a:rPr>
              <a:t>s[0], …, s[N-1].</a:t>
            </a:r>
          </a:p>
          <a:p>
            <a:r>
              <a:rPr lang="en-US" dirty="0" smtClean="0"/>
              <a:t>The variable </a:t>
            </a:r>
            <a:r>
              <a:rPr lang="en-US" dirty="0" smtClean="0">
                <a:latin typeface="Courier New" pitchFamily="49" charset="0"/>
                <a:cs typeface="Courier New" pitchFamily="49" charset="0"/>
              </a:rPr>
              <a:t>N</a:t>
            </a:r>
            <a:r>
              <a:rPr lang="en-US" dirty="0" smtClean="0"/>
              <a:t> shows the top of the stack (where the next item to be pushed will go).</a:t>
            </a:r>
          </a:p>
          <a:p>
            <a:r>
              <a:rPr lang="en-US" dirty="0" smtClean="0">
                <a:latin typeface="Courier New" pitchFamily="49" charset="0"/>
                <a:cs typeface="Courier New" pitchFamily="49" charset="0"/>
              </a:rPr>
              <a:t>N</a:t>
            </a:r>
            <a:r>
              <a:rPr lang="en-US" dirty="0" smtClean="0"/>
              <a:t> is defined as a </a:t>
            </a:r>
            <a:r>
              <a:rPr lang="en-US" b="1" dirty="0" smtClean="0"/>
              <a:t>static</a:t>
            </a:r>
            <a:r>
              <a:rPr lang="en-US" dirty="0" smtClean="0"/>
              <a:t> variable i.e., it </a:t>
            </a:r>
            <a:r>
              <a:rPr lang="en-US" b="1" dirty="0" smtClean="0"/>
              <a:t>retains its value throughout calls </a:t>
            </a:r>
            <a:r>
              <a:rPr lang="en-US" dirty="0" smtClean="0"/>
              <a:t>of the various functions that access it. </a:t>
            </a:r>
          </a:p>
          <a:p>
            <a:r>
              <a:rPr lang="en-US" dirty="0" smtClean="0"/>
              <a:t>The client program passes the maximum number of items expected on the stack as an argument to </a:t>
            </a:r>
            <a:r>
              <a:rPr lang="en-US" dirty="0" err="1" smtClean="0">
                <a:latin typeface="Courier New" pitchFamily="49" charset="0"/>
                <a:cs typeface="Courier New" pitchFamily="49" charset="0"/>
              </a:rPr>
              <a:t>STACKinit</a:t>
            </a:r>
            <a:r>
              <a:rPr lang="en-US" dirty="0" smtClean="0"/>
              <a:t>.</a:t>
            </a:r>
          </a:p>
          <a:p>
            <a:r>
              <a:rPr lang="en-US" dirty="0" smtClean="0"/>
              <a:t>The previous code does not check for errors such as pushing onto a full stack or popping an empty one.</a:t>
            </a:r>
            <a:endParaRPr lang="en-US" dirty="0"/>
          </a:p>
        </p:txBody>
      </p:sp>
      <p:sp>
        <p:nvSpPr>
          <p:cNvPr id="4" name="Footer Placeholder 3"/>
          <p:cNvSpPr>
            <a:spLocks noGrp="1"/>
          </p:cNvSpPr>
          <p:nvPr>
            <p:ph type="ftr" sz="quarter" idx="11"/>
          </p:nvPr>
        </p:nvSpPr>
        <p:spPr/>
        <p:txBody>
          <a:bodyPr/>
          <a:lstStyle/>
          <a:p>
            <a:r>
              <a:rPr lang="en-US" smtClean="0"/>
              <a:t>Data Structures and Programming Techniques</a:t>
            </a:r>
            <a:endParaRPr lang="en-US"/>
          </a:p>
        </p:txBody>
      </p:sp>
      <p:sp>
        <p:nvSpPr>
          <p:cNvPr id="5" name="Slide Number Placeholder 4"/>
          <p:cNvSpPr>
            <a:spLocks noGrp="1"/>
          </p:cNvSpPr>
          <p:nvPr>
            <p:ph type="sldNum" sz="quarter" idx="12"/>
          </p:nvPr>
        </p:nvSpPr>
        <p:spPr/>
        <p:txBody>
          <a:bodyPr/>
          <a:lstStyle/>
          <a:p>
            <a:fld id="{59635152-C9A8-4C6E-919A-02F3B65E1E2D}" type="slidenum">
              <a:rPr lang="en-US" smtClean="0"/>
              <a:t>35</a:t>
            </a:fld>
            <a:endParaRPr lang="en-US"/>
          </a:p>
        </p:txBody>
      </p:sp>
    </p:spTree>
    <p:extLst>
      <p:ext uri="{BB962C8B-B14F-4D97-AF65-F5344CB8AC3E}">
        <p14:creationId xmlns:p14="http://schemas.microsoft.com/office/powerpoint/2010/main" val="103481237"/>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Linked List Implementation</a:t>
            </a:r>
            <a:endParaRPr lang="en-US" dirty="0"/>
          </a:p>
        </p:txBody>
      </p:sp>
      <p:sp>
        <p:nvSpPr>
          <p:cNvPr id="3" name="Content Placeholder 2"/>
          <p:cNvSpPr>
            <a:spLocks noGrp="1"/>
          </p:cNvSpPr>
          <p:nvPr>
            <p:ph idx="1"/>
          </p:nvPr>
        </p:nvSpPr>
        <p:spPr/>
        <p:txBody>
          <a:bodyPr>
            <a:normAutofit fontScale="32500" lnSpcReduction="20000"/>
          </a:bodyPr>
          <a:lstStyle/>
          <a:p>
            <a:pPr marL="0" indent="0">
              <a:buNone/>
            </a:pPr>
            <a:r>
              <a:rPr lang="en-US" dirty="0">
                <a:latin typeface="Courier New" pitchFamily="49" charset="0"/>
                <a:cs typeface="Courier New" pitchFamily="49" charset="0"/>
              </a:rPr>
              <a:t>#include &lt;</a:t>
            </a:r>
            <a:r>
              <a:rPr lang="en-US" dirty="0" err="1">
                <a:latin typeface="Courier New" pitchFamily="49" charset="0"/>
                <a:cs typeface="Courier New" pitchFamily="49" charset="0"/>
              </a:rPr>
              <a:t>stdlib.h</a:t>
            </a:r>
            <a:r>
              <a:rPr lang="en-US" dirty="0" smtClean="0">
                <a:latin typeface="Courier New" pitchFamily="49" charset="0"/>
                <a:cs typeface="Courier New" pitchFamily="49" charset="0"/>
              </a:rPr>
              <a:t>&gt;</a:t>
            </a:r>
          </a:p>
          <a:p>
            <a:pPr marL="0" indent="0">
              <a:buNone/>
            </a:pPr>
            <a:r>
              <a:rPr lang="en-US" dirty="0" smtClean="0">
                <a:latin typeface="Courier New" pitchFamily="49" charset="0"/>
                <a:cs typeface="Courier New" pitchFamily="49" charset="0"/>
              </a:rPr>
              <a:t>#</a:t>
            </a:r>
            <a:r>
              <a:rPr lang="en-US" dirty="0">
                <a:latin typeface="Courier New" pitchFamily="49" charset="0"/>
                <a:cs typeface="Courier New" pitchFamily="49" charset="0"/>
              </a:rPr>
              <a:t>include "</a:t>
            </a:r>
            <a:r>
              <a:rPr lang="en-US" dirty="0" err="1" smtClean="0">
                <a:latin typeface="Courier New" pitchFamily="49" charset="0"/>
                <a:cs typeface="Courier New" pitchFamily="49" charset="0"/>
              </a:rPr>
              <a:t>Item.h</a:t>
            </a:r>
            <a:r>
              <a:rPr lang="en-US" dirty="0" smtClean="0">
                <a:latin typeface="Courier New" pitchFamily="49" charset="0"/>
                <a:cs typeface="Courier New" pitchFamily="49" charset="0"/>
              </a:rPr>
              <a:t>"</a:t>
            </a:r>
          </a:p>
          <a:p>
            <a:pPr marL="0" indent="0">
              <a:buNone/>
            </a:pPr>
            <a:endParaRPr lang="en-US" dirty="0" smtClean="0">
              <a:latin typeface="Courier New" pitchFamily="49" charset="0"/>
              <a:cs typeface="Courier New" pitchFamily="49" charset="0"/>
            </a:endParaRPr>
          </a:p>
          <a:p>
            <a:pPr marL="0" indent="0">
              <a:buNone/>
            </a:pPr>
            <a:r>
              <a:rPr lang="en-US" dirty="0" err="1" smtClean="0">
                <a:latin typeface="Courier New" pitchFamily="49" charset="0"/>
                <a:cs typeface="Courier New" pitchFamily="49" charset="0"/>
              </a:rPr>
              <a:t>typedef</a:t>
            </a:r>
            <a:r>
              <a:rPr lang="en-US" dirty="0" smtClean="0">
                <a:latin typeface="Courier New" pitchFamily="49" charset="0"/>
                <a:cs typeface="Courier New" pitchFamily="49" charset="0"/>
              </a:rPr>
              <a:t> </a:t>
            </a:r>
            <a:r>
              <a:rPr lang="en-US" dirty="0" err="1">
                <a:latin typeface="Courier New" pitchFamily="49" charset="0"/>
                <a:cs typeface="Courier New" pitchFamily="49" charset="0"/>
              </a:rPr>
              <a:t>struct</a:t>
            </a:r>
            <a:r>
              <a:rPr lang="en-US" dirty="0">
                <a:latin typeface="Courier New" pitchFamily="49" charset="0"/>
                <a:cs typeface="Courier New" pitchFamily="49" charset="0"/>
              </a:rPr>
              <a:t> </a:t>
            </a:r>
            <a:r>
              <a:rPr lang="en-US" dirty="0" err="1">
                <a:latin typeface="Courier New" pitchFamily="49" charset="0"/>
                <a:cs typeface="Courier New" pitchFamily="49" charset="0"/>
              </a:rPr>
              <a:t>STACKnode</a:t>
            </a:r>
            <a:r>
              <a:rPr lang="en-US" dirty="0">
                <a:latin typeface="Courier New" pitchFamily="49" charset="0"/>
                <a:cs typeface="Courier New" pitchFamily="49" charset="0"/>
              </a:rPr>
              <a:t>* link</a:t>
            </a:r>
            <a:r>
              <a:rPr lang="en-US" dirty="0" smtClean="0">
                <a:latin typeface="Courier New" pitchFamily="49" charset="0"/>
                <a:cs typeface="Courier New" pitchFamily="49" charset="0"/>
              </a:rPr>
              <a:t>;</a:t>
            </a:r>
          </a:p>
          <a:p>
            <a:pPr marL="0" indent="0">
              <a:buNone/>
            </a:pPr>
            <a:r>
              <a:rPr lang="en-US" dirty="0" err="1" smtClean="0">
                <a:latin typeface="Courier New" pitchFamily="49" charset="0"/>
                <a:cs typeface="Courier New" pitchFamily="49" charset="0"/>
              </a:rPr>
              <a:t>struct</a:t>
            </a:r>
            <a:r>
              <a:rPr lang="en-US" dirty="0" smtClean="0">
                <a:latin typeface="Courier New" pitchFamily="49" charset="0"/>
                <a:cs typeface="Courier New" pitchFamily="49" charset="0"/>
              </a:rPr>
              <a:t> </a:t>
            </a:r>
            <a:r>
              <a:rPr lang="en-US" dirty="0" err="1">
                <a:latin typeface="Courier New" pitchFamily="49" charset="0"/>
                <a:cs typeface="Courier New" pitchFamily="49" charset="0"/>
              </a:rPr>
              <a:t>STACKnode</a:t>
            </a:r>
            <a:r>
              <a:rPr lang="en-US" dirty="0">
                <a:latin typeface="Courier New" pitchFamily="49" charset="0"/>
                <a:cs typeface="Courier New" pitchFamily="49" charset="0"/>
              </a:rPr>
              <a:t> { Item </a:t>
            </a:r>
            <a:r>
              <a:rPr lang="en-US" dirty="0" err="1">
                <a:latin typeface="Courier New" pitchFamily="49" charset="0"/>
                <a:cs typeface="Courier New" pitchFamily="49" charset="0"/>
              </a:rPr>
              <a:t>item</a:t>
            </a:r>
            <a:r>
              <a:rPr lang="en-US" dirty="0">
                <a:latin typeface="Courier New" pitchFamily="49" charset="0"/>
                <a:cs typeface="Courier New" pitchFamily="49" charset="0"/>
              </a:rPr>
              <a:t>; link next; </a:t>
            </a:r>
            <a:r>
              <a:rPr lang="en-US" dirty="0" smtClean="0">
                <a:latin typeface="Courier New" pitchFamily="49" charset="0"/>
                <a:cs typeface="Courier New" pitchFamily="49" charset="0"/>
              </a:rPr>
              <a:t>};</a:t>
            </a:r>
          </a:p>
          <a:p>
            <a:pPr marL="0" indent="0">
              <a:buNone/>
            </a:pPr>
            <a:r>
              <a:rPr lang="en-US" dirty="0" smtClean="0">
                <a:latin typeface="Courier New" pitchFamily="49" charset="0"/>
                <a:cs typeface="Courier New" pitchFamily="49" charset="0"/>
              </a:rPr>
              <a:t>static </a:t>
            </a:r>
            <a:r>
              <a:rPr lang="en-US" dirty="0">
                <a:latin typeface="Courier New" pitchFamily="49" charset="0"/>
                <a:cs typeface="Courier New" pitchFamily="49" charset="0"/>
              </a:rPr>
              <a:t>link head</a:t>
            </a:r>
            <a:r>
              <a:rPr lang="en-US" dirty="0" smtClean="0">
                <a:latin typeface="Courier New" pitchFamily="49" charset="0"/>
                <a:cs typeface="Courier New" pitchFamily="49" charset="0"/>
              </a:rPr>
              <a:t>;</a:t>
            </a:r>
          </a:p>
          <a:p>
            <a:pPr marL="0" indent="0">
              <a:buNone/>
            </a:pPr>
            <a:endParaRPr lang="en-US" dirty="0" smtClean="0">
              <a:latin typeface="Courier New" pitchFamily="49" charset="0"/>
              <a:cs typeface="Courier New" pitchFamily="49" charset="0"/>
            </a:endParaRPr>
          </a:p>
          <a:p>
            <a:pPr marL="0" indent="0">
              <a:buNone/>
            </a:pPr>
            <a:r>
              <a:rPr lang="en-US" dirty="0" smtClean="0">
                <a:latin typeface="Courier New" pitchFamily="49" charset="0"/>
                <a:cs typeface="Courier New" pitchFamily="49" charset="0"/>
              </a:rPr>
              <a:t>link </a:t>
            </a:r>
            <a:r>
              <a:rPr lang="en-US" dirty="0">
                <a:latin typeface="Courier New" pitchFamily="49" charset="0"/>
                <a:cs typeface="Courier New" pitchFamily="49" charset="0"/>
              </a:rPr>
              <a:t>NEW(Item </a:t>
            </a:r>
            <a:r>
              <a:rPr lang="en-US" dirty="0" err="1">
                <a:latin typeface="Courier New" pitchFamily="49" charset="0"/>
                <a:cs typeface="Courier New" pitchFamily="49" charset="0"/>
              </a:rPr>
              <a:t>item</a:t>
            </a:r>
            <a:r>
              <a:rPr lang="en-US" dirty="0">
                <a:latin typeface="Courier New" pitchFamily="49" charset="0"/>
                <a:cs typeface="Courier New" pitchFamily="49" charset="0"/>
              </a:rPr>
              <a:t>, link next)  </a:t>
            </a:r>
            <a:endParaRPr lang="en-US" dirty="0" smtClean="0">
              <a:latin typeface="Courier New" pitchFamily="49" charset="0"/>
              <a:cs typeface="Courier New" pitchFamily="49" charset="0"/>
            </a:endParaRPr>
          </a:p>
          <a:p>
            <a:pPr marL="0" indent="0">
              <a:buNone/>
            </a:pPr>
            <a:r>
              <a:rPr lang="en-US" dirty="0" smtClean="0">
                <a:latin typeface="Courier New" pitchFamily="49" charset="0"/>
                <a:cs typeface="Courier New" pitchFamily="49" charset="0"/>
              </a:rPr>
              <a:t>{ </a:t>
            </a:r>
            <a:r>
              <a:rPr lang="en-US" dirty="0">
                <a:latin typeface="Courier New" pitchFamily="49" charset="0"/>
                <a:cs typeface="Courier New" pitchFamily="49" charset="0"/>
              </a:rPr>
              <a:t>link x = </a:t>
            </a:r>
            <a:r>
              <a:rPr lang="en-US" dirty="0" err="1">
                <a:latin typeface="Courier New" pitchFamily="49" charset="0"/>
                <a:cs typeface="Courier New" pitchFamily="49" charset="0"/>
              </a:rPr>
              <a:t>malloc</a:t>
            </a:r>
            <a:r>
              <a:rPr lang="en-US" dirty="0">
                <a:latin typeface="Courier New" pitchFamily="49" charset="0"/>
                <a:cs typeface="Courier New" pitchFamily="49" charset="0"/>
              </a:rPr>
              <a:t>(</a:t>
            </a:r>
            <a:r>
              <a:rPr lang="en-US" dirty="0" err="1">
                <a:latin typeface="Courier New" pitchFamily="49" charset="0"/>
                <a:cs typeface="Courier New" pitchFamily="49" charset="0"/>
              </a:rPr>
              <a:t>sizeof</a:t>
            </a:r>
            <a:r>
              <a:rPr lang="en-US" dirty="0">
                <a:latin typeface="Courier New" pitchFamily="49" charset="0"/>
                <a:cs typeface="Courier New" pitchFamily="49" charset="0"/>
              </a:rPr>
              <a:t> *x</a:t>
            </a:r>
            <a:r>
              <a:rPr lang="en-US" dirty="0" smtClean="0">
                <a:latin typeface="Courier New" pitchFamily="49" charset="0"/>
                <a:cs typeface="Courier New" pitchFamily="49" charset="0"/>
              </a:rPr>
              <a:t>);</a:t>
            </a:r>
          </a:p>
          <a:p>
            <a:pPr marL="0" indent="0">
              <a:buNone/>
            </a:pPr>
            <a:r>
              <a:rPr lang="en-US" dirty="0" smtClean="0">
                <a:latin typeface="Courier New" pitchFamily="49" charset="0"/>
                <a:cs typeface="Courier New" pitchFamily="49" charset="0"/>
              </a:rPr>
              <a:t>  </a:t>
            </a:r>
            <a:r>
              <a:rPr lang="en-US" dirty="0">
                <a:latin typeface="Courier New" pitchFamily="49" charset="0"/>
                <a:cs typeface="Courier New" pitchFamily="49" charset="0"/>
              </a:rPr>
              <a:t>x-&gt;item = item; </a:t>
            </a:r>
            <a:endParaRPr lang="en-US" dirty="0" smtClean="0">
              <a:latin typeface="Courier New" pitchFamily="49" charset="0"/>
              <a:cs typeface="Courier New" pitchFamily="49" charset="0"/>
            </a:endParaRPr>
          </a:p>
          <a:p>
            <a:pPr marL="0" indent="0">
              <a:buNone/>
            </a:pPr>
            <a:r>
              <a:rPr lang="en-US" dirty="0" smtClean="0">
                <a:latin typeface="Courier New" pitchFamily="49" charset="0"/>
                <a:cs typeface="Courier New" pitchFamily="49" charset="0"/>
              </a:rPr>
              <a:t>  x-</a:t>
            </a:r>
            <a:r>
              <a:rPr lang="en-US" dirty="0">
                <a:latin typeface="Courier New" pitchFamily="49" charset="0"/>
                <a:cs typeface="Courier New" pitchFamily="49" charset="0"/>
              </a:rPr>
              <a:t>&gt;next = next;    </a:t>
            </a:r>
            <a:endParaRPr lang="en-US" dirty="0" smtClean="0">
              <a:latin typeface="Courier New" pitchFamily="49" charset="0"/>
              <a:cs typeface="Courier New" pitchFamily="49" charset="0"/>
            </a:endParaRPr>
          </a:p>
          <a:p>
            <a:pPr marL="0" indent="0">
              <a:buNone/>
            </a:pPr>
            <a:r>
              <a:rPr lang="en-US" dirty="0" smtClean="0">
                <a:latin typeface="Courier New" pitchFamily="49" charset="0"/>
                <a:cs typeface="Courier New" pitchFamily="49" charset="0"/>
              </a:rPr>
              <a:t>  return </a:t>
            </a:r>
            <a:r>
              <a:rPr lang="en-US" dirty="0">
                <a:latin typeface="Courier New" pitchFamily="49" charset="0"/>
                <a:cs typeface="Courier New" pitchFamily="49" charset="0"/>
              </a:rPr>
              <a:t>x;  </a:t>
            </a:r>
            <a:endParaRPr lang="en-US" dirty="0" smtClean="0">
              <a:latin typeface="Courier New" pitchFamily="49" charset="0"/>
              <a:cs typeface="Courier New" pitchFamily="49" charset="0"/>
            </a:endParaRPr>
          </a:p>
          <a:p>
            <a:pPr marL="0" indent="0">
              <a:buNone/>
            </a:pPr>
            <a:r>
              <a:rPr lang="en-US" dirty="0" smtClean="0">
                <a:latin typeface="Courier New" pitchFamily="49" charset="0"/>
                <a:cs typeface="Courier New" pitchFamily="49" charset="0"/>
              </a:rPr>
              <a:t>}</a:t>
            </a:r>
          </a:p>
          <a:p>
            <a:pPr marL="0" indent="0">
              <a:buNone/>
            </a:pPr>
            <a:endParaRPr lang="en-US" dirty="0" smtClean="0">
              <a:latin typeface="Courier New" pitchFamily="49" charset="0"/>
              <a:cs typeface="Courier New" pitchFamily="49" charset="0"/>
            </a:endParaRPr>
          </a:p>
          <a:p>
            <a:pPr marL="0" indent="0">
              <a:buNone/>
            </a:pPr>
            <a:r>
              <a:rPr lang="en-US" dirty="0" smtClean="0">
                <a:latin typeface="Courier New" pitchFamily="49" charset="0"/>
                <a:cs typeface="Courier New" pitchFamily="49" charset="0"/>
              </a:rPr>
              <a:t>void </a:t>
            </a:r>
            <a:r>
              <a:rPr lang="en-US" dirty="0" err="1">
                <a:latin typeface="Courier New" pitchFamily="49" charset="0"/>
                <a:cs typeface="Courier New" pitchFamily="49" charset="0"/>
              </a:rPr>
              <a:t>STACKinit</a:t>
            </a:r>
            <a:r>
              <a:rPr lang="en-US" dirty="0">
                <a:latin typeface="Courier New" pitchFamily="49" charset="0"/>
                <a:cs typeface="Courier New" pitchFamily="49" charset="0"/>
              </a:rPr>
              <a:t>(</a:t>
            </a:r>
            <a:r>
              <a:rPr lang="en-US" dirty="0" err="1">
                <a:latin typeface="Courier New" pitchFamily="49" charset="0"/>
                <a:cs typeface="Courier New" pitchFamily="49" charset="0"/>
              </a:rPr>
              <a:t>int</a:t>
            </a:r>
            <a:r>
              <a:rPr lang="en-US" dirty="0">
                <a:latin typeface="Courier New" pitchFamily="49" charset="0"/>
                <a:cs typeface="Courier New" pitchFamily="49" charset="0"/>
              </a:rPr>
              <a:t> </a:t>
            </a:r>
            <a:r>
              <a:rPr lang="en-US" dirty="0" err="1">
                <a:latin typeface="Courier New" pitchFamily="49" charset="0"/>
                <a:cs typeface="Courier New" pitchFamily="49" charset="0"/>
              </a:rPr>
              <a:t>maxN</a:t>
            </a:r>
            <a:r>
              <a:rPr lang="en-US" dirty="0">
                <a:latin typeface="Courier New" pitchFamily="49" charset="0"/>
                <a:cs typeface="Courier New" pitchFamily="49" charset="0"/>
              </a:rPr>
              <a:t>)  { head = NULL; </a:t>
            </a:r>
            <a:r>
              <a:rPr lang="en-US" dirty="0" smtClean="0">
                <a:latin typeface="Courier New" pitchFamily="49" charset="0"/>
                <a:cs typeface="Courier New" pitchFamily="49" charset="0"/>
              </a:rPr>
              <a:t>}</a:t>
            </a:r>
          </a:p>
          <a:p>
            <a:pPr marL="0" indent="0">
              <a:buNone/>
            </a:pPr>
            <a:endParaRPr lang="en-US" dirty="0">
              <a:latin typeface="Courier New" pitchFamily="49" charset="0"/>
              <a:cs typeface="Courier New" pitchFamily="49" charset="0"/>
            </a:endParaRPr>
          </a:p>
          <a:p>
            <a:pPr marL="0" indent="0">
              <a:buNone/>
            </a:pPr>
            <a:r>
              <a:rPr lang="en-US" dirty="0" err="1" smtClean="0">
                <a:latin typeface="Courier New" pitchFamily="49" charset="0"/>
                <a:cs typeface="Courier New" pitchFamily="49" charset="0"/>
              </a:rPr>
              <a:t>int</a:t>
            </a:r>
            <a:r>
              <a:rPr lang="en-US" dirty="0" smtClean="0">
                <a:latin typeface="Courier New" pitchFamily="49" charset="0"/>
                <a:cs typeface="Courier New" pitchFamily="49" charset="0"/>
              </a:rPr>
              <a:t> </a:t>
            </a:r>
            <a:r>
              <a:rPr lang="en-US" dirty="0" err="1">
                <a:latin typeface="Courier New" pitchFamily="49" charset="0"/>
                <a:cs typeface="Courier New" pitchFamily="49" charset="0"/>
              </a:rPr>
              <a:t>STACKempty</a:t>
            </a:r>
            <a:r>
              <a:rPr lang="en-US" dirty="0">
                <a:latin typeface="Courier New" pitchFamily="49" charset="0"/>
                <a:cs typeface="Courier New" pitchFamily="49" charset="0"/>
              </a:rPr>
              <a:t>()  </a:t>
            </a:r>
            <a:endParaRPr lang="en-US" dirty="0" smtClean="0">
              <a:latin typeface="Courier New" pitchFamily="49" charset="0"/>
              <a:cs typeface="Courier New" pitchFamily="49" charset="0"/>
            </a:endParaRPr>
          </a:p>
          <a:p>
            <a:pPr marL="0" indent="0">
              <a:buNone/>
            </a:pPr>
            <a:r>
              <a:rPr lang="en-US" dirty="0" smtClean="0">
                <a:latin typeface="Courier New" pitchFamily="49" charset="0"/>
                <a:cs typeface="Courier New" pitchFamily="49" charset="0"/>
              </a:rPr>
              <a:t>{ </a:t>
            </a:r>
            <a:r>
              <a:rPr lang="en-US" dirty="0">
                <a:latin typeface="Courier New" pitchFamily="49" charset="0"/>
                <a:cs typeface="Courier New" pitchFamily="49" charset="0"/>
              </a:rPr>
              <a:t>return head == NULL; </a:t>
            </a:r>
            <a:r>
              <a:rPr lang="en-US" dirty="0" smtClean="0">
                <a:latin typeface="Courier New" pitchFamily="49" charset="0"/>
                <a:cs typeface="Courier New" pitchFamily="49" charset="0"/>
              </a:rPr>
              <a:t>}</a:t>
            </a:r>
          </a:p>
          <a:p>
            <a:pPr marL="0" indent="0">
              <a:buNone/>
            </a:pPr>
            <a:endParaRPr lang="en-US" dirty="0" smtClean="0">
              <a:latin typeface="Courier New" pitchFamily="49" charset="0"/>
              <a:cs typeface="Courier New" pitchFamily="49" charset="0"/>
            </a:endParaRPr>
          </a:p>
          <a:p>
            <a:pPr marL="0" indent="0">
              <a:buNone/>
            </a:pPr>
            <a:r>
              <a:rPr lang="en-US" dirty="0" err="1" smtClean="0">
                <a:latin typeface="Courier New" pitchFamily="49" charset="0"/>
                <a:cs typeface="Courier New" pitchFamily="49" charset="0"/>
              </a:rPr>
              <a:t>STACKpush</a:t>
            </a:r>
            <a:r>
              <a:rPr lang="en-US" dirty="0" smtClean="0">
                <a:latin typeface="Courier New" pitchFamily="49" charset="0"/>
                <a:cs typeface="Courier New" pitchFamily="49" charset="0"/>
              </a:rPr>
              <a:t>(Item </a:t>
            </a:r>
            <a:r>
              <a:rPr lang="en-US" dirty="0">
                <a:latin typeface="Courier New" pitchFamily="49" charset="0"/>
                <a:cs typeface="Courier New" pitchFamily="49" charset="0"/>
              </a:rPr>
              <a:t>item)  </a:t>
            </a:r>
            <a:endParaRPr lang="en-US" dirty="0" smtClean="0">
              <a:latin typeface="Courier New" pitchFamily="49" charset="0"/>
              <a:cs typeface="Courier New" pitchFamily="49" charset="0"/>
            </a:endParaRPr>
          </a:p>
          <a:p>
            <a:pPr marL="0" indent="0">
              <a:buNone/>
            </a:pPr>
            <a:r>
              <a:rPr lang="en-US" dirty="0" smtClean="0">
                <a:latin typeface="Courier New" pitchFamily="49" charset="0"/>
                <a:cs typeface="Courier New" pitchFamily="49" charset="0"/>
              </a:rPr>
              <a:t>{ </a:t>
            </a:r>
            <a:r>
              <a:rPr lang="en-US" dirty="0">
                <a:latin typeface="Courier New" pitchFamily="49" charset="0"/>
                <a:cs typeface="Courier New" pitchFamily="49" charset="0"/>
              </a:rPr>
              <a:t>head = NEW(item, head); </a:t>
            </a:r>
            <a:r>
              <a:rPr lang="en-US" dirty="0" smtClean="0">
                <a:latin typeface="Courier New" pitchFamily="49" charset="0"/>
                <a:cs typeface="Courier New" pitchFamily="49" charset="0"/>
              </a:rPr>
              <a:t>}</a:t>
            </a:r>
          </a:p>
          <a:p>
            <a:pPr marL="0" indent="0">
              <a:buNone/>
            </a:pPr>
            <a:endParaRPr lang="en-US" dirty="0" smtClean="0">
              <a:latin typeface="Courier New" pitchFamily="49" charset="0"/>
              <a:cs typeface="Courier New" pitchFamily="49" charset="0"/>
            </a:endParaRPr>
          </a:p>
          <a:p>
            <a:pPr marL="0" indent="0">
              <a:buNone/>
            </a:pPr>
            <a:r>
              <a:rPr lang="en-US" dirty="0" smtClean="0">
                <a:latin typeface="Courier New" pitchFamily="49" charset="0"/>
                <a:cs typeface="Courier New" pitchFamily="49" charset="0"/>
              </a:rPr>
              <a:t>Item </a:t>
            </a:r>
            <a:r>
              <a:rPr lang="en-US" dirty="0" err="1">
                <a:latin typeface="Courier New" pitchFamily="49" charset="0"/>
                <a:cs typeface="Courier New" pitchFamily="49" charset="0"/>
              </a:rPr>
              <a:t>STACKpop</a:t>
            </a:r>
            <a:r>
              <a:rPr lang="en-US" dirty="0">
                <a:latin typeface="Courier New" pitchFamily="49" charset="0"/>
                <a:cs typeface="Courier New" pitchFamily="49" charset="0"/>
              </a:rPr>
              <a:t>()  </a:t>
            </a:r>
            <a:endParaRPr lang="en-US" dirty="0" smtClean="0">
              <a:latin typeface="Courier New" pitchFamily="49" charset="0"/>
              <a:cs typeface="Courier New" pitchFamily="49" charset="0"/>
            </a:endParaRPr>
          </a:p>
          <a:p>
            <a:pPr marL="0" indent="0">
              <a:buNone/>
            </a:pPr>
            <a:r>
              <a:rPr lang="en-US" dirty="0" smtClean="0">
                <a:latin typeface="Courier New" pitchFamily="49" charset="0"/>
                <a:cs typeface="Courier New" pitchFamily="49" charset="0"/>
              </a:rPr>
              <a:t>{ </a:t>
            </a:r>
            <a:r>
              <a:rPr lang="en-US" dirty="0">
                <a:latin typeface="Courier New" pitchFamily="49" charset="0"/>
                <a:cs typeface="Courier New" pitchFamily="49" charset="0"/>
              </a:rPr>
              <a:t>Item </a:t>
            </a:r>
            <a:r>
              <a:rPr lang="en-US" dirty="0" err="1">
                <a:latin typeface="Courier New" pitchFamily="49" charset="0"/>
                <a:cs typeface="Courier New" pitchFamily="49" charset="0"/>
              </a:rPr>
              <a:t>item</a:t>
            </a:r>
            <a:r>
              <a:rPr lang="en-US" dirty="0">
                <a:latin typeface="Courier New" pitchFamily="49" charset="0"/>
                <a:cs typeface="Courier New" pitchFamily="49" charset="0"/>
              </a:rPr>
              <a:t> = head-&gt;item;    </a:t>
            </a:r>
            <a:endParaRPr lang="en-US" dirty="0" smtClean="0">
              <a:latin typeface="Courier New" pitchFamily="49" charset="0"/>
              <a:cs typeface="Courier New" pitchFamily="49" charset="0"/>
            </a:endParaRPr>
          </a:p>
          <a:p>
            <a:pPr marL="0" indent="0">
              <a:buNone/>
            </a:pPr>
            <a:r>
              <a:rPr lang="en-US" dirty="0" smtClean="0">
                <a:latin typeface="Courier New" pitchFamily="49" charset="0"/>
                <a:cs typeface="Courier New" pitchFamily="49" charset="0"/>
              </a:rPr>
              <a:t>  link </a:t>
            </a:r>
            <a:r>
              <a:rPr lang="en-US" dirty="0">
                <a:latin typeface="Courier New" pitchFamily="49" charset="0"/>
                <a:cs typeface="Courier New" pitchFamily="49" charset="0"/>
              </a:rPr>
              <a:t>t = head-&gt;next;    </a:t>
            </a:r>
            <a:endParaRPr lang="en-US" dirty="0" smtClean="0">
              <a:latin typeface="Courier New" pitchFamily="49" charset="0"/>
              <a:cs typeface="Courier New" pitchFamily="49" charset="0"/>
            </a:endParaRPr>
          </a:p>
          <a:p>
            <a:pPr marL="0" indent="0">
              <a:buNone/>
            </a:pPr>
            <a:r>
              <a:rPr lang="en-US" dirty="0" smtClean="0">
                <a:latin typeface="Courier New" pitchFamily="49" charset="0"/>
                <a:cs typeface="Courier New" pitchFamily="49" charset="0"/>
              </a:rPr>
              <a:t>  free(head);</a:t>
            </a:r>
          </a:p>
          <a:p>
            <a:pPr marL="0" indent="0">
              <a:buNone/>
            </a:pPr>
            <a:r>
              <a:rPr lang="en-US" dirty="0" smtClean="0">
                <a:latin typeface="Courier New" pitchFamily="49" charset="0"/>
                <a:cs typeface="Courier New" pitchFamily="49" charset="0"/>
              </a:rPr>
              <a:t>  </a:t>
            </a:r>
            <a:r>
              <a:rPr lang="en-US" dirty="0">
                <a:latin typeface="Courier New" pitchFamily="49" charset="0"/>
                <a:cs typeface="Courier New" pitchFamily="49" charset="0"/>
              </a:rPr>
              <a:t>head = t;    </a:t>
            </a:r>
            <a:endParaRPr lang="en-US" dirty="0" smtClean="0">
              <a:latin typeface="Courier New" pitchFamily="49" charset="0"/>
              <a:cs typeface="Courier New" pitchFamily="49" charset="0"/>
            </a:endParaRPr>
          </a:p>
          <a:p>
            <a:pPr marL="0" indent="0">
              <a:buNone/>
            </a:pPr>
            <a:r>
              <a:rPr lang="en-US" dirty="0" smtClean="0">
                <a:latin typeface="Courier New" pitchFamily="49" charset="0"/>
                <a:cs typeface="Courier New" pitchFamily="49" charset="0"/>
              </a:rPr>
              <a:t>  return </a:t>
            </a:r>
            <a:r>
              <a:rPr lang="en-US" dirty="0">
                <a:latin typeface="Courier New" pitchFamily="49" charset="0"/>
                <a:cs typeface="Courier New" pitchFamily="49" charset="0"/>
              </a:rPr>
              <a:t>item;  </a:t>
            </a:r>
            <a:endParaRPr lang="en-US" dirty="0" smtClean="0">
              <a:latin typeface="Courier New" pitchFamily="49" charset="0"/>
              <a:cs typeface="Courier New" pitchFamily="49" charset="0"/>
            </a:endParaRPr>
          </a:p>
          <a:p>
            <a:pPr marL="0" indent="0">
              <a:buNone/>
            </a:pPr>
            <a:r>
              <a:rPr lang="en-US" dirty="0" smtClean="0">
                <a:latin typeface="Courier New" pitchFamily="49" charset="0"/>
                <a:cs typeface="Courier New" pitchFamily="49" charset="0"/>
              </a:rPr>
              <a:t>}</a:t>
            </a:r>
            <a:endParaRPr lang="en-US" dirty="0">
              <a:latin typeface="Courier New" pitchFamily="49" charset="0"/>
              <a:cs typeface="Courier New" pitchFamily="49" charset="0"/>
            </a:endParaRPr>
          </a:p>
        </p:txBody>
      </p:sp>
      <p:sp>
        <p:nvSpPr>
          <p:cNvPr id="4" name="Footer Placeholder 3"/>
          <p:cNvSpPr>
            <a:spLocks noGrp="1"/>
          </p:cNvSpPr>
          <p:nvPr>
            <p:ph type="ftr" sz="quarter" idx="11"/>
          </p:nvPr>
        </p:nvSpPr>
        <p:spPr/>
        <p:txBody>
          <a:bodyPr/>
          <a:lstStyle/>
          <a:p>
            <a:r>
              <a:rPr lang="en-US" smtClean="0"/>
              <a:t>Data Structures and Programming Techniques</a:t>
            </a:r>
            <a:endParaRPr lang="en-US"/>
          </a:p>
        </p:txBody>
      </p:sp>
      <p:sp>
        <p:nvSpPr>
          <p:cNvPr id="5" name="Slide Number Placeholder 4"/>
          <p:cNvSpPr>
            <a:spLocks noGrp="1"/>
          </p:cNvSpPr>
          <p:nvPr>
            <p:ph type="sldNum" sz="quarter" idx="12"/>
          </p:nvPr>
        </p:nvSpPr>
        <p:spPr/>
        <p:txBody>
          <a:bodyPr/>
          <a:lstStyle/>
          <a:p>
            <a:fld id="{59635152-C9A8-4C6E-919A-02F3B65E1E2D}" type="slidenum">
              <a:rPr lang="en-US" smtClean="0"/>
              <a:t>36</a:t>
            </a:fld>
            <a:endParaRPr lang="en-US"/>
          </a:p>
        </p:txBody>
      </p:sp>
    </p:spTree>
    <p:extLst>
      <p:ext uri="{BB962C8B-B14F-4D97-AF65-F5344CB8AC3E}">
        <p14:creationId xmlns:p14="http://schemas.microsoft.com/office/powerpoint/2010/main" val="999510399"/>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Notes</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This implementation uses an auxiliary function </a:t>
            </a:r>
            <a:r>
              <a:rPr lang="en-US" dirty="0" smtClean="0">
                <a:latin typeface="Courier New" pitchFamily="49" charset="0"/>
                <a:cs typeface="Courier New" pitchFamily="49" charset="0"/>
              </a:rPr>
              <a:t>NEW</a:t>
            </a:r>
            <a:r>
              <a:rPr lang="en-US" dirty="0" smtClean="0"/>
              <a:t> to allocate memory for a node, set its fields from the function arguments, and return a link to the node.</a:t>
            </a:r>
            <a:endParaRPr lang="el-GR" dirty="0" smtClean="0"/>
          </a:p>
          <a:p>
            <a:r>
              <a:rPr lang="en-US" dirty="0" smtClean="0"/>
              <a:t>In this implementation, we keep the stack in the reverse order of the array implementation; from most recently inserted elements to least recently inserting elements.</a:t>
            </a:r>
          </a:p>
          <a:p>
            <a:r>
              <a:rPr lang="en-US" b="1" dirty="0" smtClean="0"/>
              <a:t>Information hiding: </a:t>
            </a:r>
            <a:r>
              <a:rPr lang="en-US" dirty="0" smtClean="0"/>
              <a:t>For both implementations (with arrays or linked lists), the data structure for the representation of the stack </a:t>
            </a:r>
            <a:r>
              <a:rPr lang="en-US" dirty="0"/>
              <a:t>(array or linked list) </a:t>
            </a:r>
            <a:r>
              <a:rPr lang="en-US" dirty="0" smtClean="0"/>
              <a:t>is defined </a:t>
            </a:r>
            <a:r>
              <a:rPr lang="en-US" b="1" dirty="0" smtClean="0"/>
              <a:t>only</a:t>
            </a:r>
            <a:r>
              <a:rPr lang="en-US" dirty="0" smtClean="0"/>
              <a:t> in the implementation file thus it is not accessible to client programs.</a:t>
            </a:r>
          </a:p>
          <a:p>
            <a:endParaRPr lang="en-US" dirty="0"/>
          </a:p>
        </p:txBody>
      </p:sp>
      <p:sp>
        <p:nvSpPr>
          <p:cNvPr id="4" name="Footer Placeholder 3"/>
          <p:cNvSpPr>
            <a:spLocks noGrp="1"/>
          </p:cNvSpPr>
          <p:nvPr>
            <p:ph type="ftr" sz="quarter" idx="11"/>
          </p:nvPr>
        </p:nvSpPr>
        <p:spPr/>
        <p:txBody>
          <a:bodyPr/>
          <a:lstStyle/>
          <a:p>
            <a:r>
              <a:rPr lang="en-US" smtClean="0"/>
              <a:t>Data Structures and Programming Techniques</a:t>
            </a:r>
            <a:endParaRPr lang="en-US"/>
          </a:p>
        </p:txBody>
      </p:sp>
      <p:sp>
        <p:nvSpPr>
          <p:cNvPr id="5" name="Slide Number Placeholder 4"/>
          <p:cNvSpPr>
            <a:spLocks noGrp="1"/>
          </p:cNvSpPr>
          <p:nvPr>
            <p:ph type="sldNum" sz="quarter" idx="12"/>
          </p:nvPr>
        </p:nvSpPr>
        <p:spPr/>
        <p:txBody>
          <a:bodyPr/>
          <a:lstStyle/>
          <a:p>
            <a:fld id="{59635152-C9A8-4C6E-919A-02F3B65E1E2D}" type="slidenum">
              <a:rPr lang="en-US" smtClean="0"/>
              <a:t>37</a:t>
            </a:fld>
            <a:endParaRPr lang="en-US"/>
          </a:p>
        </p:txBody>
      </p:sp>
    </p:spTree>
    <p:extLst>
      <p:ext uri="{BB962C8B-B14F-4D97-AF65-F5344CB8AC3E}">
        <p14:creationId xmlns:p14="http://schemas.microsoft.com/office/powerpoint/2010/main" val="1797143145"/>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Translating Infix Expressions to Postfix</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Let us now use the latest implementation of the stack ADT to implement a translator of </a:t>
            </a:r>
            <a:r>
              <a:rPr lang="en-US" b="1" dirty="0" smtClean="0"/>
              <a:t>fully parenthesized</a:t>
            </a:r>
            <a:r>
              <a:rPr lang="en-US" dirty="0" smtClean="0"/>
              <a:t> infix arithmetic expressions to postfix.</a:t>
            </a:r>
          </a:p>
          <a:p>
            <a:r>
              <a:rPr lang="en-US" dirty="0" smtClean="0"/>
              <a:t>The </a:t>
            </a:r>
            <a:r>
              <a:rPr lang="en-US" b="1" dirty="0" smtClean="0"/>
              <a:t>algorithm</a:t>
            </a:r>
            <a:r>
              <a:rPr lang="en-US" dirty="0" smtClean="0"/>
              <a:t> for doing this is as follows. To convert (A+B) to the postfix form AB+, we ignore the left parenthesis, convert A to postfix, save the + on the stack, convert B to postfix, then, on encountering the right parenthesis, pop the stack and output the +.</a:t>
            </a:r>
            <a:endParaRPr lang="en-US" dirty="0"/>
          </a:p>
        </p:txBody>
      </p:sp>
      <p:sp>
        <p:nvSpPr>
          <p:cNvPr id="4" name="Footer Placeholder 3"/>
          <p:cNvSpPr>
            <a:spLocks noGrp="1"/>
          </p:cNvSpPr>
          <p:nvPr>
            <p:ph type="ftr" sz="quarter" idx="11"/>
          </p:nvPr>
        </p:nvSpPr>
        <p:spPr/>
        <p:txBody>
          <a:bodyPr/>
          <a:lstStyle/>
          <a:p>
            <a:r>
              <a:rPr lang="en-US" smtClean="0"/>
              <a:t>Data Structures and Programming Techniques</a:t>
            </a:r>
            <a:endParaRPr lang="en-US"/>
          </a:p>
        </p:txBody>
      </p:sp>
      <p:sp>
        <p:nvSpPr>
          <p:cNvPr id="5" name="Slide Number Placeholder 4"/>
          <p:cNvSpPr>
            <a:spLocks noGrp="1"/>
          </p:cNvSpPr>
          <p:nvPr>
            <p:ph type="sldNum" sz="quarter" idx="12"/>
          </p:nvPr>
        </p:nvSpPr>
        <p:spPr/>
        <p:txBody>
          <a:bodyPr/>
          <a:lstStyle/>
          <a:p>
            <a:fld id="{59635152-C9A8-4C6E-919A-02F3B65E1E2D}" type="slidenum">
              <a:rPr lang="en-US" smtClean="0"/>
              <a:t>38</a:t>
            </a:fld>
            <a:endParaRPr lang="en-US"/>
          </a:p>
        </p:txBody>
      </p:sp>
    </p:spTree>
    <p:extLst>
      <p:ext uri="{BB962C8B-B14F-4D97-AF65-F5344CB8AC3E}">
        <p14:creationId xmlns:p14="http://schemas.microsoft.com/office/powerpoint/2010/main" val="4229278182"/>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Example</a:t>
            </a:r>
          </a:p>
        </p:txBody>
      </p:sp>
      <p:sp>
        <p:nvSpPr>
          <p:cNvPr id="3" name="Content Placeholder 2"/>
          <p:cNvSpPr>
            <a:spLocks noGrp="1"/>
          </p:cNvSpPr>
          <p:nvPr>
            <p:ph idx="1"/>
          </p:nvPr>
        </p:nvSpPr>
        <p:spPr/>
        <p:txBody>
          <a:bodyPr/>
          <a:lstStyle/>
          <a:p>
            <a:r>
              <a:rPr lang="en-US" dirty="0" smtClean="0"/>
              <a:t>We want to translate the infix expression </a:t>
            </a:r>
            <a:r>
              <a:rPr lang="en-US" dirty="0" smtClean="0">
                <a:latin typeface="Courier New" pitchFamily="49" charset="0"/>
                <a:cs typeface="Courier New" pitchFamily="49" charset="0"/>
              </a:rPr>
              <a:t>((</a:t>
            </a:r>
            <a:r>
              <a:rPr lang="en-US" dirty="0">
                <a:latin typeface="Courier New" pitchFamily="49" charset="0"/>
                <a:cs typeface="Courier New" pitchFamily="49" charset="0"/>
              </a:rPr>
              <a:t>5*(9+8))+7</a:t>
            </a:r>
            <a:r>
              <a:rPr lang="en-US" dirty="0" smtClean="0">
                <a:latin typeface="Courier New" pitchFamily="49" charset="0"/>
                <a:cs typeface="Courier New" pitchFamily="49" charset="0"/>
              </a:rPr>
              <a:t>) </a:t>
            </a:r>
            <a:r>
              <a:rPr lang="en-US" dirty="0" smtClean="0"/>
              <a:t>into postfix.</a:t>
            </a:r>
          </a:p>
          <a:p>
            <a:r>
              <a:rPr lang="en-US" dirty="0" smtClean="0"/>
              <a:t>The result will be </a:t>
            </a:r>
            <a:r>
              <a:rPr lang="en-US" dirty="0" smtClean="0">
                <a:latin typeface="Courier New" pitchFamily="49" charset="0"/>
                <a:cs typeface="Courier New" pitchFamily="49" charset="0"/>
              </a:rPr>
              <a:t>5 9 8 + * 7 +.</a:t>
            </a:r>
            <a:endParaRPr lang="en-US" dirty="0">
              <a:latin typeface="Courier New" pitchFamily="49" charset="0"/>
              <a:cs typeface="Courier New" pitchFamily="49" charset="0"/>
            </a:endParaRPr>
          </a:p>
        </p:txBody>
      </p:sp>
      <p:sp>
        <p:nvSpPr>
          <p:cNvPr id="4" name="Footer Placeholder 3"/>
          <p:cNvSpPr>
            <a:spLocks noGrp="1"/>
          </p:cNvSpPr>
          <p:nvPr>
            <p:ph type="ftr" sz="quarter" idx="11"/>
          </p:nvPr>
        </p:nvSpPr>
        <p:spPr/>
        <p:txBody>
          <a:bodyPr/>
          <a:lstStyle/>
          <a:p>
            <a:r>
              <a:rPr lang="en-US" smtClean="0"/>
              <a:t>Data Structures and Programming Techniques</a:t>
            </a:r>
            <a:endParaRPr lang="en-US"/>
          </a:p>
        </p:txBody>
      </p:sp>
      <p:sp>
        <p:nvSpPr>
          <p:cNvPr id="5" name="Slide Number Placeholder 4"/>
          <p:cNvSpPr>
            <a:spLocks noGrp="1"/>
          </p:cNvSpPr>
          <p:nvPr>
            <p:ph type="sldNum" sz="quarter" idx="12"/>
          </p:nvPr>
        </p:nvSpPr>
        <p:spPr/>
        <p:txBody>
          <a:bodyPr/>
          <a:lstStyle/>
          <a:p>
            <a:fld id="{59635152-C9A8-4C6E-919A-02F3B65E1E2D}" type="slidenum">
              <a:rPr lang="en-US" smtClean="0"/>
              <a:t>39</a:t>
            </a:fld>
            <a:endParaRPr lang="en-US"/>
          </a:p>
        </p:txBody>
      </p:sp>
    </p:spTree>
    <p:extLst>
      <p:ext uri="{BB962C8B-B14F-4D97-AF65-F5344CB8AC3E}">
        <p14:creationId xmlns:p14="http://schemas.microsoft.com/office/powerpoint/2010/main" val="136851978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Stacks in Computer Science</a:t>
            </a:r>
            <a:endParaRPr lang="en-US" dirty="0"/>
          </a:p>
        </p:txBody>
      </p:sp>
      <p:sp>
        <p:nvSpPr>
          <p:cNvPr id="3" name="Content Placeholder 2"/>
          <p:cNvSpPr>
            <a:spLocks noGrp="1"/>
          </p:cNvSpPr>
          <p:nvPr>
            <p:ph idx="1"/>
          </p:nvPr>
        </p:nvSpPr>
        <p:spPr/>
        <p:txBody>
          <a:bodyPr/>
          <a:lstStyle/>
          <a:p>
            <a:r>
              <a:rPr lang="en-US" dirty="0" smtClean="0"/>
              <a:t>Stacks are used in many areas of Computer Science:</a:t>
            </a:r>
          </a:p>
          <a:p>
            <a:pPr lvl="1"/>
            <a:r>
              <a:rPr lang="en-US" dirty="0" smtClean="0"/>
              <a:t>Parsing algorithms</a:t>
            </a:r>
          </a:p>
          <a:p>
            <a:pPr lvl="1"/>
            <a:r>
              <a:rPr lang="en-US" dirty="0" smtClean="0"/>
              <a:t>Pushdown automata</a:t>
            </a:r>
          </a:p>
          <a:p>
            <a:pPr lvl="1"/>
            <a:r>
              <a:rPr lang="en-US" dirty="0" smtClean="0"/>
              <a:t>Expression evaluation algorithms</a:t>
            </a:r>
          </a:p>
          <a:p>
            <a:pPr lvl="1"/>
            <a:r>
              <a:rPr lang="en-US" dirty="0" smtClean="0"/>
              <a:t>Backtracking algorithms</a:t>
            </a:r>
          </a:p>
          <a:p>
            <a:pPr lvl="1"/>
            <a:r>
              <a:rPr lang="en-US" dirty="0" smtClean="0"/>
              <a:t>Activation </a:t>
            </a:r>
            <a:r>
              <a:rPr lang="en-US" dirty="0" smtClean="0"/>
              <a:t>records</a:t>
            </a:r>
            <a:r>
              <a:rPr lang="el-GR" dirty="0" smtClean="0"/>
              <a:t> </a:t>
            </a:r>
            <a:r>
              <a:rPr lang="en-US" dirty="0" smtClean="0"/>
              <a:t>in run-time stack.</a:t>
            </a:r>
            <a:endParaRPr lang="en-US" dirty="0"/>
          </a:p>
        </p:txBody>
      </p:sp>
      <p:sp>
        <p:nvSpPr>
          <p:cNvPr id="4" name="Footer Placeholder 3"/>
          <p:cNvSpPr>
            <a:spLocks noGrp="1"/>
          </p:cNvSpPr>
          <p:nvPr>
            <p:ph type="ftr" sz="quarter" idx="11"/>
          </p:nvPr>
        </p:nvSpPr>
        <p:spPr/>
        <p:txBody>
          <a:bodyPr/>
          <a:lstStyle/>
          <a:p>
            <a:r>
              <a:rPr lang="en-US" smtClean="0"/>
              <a:t>Data Structures and Programming Techniques</a:t>
            </a:r>
            <a:endParaRPr lang="en-US"/>
          </a:p>
        </p:txBody>
      </p:sp>
      <p:sp>
        <p:nvSpPr>
          <p:cNvPr id="5" name="Slide Number Placeholder 4"/>
          <p:cNvSpPr>
            <a:spLocks noGrp="1"/>
          </p:cNvSpPr>
          <p:nvPr>
            <p:ph type="sldNum" sz="quarter" idx="12"/>
          </p:nvPr>
        </p:nvSpPr>
        <p:spPr/>
        <p:txBody>
          <a:bodyPr/>
          <a:lstStyle/>
          <a:p>
            <a:fld id="{59635152-C9A8-4C6E-919A-02F3B65E1E2D}" type="slidenum">
              <a:rPr lang="en-US" smtClean="0"/>
              <a:t>4</a:t>
            </a:fld>
            <a:endParaRPr lang="en-US"/>
          </a:p>
        </p:txBody>
      </p:sp>
    </p:spTree>
    <p:extLst>
      <p:ext uri="{BB962C8B-B14F-4D97-AF65-F5344CB8AC3E}">
        <p14:creationId xmlns:p14="http://schemas.microsoft.com/office/powerpoint/2010/main" val="2589190719"/>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Executing the Algorithm</a:t>
            </a:r>
            <a:endParaRPr lang="en-US"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701703728"/>
              </p:ext>
            </p:extLst>
          </p:nvPr>
        </p:nvGraphicFramePr>
        <p:xfrm>
          <a:off x="1475656" y="1188681"/>
          <a:ext cx="6264696" cy="5120640"/>
        </p:xfrm>
        <a:graphic>
          <a:graphicData uri="http://schemas.openxmlformats.org/drawingml/2006/table">
            <a:tbl>
              <a:tblPr firstRow="1" bandRow="1">
                <a:tableStyleId>{5C22544A-7EE6-4342-B048-85BDC9FD1C3A}</a:tableStyleId>
              </a:tblPr>
              <a:tblGrid>
                <a:gridCol w="2088232"/>
                <a:gridCol w="2088232"/>
                <a:gridCol w="2088232"/>
              </a:tblGrid>
              <a:tr h="221744">
                <a:tc>
                  <a:txBody>
                    <a:bodyPr/>
                    <a:lstStyle/>
                    <a:p>
                      <a:r>
                        <a:rPr lang="en-US" dirty="0" smtClean="0"/>
                        <a:t>Input</a:t>
                      </a:r>
                      <a:endParaRPr lang="en-US" dirty="0"/>
                    </a:p>
                  </a:txBody>
                  <a:tcPr/>
                </a:tc>
                <a:tc>
                  <a:txBody>
                    <a:bodyPr/>
                    <a:lstStyle/>
                    <a:p>
                      <a:r>
                        <a:rPr lang="en-US" dirty="0" smtClean="0"/>
                        <a:t>Output</a:t>
                      </a:r>
                      <a:endParaRPr lang="en-US" dirty="0"/>
                    </a:p>
                  </a:txBody>
                  <a:tcPr/>
                </a:tc>
                <a:tc>
                  <a:txBody>
                    <a:bodyPr/>
                    <a:lstStyle/>
                    <a:p>
                      <a:r>
                        <a:rPr lang="en-US" dirty="0" smtClean="0"/>
                        <a:t>Stack</a:t>
                      </a:r>
                      <a:endParaRPr lang="en-US" dirty="0"/>
                    </a:p>
                  </a:txBody>
                  <a:tcPr/>
                </a:tc>
              </a:tr>
              <a:tr h="340043">
                <a:tc>
                  <a:txBody>
                    <a:bodyPr/>
                    <a:lstStyle/>
                    <a:p>
                      <a:r>
                        <a:rPr lang="en-US" dirty="0" smtClean="0"/>
                        <a:t>(</a:t>
                      </a:r>
                      <a:endParaRPr lang="en-US" dirty="0"/>
                    </a:p>
                  </a:txBody>
                  <a:tcPr/>
                </a:tc>
                <a:tc>
                  <a:txBody>
                    <a:bodyPr/>
                    <a:lstStyle/>
                    <a:p>
                      <a:endParaRPr lang="en-US" dirty="0"/>
                    </a:p>
                  </a:txBody>
                  <a:tcPr/>
                </a:tc>
                <a:tc>
                  <a:txBody>
                    <a:bodyPr/>
                    <a:lstStyle/>
                    <a:p>
                      <a:endParaRPr lang="en-US" dirty="0"/>
                    </a:p>
                  </a:txBody>
                  <a:tcPr/>
                </a:tc>
              </a:tr>
              <a:tr h="340043">
                <a:tc>
                  <a:txBody>
                    <a:bodyPr/>
                    <a:lstStyle/>
                    <a:p>
                      <a:r>
                        <a:rPr lang="en-US" dirty="0" smtClean="0"/>
                        <a:t>(</a:t>
                      </a:r>
                      <a:endParaRPr lang="en-US" dirty="0"/>
                    </a:p>
                  </a:txBody>
                  <a:tcPr/>
                </a:tc>
                <a:tc>
                  <a:txBody>
                    <a:bodyPr/>
                    <a:lstStyle/>
                    <a:p>
                      <a:endParaRPr lang="en-US" dirty="0"/>
                    </a:p>
                  </a:txBody>
                  <a:tcPr/>
                </a:tc>
                <a:tc>
                  <a:txBody>
                    <a:bodyPr/>
                    <a:lstStyle/>
                    <a:p>
                      <a:endParaRPr lang="en-US" dirty="0"/>
                    </a:p>
                  </a:txBody>
                  <a:tcPr/>
                </a:tc>
              </a:tr>
              <a:tr h="340043">
                <a:tc>
                  <a:txBody>
                    <a:bodyPr/>
                    <a:lstStyle/>
                    <a:p>
                      <a:r>
                        <a:rPr lang="en-US" dirty="0" smtClean="0"/>
                        <a:t>5</a:t>
                      </a:r>
                      <a:endParaRPr lang="en-US" dirty="0"/>
                    </a:p>
                  </a:txBody>
                  <a:tcPr/>
                </a:tc>
                <a:tc>
                  <a:txBody>
                    <a:bodyPr/>
                    <a:lstStyle/>
                    <a:p>
                      <a:r>
                        <a:rPr lang="en-US" dirty="0" smtClean="0"/>
                        <a:t>5</a:t>
                      </a:r>
                      <a:endParaRPr lang="en-US" dirty="0"/>
                    </a:p>
                  </a:txBody>
                  <a:tcPr/>
                </a:tc>
                <a:tc>
                  <a:txBody>
                    <a:bodyPr/>
                    <a:lstStyle/>
                    <a:p>
                      <a:endParaRPr lang="en-US" dirty="0"/>
                    </a:p>
                  </a:txBody>
                  <a:tcPr/>
                </a:tc>
              </a:tr>
              <a:tr h="340043">
                <a:tc>
                  <a:txBody>
                    <a:bodyPr/>
                    <a:lstStyle/>
                    <a:p>
                      <a:r>
                        <a:rPr lang="en-US" dirty="0" smtClean="0"/>
                        <a:t>*</a:t>
                      </a:r>
                      <a:endParaRPr lang="en-US" dirty="0"/>
                    </a:p>
                  </a:txBody>
                  <a:tcPr/>
                </a:tc>
                <a:tc>
                  <a:txBody>
                    <a:bodyPr/>
                    <a:lstStyle/>
                    <a:p>
                      <a:endParaRPr lang="en-US"/>
                    </a:p>
                  </a:txBody>
                  <a:tcPr/>
                </a:tc>
                <a:tc>
                  <a:txBody>
                    <a:bodyPr/>
                    <a:lstStyle/>
                    <a:p>
                      <a:r>
                        <a:rPr lang="en-US" dirty="0" smtClean="0"/>
                        <a:t>*</a:t>
                      </a:r>
                      <a:endParaRPr lang="en-US" dirty="0"/>
                    </a:p>
                  </a:txBody>
                  <a:tcPr/>
                </a:tc>
              </a:tr>
              <a:tr h="340043">
                <a:tc>
                  <a:txBody>
                    <a:bodyPr/>
                    <a:lstStyle/>
                    <a:p>
                      <a:r>
                        <a:rPr lang="en-US" dirty="0" smtClean="0"/>
                        <a:t>(</a:t>
                      </a:r>
                      <a:endParaRPr lang="en-US" dirty="0"/>
                    </a:p>
                  </a:txBody>
                  <a:tcPr/>
                </a:tc>
                <a:tc>
                  <a:txBody>
                    <a:bodyPr/>
                    <a:lstStyle/>
                    <a:p>
                      <a:endParaRPr lang="en-US" dirty="0"/>
                    </a:p>
                  </a:txBody>
                  <a:tcPr/>
                </a:tc>
                <a:tc>
                  <a:txBody>
                    <a:bodyPr/>
                    <a:lstStyle/>
                    <a:p>
                      <a:r>
                        <a:rPr lang="en-US" dirty="0" smtClean="0"/>
                        <a:t>*</a:t>
                      </a:r>
                      <a:endParaRPr lang="en-US" dirty="0"/>
                    </a:p>
                  </a:txBody>
                  <a:tcPr/>
                </a:tc>
              </a:tr>
              <a:tr h="340043">
                <a:tc>
                  <a:txBody>
                    <a:bodyPr/>
                    <a:lstStyle/>
                    <a:p>
                      <a:r>
                        <a:rPr lang="en-US" dirty="0" smtClean="0"/>
                        <a:t>9</a:t>
                      </a:r>
                      <a:endParaRPr lang="en-US" dirty="0"/>
                    </a:p>
                  </a:txBody>
                  <a:tcPr/>
                </a:tc>
                <a:tc>
                  <a:txBody>
                    <a:bodyPr/>
                    <a:lstStyle/>
                    <a:p>
                      <a:r>
                        <a:rPr lang="en-US" dirty="0" smtClean="0"/>
                        <a:t>9</a:t>
                      </a:r>
                      <a:endParaRPr lang="en-US" dirty="0"/>
                    </a:p>
                  </a:txBody>
                  <a:tcPr/>
                </a:tc>
                <a:tc>
                  <a:txBody>
                    <a:bodyPr/>
                    <a:lstStyle/>
                    <a:p>
                      <a:r>
                        <a:rPr lang="en-US" dirty="0" smtClean="0"/>
                        <a:t>*</a:t>
                      </a:r>
                      <a:endParaRPr lang="en-US" dirty="0"/>
                    </a:p>
                  </a:txBody>
                  <a:tcPr/>
                </a:tc>
              </a:tr>
              <a:tr h="340043">
                <a:tc>
                  <a:txBody>
                    <a:bodyPr/>
                    <a:lstStyle/>
                    <a:p>
                      <a:r>
                        <a:rPr lang="en-US" dirty="0" smtClean="0"/>
                        <a:t>+</a:t>
                      </a:r>
                      <a:endParaRPr lang="en-US" dirty="0"/>
                    </a:p>
                  </a:txBody>
                  <a:tcPr/>
                </a:tc>
                <a:tc>
                  <a:txBody>
                    <a:bodyPr/>
                    <a:lstStyle/>
                    <a:p>
                      <a:endParaRPr lang="en-US"/>
                    </a:p>
                  </a:txBody>
                  <a:tcPr/>
                </a:tc>
                <a:tc>
                  <a:txBody>
                    <a:bodyPr/>
                    <a:lstStyle/>
                    <a:p>
                      <a:r>
                        <a:rPr lang="en-US" dirty="0" smtClean="0"/>
                        <a:t>* +</a:t>
                      </a:r>
                      <a:endParaRPr lang="en-US" dirty="0"/>
                    </a:p>
                  </a:txBody>
                  <a:tcPr/>
                </a:tc>
              </a:tr>
              <a:tr h="340043">
                <a:tc>
                  <a:txBody>
                    <a:bodyPr/>
                    <a:lstStyle/>
                    <a:p>
                      <a:r>
                        <a:rPr lang="en-US" dirty="0" smtClean="0"/>
                        <a:t>8</a:t>
                      </a:r>
                      <a:endParaRPr lang="en-US" dirty="0"/>
                    </a:p>
                  </a:txBody>
                  <a:tcPr/>
                </a:tc>
                <a:tc>
                  <a:txBody>
                    <a:bodyPr/>
                    <a:lstStyle/>
                    <a:p>
                      <a:r>
                        <a:rPr lang="en-US" dirty="0" smtClean="0"/>
                        <a:t>8</a:t>
                      </a:r>
                      <a:endParaRPr lang="en-US" dirty="0"/>
                    </a:p>
                  </a:txBody>
                  <a:tcPr/>
                </a:tc>
                <a:tc>
                  <a:txBody>
                    <a:bodyPr/>
                    <a:lstStyle/>
                    <a:p>
                      <a:r>
                        <a:rPr lang="en-US" dirty="0" smtClean="0"/>
                        <a:t>* +</a:t>
                      </a:r>
                      <a:endParaRPr lang="en-US" dirty="0"/>
                    </a:p>
                  </a:txBody>
                  <a:tcPr/>
                </a:tc>
              </a:tr>
              <a:tr h="340043">
                <a:tc>
                  <a:txBody>
                    <a:bodyPr/>
                    <a:lstStyle/>
                    <a:p>
                      <a:r>
                        <a:rPr lang="en-US" dirty="0" smtClean="0"/>
                        <a:t>)</a:t>
                      </a:r>
                      <a:endParaRPr lang="en-US" dirty="0"/>
                    </a:p>
                  </a:txBody>
                  <a:tcPr/>
                </a:tc>
                <a:tc>
                  <a:txBody>
                    <a:bodyPr/>
                    <a:lstStyle/>
                    <a:p>
                      <a:r>
                        <a:rPr lang="en-US" dirty="0" smtClean="0"/>
                        <a:t>+</a:t>
                      </a:r>
                      <a:endParaRPr lang="en-US" dirty="0"/>
                    </a:p>
                  </a:txBody>
                  <a:tcPr/>
                </a:tc>
                <a:tc>
                  <a:txBody>
                    <a:bodyPr/>
                    <a:lstStyle/>
                    <a:p>
                      <a:r>
                        <a:rPr lang="en-US" dirty="0" smtClean="0"/>
                        <a:t>*</a:t>
                      </a:r>
                      <a:endParaRPr lang="en-US" dirty="0"/>
                    </a:p>
                  </a:txBody>
                  <a:tcPr/>
                </a:tc>
              </a:tr>
              <a:tr h="340043">
                <a:tc>
                  <a:txBody>
                    <a:bodyPr/>
                    <a:lstStyle/>
                    <a:p>
                      <a:r>
                        <a:rPr lang="en-US" dirty="0" smtClean="0"/>
                        <a:t>)</a:t>
                      </a:r>
                      <a:endParaRPr lang="en-US" dirty="0"/>
                    </a:p>
                  </a:txBody>
                  <a:tcPr/>
                </a:tc>
                <a:tc>
                  <a:txBody>
                    <a:bodyPr/>
                    <a:lstStyle/>
                    <a:p>
                      <a:r>
                        <a:rPr lang="en-US" dirty="0" smtClean="0"/>
                        <a:t>*</a:t>
                      </a:r>
                      <a:endParaRPr lang="en-US" dirty="0"/>
                    </a:p>
                  </a:txBody>
                  <a:tcPr/>
                </a:tc>
                <a:tc>
                  <a:txBody>
                    <a:bodyPr/>
                    <a:lstStyle/>
                    <a:p>
                      <a:endParaRPr lang="en-US" dirty="0"/>
                    </a:p>
                  </a:txBody>
                  <a:tcPr/>
                </a:tc>
              </a:tr>
              <a:tr h="340043">
                <a:tc>
                  <a:txBody>
                    <a:bodyPr/>
                    <a:lstStyle/>
                    <a:p>
                      <a:r>
                        <a:rPr lang="en-US" dirty="0" smtClean="0"/>
                        <a:t>+</a:t>
                      </a:r>
                      <a:endParaRPr lang="en-US" dirty="0"/>
                    </a:p>
                  </a:txBody>
                  <a:tcPr/>
                </a:tc>
                <a:tc>
                  <a:txBody>
                    <a:bodyPr/>
                    <a:lstStyle/>
                    <a:p>
                      <a:endParaRPr lang="en-US" dirty="0"/>
                    </a:p>
                  </a:txBody>
                  <a:tcPr/>
                </a:tc>
                <a:tc>
                  <a:txBody>
                    <a:bodyPr/>
                    <a:lstStyle/>
                    <a:p>
                      <a:r>
                        <a:rPr lang="en-US" dirty="0" smtClean="0"/>
                        <a:t>+</a:t>
                      </a:r>
                      <a:endParaRPr lang="en-US" dirty="0"/>
                    </a:p>
                  </a:txBody>
                  <a:tcPr/>
                </a:tc>
              </a:tr>
              <a:tr h="340043">
                <a:tc>
                  <a:txBody>
                    <a:bodyPr/>
                    <a:lstStyle/>
                    <a:p>
                      <a:r>
                        <a:rPr lang="en-US" dirty="0" smtClean="0"/>
                        <a:t>7</a:t>
                      </a:r>
                      <a:endParaRPr lang="en-US" dirty="0"/>
                    </a:p>
                  </a:txBody>
                  <a:tcPr/>
                </a:tc>
                <a:tc>
                  <a:txBody>
                    <a:bodyPr/>
                    <a:lstStyle/>
                    <a:p>
                      <a:r>
                        <a:rPr lang="en-US" dirty="0" smtClean="0"/>
                        <a:t>7</a:t>
                      </a:r>
                      <a:endParaRPr lang="en-US" dirty="0"/>
                    </a:p>
                  </a:txBody>
                  <a:tcPr/>
                </a:tc>
                <a:tc>
                  <a:txBody>
                    <a:bodyPr/>
                    <a:lstStyle/>
                    <a:p>
                      <a:r>
                        <a:rPr lang="en-US" dirty="0" smtClean="0"/>
                        <a:t>+</a:t>
                      </a:r>
                      <a:endParaRPr lang="en-US" dirty="0"/>
                    </a:p>
                  </a:txBody>
                  <a:tcPr/>
                </a:tc>
              </a:tr>
              <a:tr h="285680">
                <a:tc>
                  <a:txBody>
                    <a:bodyPr/>
                    <a:lstStyle/>
                    <a:p>
                      <a:r>
                        <a:rPr lang="en-US" dirty="0" smtClean="0"/>
                        <a:t>)</a:t>
                      </a:r>
                      <a:endParaRPr lang="en-US" dirty="0"/>
                    </a:p>
                  </a:txBody>
                  <a:tcPr/>
                </a:tc>
                <a:tc>
                  <a:txBody>
                    <a:bodyPr/>
                    <a:lstStyle/>
                    <a:p>
                      <a:r>
                        <a:rPr lang="en-US" dirty="0" smtClean="0"/>
                        <a:t>+</a:t>
                      </a:r>
                      <a:endParaRPr lang="en-US" dirty="0"/>
                    </a:p>
                  </a:txBody>
                  <a:tcPr/>
                </a:tc>
                <a:tc>
                  <a:txBody>
                    <a:bodyPr/>
                    <a:lstStyle/>
                    <a:p>
                      <a:endParaRPr lang="en-US" dirty="0"/>
                    </a:p>
                  </a:txBody>
                  <a:tcPr/>
                </a:tc>
              </a:tr>
            </a:tbl>
          </a:graphicData>
        </a:graphic>
      </p:graphicFrame>
      <p:sp>
        <p:nvSpPr>
          <p:cNvPr id="4" name="Footer Placeholder 3"/>
          <p:cNvSpPr>
            <a:spLocks noGrp="1"/>
          </p:cNvSpPr>
          <p:nvPr>
            <p:ph type="ftr" sz="quarter" idx="11"/>
          </p:nvPr>
        </p:nvSpPr>
        <p:spPr/>
        <p:txBody>
          <a:bodyPr/>
          <a:lstStyle/>
          <a:p>
            <a:r>
              <a:rPr lang="en-US" smtClean="0"/>
              <a:t>Data Structures and Programming Techniques</a:t>
            </a:r>
            <a:endParaRPr lang="en-US"/>
          </a:p>
        </p:txBody>
      </p:sp>
      <p:sp>
        <p:nvSpPr>
          <p:cNvPr id="5" name="Slide Number Placeholder 4"/>
          <p:cNvSpPr>
            <a:spLocks noGrp="1"/>
          </p:cNvSpPr>
          <p:nvPr>
            <p:ph type="sldNum" sz="quarter" idx="12"/>
          </p:nvPr>
        </p:nvSpPr>
        <p:spPr/>
        <p:txBody>
          <a:bodyPr/>
          <a:lstStyle/>
          <a:p>
            <a:fld id="{59635152-C9A8-4C6E-919A-02F3B65E1E2D}" type="slidenum">
              <a:rPr lang="en-US" smtClean="0"/>
              <a:t>40</a:t>
            </a:fld>
            <a:endParaRPr lang="en-US"/>
          </a:p>
        </p:txBody>
      </p:sp>
    </p:spTree>
    <p:extLst>
      <p:ext uri="{BB962C8B-B14F-4D97-AF65-F5344CB8AC3E}">
        <p14:creationId xmlns:p14="http://schemas.microsoft.com/office/powerpoint/2010/main" val="3060741330"/>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Client Program</a:t>
            </a:r>
            <a:endParaRPr lang="en-US" dirty="0"/>
          </a:p>
        </p:txBody>
      </p:sp>
      <p:sp>
        <p:nvSpPr>
          <p:cNvPr id="3" name="Content Placeholder 2"/>
          <p:cNvSpPr>
            <a:spLocks noGrp="1"/>
          </p:cNvSpPr>
          <p:nvPr>
            <p:ph idx="1"/>
          </p:nvPr>
        </p:nvSpPr>
        <p:spPr/>
        <p:txBody>
          <a:bodyPr>
            <a:normAutofit fontScale="47500" lnSpcReduction="20000"/>
          </a:bodyPr>
          <a:lstStyle/>
          <a:p>
            <a:pPr marL="0" indent="0">
              <a:buNone/>
            </a:pPr>
            <a:r>
              <a:rPr lang="en-US" dirty="0">
                <a:latin typeface="Courier New" pitchFamily="49" charset="0"/>
                <a:cs typeface="Courier New" pitchFamily="49" charset="0"/>
              </a:rPr>
              <a:t>#include &lt;</a:t>
            </a:r>
            <a:r>
              <a:rPr lang="en-US" dirty="0" err="1">
                <a:latin typeface="Courier New" pitchFamily="49" charset="0"/>
                <a:cs typeface="Courier New" pitchFamily="49" charset="0"/>
              </a:rPr>
              <a:t>stdio.h</a:t>
            </a:r>
            <a:r>
              <a:rPr lang="en-US" dirty="0" smtClean="0">
                <a:latin typeface="Courier New" pitchFamily="49" charset="0"/>
                <a:cs typeface="Courier New" pitchFamily="49" charset="0"/>
              </a:rPr>
              <a:t>&gt;</a:t>
            </a:r>
          </a:p>
          <a:p>
            <a:pPr marL="0" indent="0">
              <a:buNone/>
            </a:pPr>
            <a:r>
              <a:rPr lang="en-US" dirty="0" smtClean="0">
                <a:latin typeface="Courier New" pitchFamily="49" charset="0"/>
                <a:cs typeface="Courier New" pitchFamily="49" charset="0"/>
              </a:rPr>
              <a:t>#</a:t>
            </a:r>
            <a:r>
              <a:rPr lang="en-US" dirty="0">
                <a:latin typeface="Courier New" pitchFamily="49" charset="0"/>
                <a:cs typeface="Courier New" pitchFamily="49" charset="0"/>
              </a:rPr>
              <a:t>include &lt;</a:t>
            </a:r>
            <a:r>
              <a:rPr lang="en-US" dirty="0" err="1">
                <a:latin typeface="Courier New" pitchFamily="49" charset="0"/>
                <a:cs typeface="Courier New" pitchFamily="49" charset="0"/>
              </a:rPr>
              <a:t>string.h</a:t>
            </a:r>
            <a:r>
              <a:rPr lang="en-US" dirty="0" smtClean="0">
                <a:latin typeface="Courier New" pitchFamily="49" charset="0"/>
                <a:cs typeface="Courier New" pitchFamily="49" charset="0"/>
              </a:rPr>
              <a:t>&gt;</a:t>
            </a:r>
          </a:p>
          <a:p>
            <a:pPr marL="0" indent="0">
              <a:buNone/>
            </a:pPr>
            <a:r>
              <a:rPr lang="en-US" dirty="0" smtClean="0">
                <a:latin typeface="Courier New" pitchFamily="49" charset="0"/>
                <a:cs typeface="Courier New" pitchFamily="49" charset="0"/>
              </a:rPr>
              <a:t>#</a:t>
            </a:r>
            <a:r>
              <a:rPr lang="en-US" dirty="0">
                <a:latin typeface="Courier New" pitchFamily="49" charset="0"/>
                <a:cs typeface="Courier New" pitchFamily="49" charset="0"/>
              </a:rPr>
              <a:t>include "</a:t>
            </a:r>
            <a:r>
              <a:rPr lang="en-US" dirty="0" err="1" smtClean="0">
                <a:latin typeface="Courier New" pitchFamily="49" charset="0"/>
                <a:cs typeface="Courier New" pitchFamily="49" charset="0"/>
              </a:rPr>
              <a:t>Item.h</a:t>
            </a:r>
            <a:r>
              <a:rPr lang="en-US" dirty="0" smtClean="0">
                <a:latin typeface="Courier New" pitchFamily="49" charset="0"/>
                <a:cs typeface="Courier New" pitchFamily="49" charset="0"/>
              </a:rPr>
              <a:t>"</a:t>
            </a:r>
          </a:p>
          <a:p>
            <a:pPr marL="0" indent="0">
              <a:buNone/>
            </a:pPr>
            <a:r>
              <a:rPr lang="en-US" dirty="0" smtClean="0">
                <a:latin typeface="Courier New" pitchFamily="49" charset="0"/>
                <a:cs typeface="Courier New" pitchFamily="49" charset="0"/>
              </a:rPr>
              <a:t>#</a:t>
            </a:r>
            <a:r>
              <a:rPr lang="en-US" dirty="0">
                <a:latin typeface="Courier New" pitchFamily="49" charset="0"/>
                <a:cs typeface="Courier New" pitchFamily="49" charset="0"/>
              </a:rPr>
              <a:t>include "</a:t>
            </a:r>
            <a:r>
              <a:rPr lang="en-US" dirty="0" err="1" smtClean="0">
                <a:latin typeface="Courier New" pitchFamily="49" charset="0"/>
                <a:cs typeface="Courier New" pitchFamily="49" charset="0"/>
              </a:rPr>
              <a:t>STACK.h</a:t>
            </a:r>
            <a:r>
              <a:rPr lang="en-US" dirty="0" smtClean="0">
                <a:latin typeface="Courier New" pitchFamily="49" charset="0"/>
                <a:cs typeface="Courier New" pitchFamily="49" charset="0"/>
              </a:rPr>
              <a:t>"</a:t>
            </a:r>
          </a:p>
          <a:p>
            <a:pPr marL="0" indent="0">
              <a:buNone/>
            </a:pPr>
            <a:endParaRPr lang="en-US" dirty="0" smtClean="0">
              <a:latin typeface="Courier New" pitchFamily="49" charset="0"/>
              <a:cs typeface="Courier New" pitchFamily="49" charset="0"/>
            </a:endParaRPr>
          </a:p>
          <a:p>
            <a:pPr marL="0" indent="0">
              <a:buNone/>
            </a:pPr>
            <a:r>
              <a:rPr lang="en-US" dirty="0" smtClean="0">
                <a:latin typeface="Courier New" pitchFamily="49" charset="0"/>
                <a:cs typeface="Courier New" pitchFamily="49" charset="0"/>
              </a:rPr>
              <a:t>main(</a:t>
            </a:r>
            <a:r>
              <a:rPr lang="en-US" dirty="0" err="1" smtClean="0">
                <a:latin typeface="Courier New" pitchFamily="49" charset="0"/>
                <a:cs typeface="Courier New" pitchFamily="49" charset="0"/>
              </a:rPr>
              <a:t>int</a:t>
            </a:r>
            <a:r>
              <a:rPr lang="en-US" dirty="0" smtClean="0">
                <a:latin typeface="Courier New" pitchFamily="49" charset="0"/>
                <a:cs typeface="Courier New" pitchFamily="49" charset="0"/>
              </a:rPr>
              <a:t> </a:t>
            </a:r>
            <a:r>
              <a:rPr lang="en-US" dirty="0" err="1">
                <a:latin typeface="Courier New" pitchFamily="49" charset="0"/>
                <a:cs typeface="Courier New" pitchFamily="49" charset="0"/>
              </a:rPr>
              <a:t>argc</a:t>
            </a:r>
            <a:r>
              <a:rPr lang="en-US" dirty="0">
                <a:latin typeface="Courier New" pitchFamily="49" charset="0"/>
                <a:cs typeface="Courier New" pitchFamily="49" charset="0"/>
              </a:rPr>
              <a:t>, char *</a:t>
            </a:r>
            <a:r>
              <a:rPr lang="en-US" dirty="0" err="1">
                <a:latin typeface="Courier New" pitchFamily="49" charset="0"/>
                <a:cs typeface="Courier New" pitchFamily="49" charset="0"/>
              </a:rPr>
              <a:t>argv</a:t>
            </a:r>
            <a:r>
              <a:rPr lang="en-US" dirty="0">
                <a:latin typeface="Courier New" pitchFamily="49" charset="0"/>
                <a:cs typeface="Courier New" pitchFamily="49" charset="0"/>
              </a:rPr>
              <a:t>[])  </a:t>
            </a:r>
            <a:endParaRPr lang="en-US" dirty="0" smtClean="0">
              <a:latin typeface="Courier New" pitchFamily="49" charset="0"/>
              <a:cs typeface="Courier New" pitchFamily="49" charset="0"/>
            </a:endParaRPr>
          </a:p>
          <a:p>
            <a:pPr marL="0" indent="0">
              <a:buNone/>
            </a:pPr>
            <a:r>
              <a:rPr lang="en-US" dirty="0" smtClean="0">
                <a:latin typeface="Courier New" pitchFamily="49" charset="0"/>
                <a:cs typeface="Courier New" pitchFamily="49" charset="0"/>
              </a:rPr>
              <a:t>{ </a:t>
            </a:r>
          </a:p>
          <a:p>
            <a:pPr marL="0" indent="0">
              <a:buNone/>
            </a:pPr>
            <a:r>
              <a:rPr lang="en-US" dirty="0">
                <a:latin typeface="Courier New" pitchFamily="49" charset="0"/>
                <a:cs typeface="Courier New" pitchFamily="49" charset="0"/>
              </a:rPr>
              <a:t> </a:t>
            </a:r>
            <a:r>
              <a:rPr lang="en-US" dirty="0" smtClean="0">
                <a:latin typeface="Courier New" pitchFamily="49" charset="0"/>
                <a:cs typeface="Courier New" pitchFamily="49" charset="0"/>
              </a:rPr>
              <a:t>   char </a:t>
            </a:r>
            <a:r>
              <a:rPr lang="en-US" dirty="0">
                <a:latin typeface="Courier New" pitchFamily="49" charset="0"/>
                <a:cs typeface="Courier New" pitchFamily="49" charset="0"/>
              </a:rPr>
              <a:t>*a = </a:t>
            </a:r>
            <a:r>
              <a:rPr lang="en-US" dirty="0" err="1">
                <a:latin typeface="Courier New" pitchFamily="49" charset="0"/>
                <a:cs typeface="Courier New" pitchFamily="49" charset="0"/>
              </a:rPr>
              <a:t>argv</a:t>
            </a:r>
            <a:r>
              <a:rPr lang="en-US" dirty="0">
                <a:latin typeface="Courier New" pitchFamily="49" charset="0"/>
                <a:cs typeface="Courier New" pitchFamily="49" charset="0"/>
              </a:rPr>
              <a:t>[1]; </a:t>
            </a:r>
            <a:endParaRPr lang="en-US" dirty="0" smtClean="0">
              <a:latin typeface="Courier New" pitchFamily="49" charset="0"/>
              <a:cs typeface="Courier New" pitchFamily="49" charset="0"/>
            </a:endParaRPr>
          </a:p>
          <a:p>
            <a:pPr marL="0" indent="0">
              <a:buNone/>
            </a:pPr>
            <a:r>
              <a:rPr lang="en-US" dirty="0" smtClean="0">
                <a:latin typeface="Courier New" pitchFamily="49" charset="0"/>
                <a:cs typeface="Courier New" pitchFamily="49" charset="0"/>
              </a:rPr>
              <a:t>    </a:t>
            </a:r>
            <a:r>
              <a:rPr lang="en-US" dirty="0" err="1" smtClean="0">
                <a:latin typeface="Courier New" pitchFamily="49" charset="0"/>
                <a:cs typeface="Courier New" pitchFamily="49" charset="0"/>
              </a:rPr>
              <a:t>int</a:t>
            </a:r>
            <a:r>
              <a:rPr lang="en-US" dirty="0" smtClean="0">
                <a:latin typeface="Courier New" pitchFamily="49" charset="0"/>
                <a:cs typeface="Courier New" pitchFamily="49" charset="0"/>
              </a:rPr>
              <a:t> </a:t>
            </a:r>
            <a:r>
              <a:rPr lang="en-US" dirty="0" err="1">
                <a:latin typeface="Courier New" pitchFamily="49" charset="0"/>
                <a:cs typeface="Courier New" pitchFamily="49" charset="0"/>
              </a:rPr>
              <a:t>i</a:t>
            </a:r>
            <a:r>
              <a:rPr lang="en-US" dirty="0">
                <a:latin typeface="Courier New" pitchFamily="49" charset="0"/>
                <a:cs typeface="Courier New" pitchFamily="49" charset="0"/>
              </a:rPr>
              <a:t>, N = </a:t>
            </a:r>
            <a:r>
              <a:rPr lang="en-US" dirty="0" err="1">
                <a:latin typeface="Courier New" pitchFamily="49" charset="0"/>
                <a:cs typeface="Courier New" pitchFamily="49" charset="0"/>
              </a:rPr>
              <a:t>strlen</a:t>
            </a:r>
            <a:r>
              <a:rPr lang="en-US" dirty="0">
                <a:latin typeface="Courier New" pitchFamily="49" charset="0"/>
                <a:cs typeface="Courier New" pitchFamily="49" charset="0"/>
              </a:rPr>
              <a:t>(a);    </a:t>
            </a:r>
            <a:endParaRPr lang="en-US" dirty="0" smtClean="0">
              <a:latin typeface="Courier New" pitchFamily="49" charset="0"/>
              <a:cs typeface="Courier New" pitchFamily="49" charset="0"/>
            </a:endParaRPr>
          </a:p>
          <a:p>
            <a:pPr marL="0" indent="0">
              <a:buNone/>
            </a:pPr>
            <a:r>
              <a:rPr lang="en-US" dirty="0" smtClean="0">
                <a:latin typeface="Courier New" pitchFamily="49" charset="0"/>
                <a:cs typeface="Courier New" pitchFamily="49" charset="0"/>
              </a:rPr>
              <a:t>    </a:t>
            </a:r>
          </a:p>
          <a:p>
            <a:pPr marL="0" indent="0">
              <a:buNone/>
            </a:pPr>
            <a:r>
              <a:rPr lang="en-US" dirty="0">
                <a:latin typeface="Courier New" pitchFamily="49" charset="0"/>
                <a:cs typeface="Courier New" pitchFamily="49" charset="0"/>
              </a:rPr>
              <a:t> </a:t>
            </a:r>
            <a:r>
              <a:rPr lang="en-US" dirty="0" smtClean="0">
                <a:latin typeface="Courier New" pitchFamily="49" charset="0"/>
                <a:cs typeface="Courier New" pitchFamily="49" charset="0"/>
              </a:rPr>
              <a:t>   </a:t>
            </a:r>
            <a:r>
              <a:rPr lang="en-US" dirty="0" err="1" smtClean="0">
                <a:latin typeface="Courier New" pitchFamily="49" charset="0"/>
                <a:cs typeface="Courier New" pitchFamily="49" charset="0"/>
              </a:rPr>
              <a:t>STACKinit</a:t>
            </a:r>
            <a:r>
              <a:rPr lang="en-US" dirty="0" smtClean="0">
                <a:latin typeface="Courier New" pitchFamily="49" charset="0"/>
                <a:cs typeface="Courier New" pitchFamily="49" charset="0"/>
              </a:rPr>
              <a:t>(N</a:t>
            </a:r>
            <a:r>
              <a:rPr lang="en-US" dirty="0">
                <a:latin typeface="Courier New" pitchFamily="49" charset="0"/>
                <a:cs typeface="Courier New" pitchFamily="49" charset="0"/>
              </a:rPr>
              <a:t>);    </a:t>
            </a:r>
            <a:endParaRPr lang="en-US" dirty="0" smtClean="0">
              <a:latin typeface="Courier New" pitchFamily="49" charset="0"/>
              <a:cs typeface="Courier New" pitchFamily="49" charset="0"/>
            </a:endParaRPr>
          </a:p>
          <a:p>
            <a:pPr marL="0" indent="0">
              <a:buNone/>
            </a:pPr>
            <a:r>
              <a:rPr lang="en-US" dirty="0" smtClean="0">
                <a:latin typeface="Courier New" pitchFamily="49" charset="0"/>
                <a:cs typeface="Courier New" pitchFamily="49" charset="0"/>
              </a:rPr>
              <a:t>    for </a:t>
            </a:r>
            <a:r>
              <a:rPr lang="en-US" dirty="0">
                <a:latin typeface="Courier New" pitchFamily="49" charset="0"/>
                <a:cs typeface="Courier New" pitchFamily="49" charset="0"/>
              </a:rPr>
              <a:t>(</a:t>
            </a:r>
            <a:r>
              <a:rPr lang="en-US" dirty="0" err="1">
                <a:latin typeface="Courier New" pitchFamily="49" charset="0"/>
                <a:cs typeface="Courier New" pitchFamily="49" charset="0"/>
              </a:rPr>
              <a:t>i</a:t>
            </a:r>
            <a:r>
              <a:rPr lang="en-US" dirty="0">
                <a:latin typeface="Courier New" pitchFamily="49" charset="0"/>
                <a:cs typeface="Courier New" pitchFamily="49" charset="0"/>
              </a:rPr>
              <a:t> = 0; </a:t>
            </a:r>
            <a:r>
              <a:rPr lang="en-US" dirty="0" err="1">
                <a:latin typeface="Courier New" pitchFamily="49" charset="0"/>
                <a:cs typeface="Courier New" pitchFamily="49" charset="0"/>
              </a:rPr>
              <a:t>i</a:t>
            </a:r>
            <a:r>
              <a:rPr lang="en-US" dirty="0">
                <a:latin typeface="Courier New" pitchFamily="49" charset="0"/>
                <a:cs typeface="Courier New" pitchFamily="49" charset="0"/>
              </a:rPr>
              <a:t> &lt; N; </a:t>
            </a:r>
            <a:r>
              <a:rPr lang="en-US" dirty="0" err="1">
                <a:latin typeface="Courier New" pitchFamily="49" charset="0"/>
                <a:cs typeface="Courier New" pitchFamily="49" charset="0"/>
              </a:rPr>
              <a:t>i</a:t>
            </a:r>
            <a:r>
              <a:rPr lang="en-US" dirty="0">
                <a:latin typeface="Courier New" pitchFamily="49" charset="0"/>
                <a:cs typeface="Courier New" pitchFamily="49" charset="0"/>
              </a:rPr>
              <a:t>++)      </a:t>
            </a:r>
            <a:endParaRPr lang="en-US" dirty="0" smtClean="0">
              <a:latin typeface="Courier New" pitchFamily="49" charset="0"/>
              <a:cs typeface="Courier New" pitchFamily="49" charset="0"/>
            </a:endParaRPr>
          </a:p>
          <a:p>
            <a:pPr marL="0" indent="0">
              <a:buNone/>
            </a:pPr>
            <a:r>
              <a:rPr lang="en-US" dirty="0" smtClean="0">
                <a:latin typeface="Courier New" pitchFamily="49" charset="0"/>
                <a:cs typeface="Courier New" pitchFamily="49" charset="0"/>
              </a:rPr>
              <a:t>    {        </a:t>
            </a:r>
          </a:p>
          <a:p>
            <a:pPr marL="0" indent="0">
              <a:buNone/>
            </a:pPr>
            <a:r>
              <a:rPr lang="en-US" dirty="0" smtClean="0">
                <a:latin typeface="Courier New" pitchFamily="49" charset="0"/>
                <a:cs typeface="Courier New" pitchFamily="49" charset="0"/>
              </a:rPr>
              <a:t>       </a:t>
            </a:r>
            <a:r>
              <a:rPr lang="en-US" dirty="0" smtClean="0">
                <a:latin typeface="Courier New" pitchFamily="49" charset="0"/>
                <a:cs typeface="Courier New" pitchFamily="49" charset="0"/>
              </a:rPr>
              <a:t>if </a:t>
            </a:r>
            <a:r>
              <a:rPr lang="en-US" dirty="0">
                <a:latin typeface="Courier New" pitchFamily="49" charset="0"/>
                <a:cs typeface="Courier New" pitchFamily="49" charset="0"/>
              </a:rPr>
              <a:t>(a[</a:t>
            </a:r>
            <a:r>
              <a:rPr lang="en-US" dirty="0" err="1">
                <a:latin typeface="Courier New" pitchFamily="49" charset="0"/>
                <a:cs typeface="Courier New" pitchFamily="49" charset="0"/>
              </a:rPr>
              <a:t>i</a:t>
            </a:r>
            <a:r>
              <a:rPr lang="en-US" dirty="0">
                <a:latin typeface="Courier New" pitchFamily="49" charset="0"/>
                <a:cs typeface="Courier New" pitchFamily="49" charset="0"/>
              </a:rPr>
              <a:t>] == ')')  </a:t>
            </a:r>
            <a:r>
              <a:rPr lang="en-US" dirty="0" err="1" smtClean="0">
                <a:latin typeface="Courier New" pitchFamily="49" charset="0"/>
                <a:cs typeface="Courier New" pitchFamily="49" charset="0"/>
              </a:rPr>
              <a:t>printf</a:t>
            </a:r>
            <a:r>
              <a:rPr lang="en-US" dirty="0">
                <a:latin typeface="Courier New" pitchFamily="49" charset="0"/>
                <a:cs typeface="Courier New" pitchFamily="49" charset="0"/>
              </a:rPr>
              <a:t>("%c ", </a:t>
            </a:r>
            <a:r>
              <a:rPr lang="en-US" dirty="0" err="1">
                <a:latin typeface="Courier New" pitchFamily="49" charset="0"/>
                <a:cs typeface="Courier New" pitchFamily="49" charset="0"/>
              </a:rPr>
              <a:t>STACKpop</a:t>
            </a:r>
            <a:r>
              <a:rPr lang="en-US" dirty="0">
                <a:latin typeface="Courier New" pitchFamily="49" charset="0"/>
                <a:cs typeface="Courier New" pitchFamily="49" charset="0"/>
              </a:rPr>
              <a:t>());        </a:t>
            </a:r>
            <a:endParaRPr lang="en-US" dirty="0" smtClean="0">
              <a:latin typeface="Courier New" pitchFamily="49" charset="0"/>
              <a:cs typeface="Courier New" pitchFamily="49" charset="0"/>
            </a:endParaRPr>
          </a:p>
          <a:p>
            <a:pPr marL="0" indent="0">
              <a:buNone/>
            </a:pPr>
            <a:r>
              <a:rPr lang="en-US" dirty="0" smtClean="0">
                <a:latin typeface="Courier New" pitchFamily="49" charset="0"/>
                <a:cs typeface="Courier New" pitchFamily="49" charset="0"/>
              </a:rPr>
              <a:t>       </a:t>
            </a:r>
            <a:r>
              <a:rPr lang="en-US" dirty="0" smtClean="0">
                <a:latin typeface="Courier New" pitchFamily="49" charset="0"/>
                <a:cs typeface="Courier New" pitchFamily="49" charset="0"/>
              </a:rPr>
              <a:t>if </a:t>
            </a:r>
            <a:r>
              <a:rPr lang="en-US" dirty="0">
                <a:latin typeface="Courier New" pitchFamily="49" charset="0"/>
                <a:cs typeface="Courier New" pitchFamily="49" charset="0"/>
              </a:rPr>
              <a:t>((a[</a:t>
            </a:r>
            <a:r>
              <a:rPr lang="en-US" dirty="0" err="1">
                <a:latin typeface="Courier New" pitchFamily="49" charset="0"/>
                <a:cs typeface="Courier New" pitchFamily="49" charset="0"/>
              </a:rPr>
              <a:t>i</a:t>
            </a:r>
            <a:r>
              <a:rPr lang="en-US" dirty="0">
                <a:latin typeface="Courier New" pitchFamily="49" charset="0"/>
                <a:cs typeface="Courier New" pitchFamily="49" charset="0"/>
              </a:rPr>
              <a:t>] == </a:t>
            </a:r>
            <a:r>
              <a:rPr lang="en-US" dirty="0" smtClean="0">
                <a:latin typeface="Courier New" pitchFamily="49" charset="0"/>
                <a:cs typeface="Courier New" pitchFamily="49" charset="0"/>
              </a:rPr>
              <a:t>'+')  ||  </a:t>
            </a:r>
            <a:r>
              <a:rPr lang="en-US" dirty="0">
                <a:latin typeface="Courier New" pitchFamily="49" charset="0"/>
                <a:cs typeface="Courier New" pitchFamily="49" charset="0"/>
              </a:rPr>
              <a:t>(a[</a:t>
            </a:r>
            <a:r>
              <a:rPr lang="en-US" dirty="0" err="1">
                <a:latin typeface="Courier New" pitchFamily="49" charset="0"/>
                <a:cs typeface="Courier New" pitchFamily="49" charset="0"/>
              </a:rPr>
              <a:t>i</a:t>
            </a:r>
            <a:r>
              <a:rPr lang="en-US" dirty="0">
                <a:latin typeface="Courier New" pitchFamily="49" charset="0"/>
                <a:cs typeface="Courier New" pitchFamily="49" charset="0"/>
              </a:rPr>
              <a:t>] == '*'))   </a:t>
            </a:r>
            <a:r>
              <a:rPr lang="en-US" dirty="0" err="1" smtClean="0">
                <a:latin typeface="Courier New" pitchFamily="49" charset="0"/>
                <a:cs typeface="Courier New" pitchFamily="49" charset="0"/>
              </a:rPr>
              <a:t>STACKpush</a:t>
            </a:r>
            <a:r>
              <a:rPr lang="en-US" dirty="0" smtClean="0">
                <a:latin typeface="Courier New" pitchFamily="49" charset="0"/>
                <a:cs typeface="Courier New" pitchFamily="49" charset="0"/>
              </a:rPr>
              <a:t>(a[</a:t>
            </a:r>
            <a:r>
              <a:rPr lang="en-US" dirty="0" err="1" smtClean="0">
                <a:latin typeface="Courier New" pitchFamily="49" charset="0"/>
                <a:cs typeface="Courier New" pitchFamily="49" charset="0"/>
              </a:rPr>
              <a:t>i</a:t>
            </a:r>
            <a:r>
              <a:rPr lang="en-US" dirty="0">
                <a:latin typeface="Courier New" pitchFamily="49" charset="0"/>
                <a:cs typeface="Courier New" pitchFamily="49" charset="0"/>
              </a:rPr>
              <a:t>]);        </a:t>
            </a:r>
            <a:endParaRPr lang="en-US" dirty="0" smtClean="0">
              <a:latin typeface="Courier New" pitchFamily="49" charset="0"/>
              <a:cs typeface="Courier New" pitchFamily="49" charset="0"/>
            </a:endParaRPr>
          </a:p>
          <a:p>
            <a:pPr marL="0" indent="0">
              <a:buNone/>
            </a:pPr>
            <a:r>
              <a:rPr lang="en-US" dirty="0" smtClean="0">
                <a:latin typeface="Courier New" pitchFamily="49" charset="0"/>
                <a:cs typeface="Courier New" pitchFamily="49" charset="0"/>
              </a:rPr>
              <a:t>       </a:t>
            </a:r>
            <a:r>
              <a:rPr lang="en-US" dirty="0" smtClean="0">
                <a:latin typeface="Courier New" pitchFamily="49" charset="0"/>
                <a:cs typeface="Courier New" pitchFamily="49" charset="0"/>
              </a:rPr>
              <a:t>if </a:t>
            </a:r>
            <a:r>
              <a:rPr lang="en-US" dirty="0">
                <a:latin typeface="Courier New" pitchFamily="49" charset="0"/>
                <a:cs typeface="Courier New" pitchFamily="49" charset="0"/>
              </a:rPr>
              <a:t>((a[</a:t>
            </a:r>
            <a:r>
              <a:rPr lang="en-US" dirty="0" err="1">
                <a:latin typeface="Courier New" pitchFamily="49" charset="0"/>
                <a:cs typeface="Courier New" pitchFamily="49" charset="0"/>
              </a:rPr>
              <a:t>i</a:t>
            </a:r>
            <a:r>
              <a:rPr lang="en-US" dirty="0">
                <a:latin typeface="Courier New" pitchFamily="49" charset="0"/>
                <a:cs typeface="Courier New" pitchFamily="49" charset="0"/>
              </a:rPr>
              <a:t>] &gt;= '0') </a:t>
            </a:r>
            <a:r>
              <a:rPr lang="en-US" dirty="0" smtClean="0">
                <a:latin typeface="Courier New" pitchFamily="49" charset="0"/>
                <a:cs typeface="Courier New" pitchFamily="49" charset="0"/>
              </a:rPr>
              <a:t> &amp;&amp; </a:t>
            </a:r>
            <a:r>
              <a:rPr lang="en-US" dirty="0">
                <a:latin typeface="Courier New" pitchFamily="49" charset="0"/>
                <a:cs typeface="Courier New" pitchFamily="49" charset="0"/>
              </a:rPr>
              <a:t>(a[</a:t>
            </a:r>
            <a:r>
              <a:rPr lang="en-US" dirty="0" err="1">
                <a:latin typeface="Courier New" pitchFamily="49" charset="0"/>
                <a:cs typeface="Courier New" pitchFamily="49" charset="0"/>
              </a:rPr>
              <a:t>i</a:t>
            </a:r>
            <a:r>
              <a:rPr lang="en-US" dirty="0">
                <a:latin typeface="Courier New" pitchFamily="49" charset="0"/>
                <a:cs typeface="Courier New" pitchFamily="49" charset="0"/>
              </a:rPr>
              <a:t>] &lt;= '9'))  </a:t>
            </a:r>
            <a:r>
              <a:rPr lang="en-US" dirty="0" err="1" smtClean="0">
                <a:latin typeface="Courier New" pitchFamily="49" charset="0"/>
                <a:cs typeface="Courier New" pitchFamily="49" charset="0"/>
              </a:rPr>
              <a:t>printf</a:t>
            </a:r>
            <a:r>
              <a:rPr lang="en-US" dirty="0">
                <a:latin typeface="Courier New" pitchFamily="49" charset="0"/>
                <a:cs typeface="Courier New" pitchFamily="49" charset="0"/>
              </a:rPr>
              <a:t>("%c ", a[</a:t>
            </a:r>
            <a:r>
              <a:rPr lang="en-US" dirty="0" err="1">
                <a:latin typeface="Courier New" pitchFamily="49" charset="0"/>
                <a:cs typeface="Courier New" pitchFamily="49" charset="0"/>
              </a:rPr>
              <a:t>i</a:t>
            </a:r>
            <a:r>
              <a:rPr lang="en-US" dirty="0">
                <a:latin typeface="Courier New" pitchFamily="49" charset="0"/>
                <a:cs typeface="Courier New" pitchFamily="49" charset="0"/>
              </a:rPr>
              <a:t>]);      </a:t>
            </a:r>
            <a:endParaRPr lang="en-US" dirty="0" smtClean="0">
              <a:latin typeface="Courier New" pitchFamily="49" charset="0"/>
              <a:cs typeface="Courier New" pitchFamily="49" charset="0"/>
            </a:endParaRPr>
          </a:p>
          <a:p>
            <a:pPr marL="0" indent="0">
              <a:buNone/>
            </a:pPr>
            <a:r>
              <a:rPr lang="en-US" dirty="0" smtClean="0">
                <a:latin typeface="Courier New" pitchFamily="49" charset="0"/>
                <a:cs typeface="Courier New" pitchFamily="49" charset="0"/>
              </a:rPr>
              <a:t>    }    </a:t>
            </a:r>
          </a:p>
          <a:p>
            <a:pPr marL="0" indent="0">
              <a:buNone/>
            </a:pPr>
            <a:r>
              <a:rPr lang="en-US" dirty="0" smtClean="0">
                <a:latin typeface="Courier New" pitchFamily="49" charset="0"/>
                <a:cs typeface="Courier New" pitchFamily="49" charset="0"/>
              </a:rPr>
              <a:t>    </a:t>
            </a:r>
            <a:r>
              <a:rPr lang="en-US" dirty="0" err="1" smtClean="0">
                <a:latin typeface="Courier New" pitchFamily="49" charset="0"/>
                <a:cs typeface="Courier New" pitchFamily="49" charset="0"/>
              </a:rPr>
              <a:t>printf</a:t>
            </a:r>
            <a:r>
              <a:rPr lang="en-US" dirty="0">
                <a:latin typeface="Courier New" pitchFamily="49" charset="0"/>
                <a:cs typeface="Courier New" pitchFamily="49" charset="0"/>
              </a:rPr>
              <a:t>("\n");  </a:t>
            </a:r>
            <a:endParaRPr lang="en-US" dirty="0" smtClean="0">
              <a:latin typeface="Courier New" pitchFamily="49" charset="0"/>
              <a:cs typeface="Courier New" pitchFamily="49" charset="0"/>
            </a:endParaRPr>
          </a:p>
          <a:p>
            <a:pPr marL="0" indent="0">
              <a:buNone/>
            </a:pPr>
            <a:r>
              <a:rPr lang="en-US" dirty="0" smtClean="0">
                <a:latin typeface="Courier New" pitchFamily="49" charset="0"/>
                <a:cs typeface="Courier New" pitchFamily="49" charset="0"/>
              </a:rPr>
              <a:t>}</a:t>
            </a:r>
            <a:endParaRPr lang="en-US" dirty="0">
              <a:latin typeface="Courier New" pitchFamily="49" charset="0"/>
              <a:cs typeface="Courier New" pitchFamily="49" charset="0"/>
            </a:endParaRPr>
          </a:p>
        </p:txBody>
      </p:sp>
      <p:sp>
        <p:nvSpPr>
          <p:cNvPr id="4" name="Footer Placeholder 3"/>
          <p:cNvSpPr>
            <a:spLocks noGrp="1"/>
          </p:cNvSpPr>
          <p:nvPr>
            <p:ph type="ftr" sz="quarter" idx="11"/>
          </p:nvPr>
        </p:nvSpPr>
        <p:spPr/>
        <p:txBody>
          <a:bodyPr/>
          <a:lstStyle/>
          <a:p>
            <a:r>
              <a:rPr lang="en-US" smtClean="0"/>
              <a:t>Data Structures and Programming Techniques</a:t>
            </a:r>
            <a:endParaRPr lang="en-US"/>
          </a:p>
        </p:txBody>
      </p:sp>
      <p:sp>
        <p:nvSpPr>
          <p:cNvPr id="5" name="Slide Number Placeholder 4"/>
          <p:cNvSpPr>
            <a:spLocks noGrp="1"/>
          </p:cNvSpPr>
          <p:nvPr>
            <p:ph type="sldNum" sz="quarter" idx="12"/>
          </p:nvPr>
        </p:nvSpPr>
        <p:spPr/>
        <p:txBody>
          <a:bodyPr/>
          <a:lstStyle/>
          <a:p>
            <a:fld id="{59635152-C9A8-4C6E-919A-02F3B65E1E2D}" type="slidenum">
              <a:rPr lang="en-US" smtClean="0"/>
              <a:t>41</a:t>
            </a:fld>
            <a:endParaRPr lang="en-US"/>
          </a:p>
        </p:txBody>
      </p:sp>
    </p:spTree>
    <p:extLst>
      <p:ext uri="{BB962C8B-B14F-4D97-AF65-F5344CB8AC3E}">
        <p14:creationId xmlns:p14="http://schemas.microsoft.com/office/powerpoint/2010/main" val="2612618069"/>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File </a:t>
            </a:r>
            <a:r>
              <a:rPr lang="en-US" dirty="0" err="1" smtClean="0">
                <a:latin typeface="Courier New" pitchFamily="49" charset="0"/>
                <a:cs typeface="Courier New" pitchFamily="49" charset="0"/>
              </a:rPr>
              <a:t>Item.h</a:t>
            </a:r>
            <a:endParaRPr lang="en-US" dirty="0">
              <a:latin typeface="Courier New" pitchFamily="49" charset="0"/>
              <a:cs typeface="Courier New" pitchFamily="49" charset="0"/>
            </a:endParaRPr>
          </a:p>
        </p:txBody>
      </p:sp>
      <p:sp>
        <p:nvSpPr>
          <p:cNvPr id="3" name="Content Placeholder 2"/>
          <p:cNvSpPr>
            <a:spLocks noGrp="1"/>
          </p:cNvSpPr>
          <p:nvPr>
            <p:ph idx="1"/>
          </p:nvPr>
        </p:nvSpPr>
        <p:spPr/>
        <p:txBody>
          <a:bodyPr/>
          <a:lstStyle/>
          <a:p>
            <a:r>
              <a:rPr lang="en-US" dirty="0" smtClean="0"/>
              <a:t>The file </a:t>
            </a:r>
            <a:r>
              <a:rPr lang="en-US" dirty="0" err="1" smtClean="0">
                <a:latin typeface="Courier New" pitchFamily="49" charset="0"/>
                <a:cs typeface="Courier New" pitchFamily="49" charset="0"/>
              </a:rPr>
              <a:t>Item.h</a:t>
            </a:r>
            <a:r>
              <a:rPr lang="en-US" dirty="0" smtClean="0"/>
              <a:t> can only contain a </a:t>
            </a:r>
            <a:r>
              <a:rPr lang="en-US" dirty="0" err="1" smtClean="0">
                <a:latin typeface="Courier New" pitchFamily="49" charset="0"/>
                <a:cs typeface="Courier New" pitchFamily="49" charset="0"/>
              </a:rPr>
              <a:t>typedef</a:t>
            </a:r>
            <a:r>
              <a:rPr lang="en-US" dirty="0" smtClean="0"/>
              <a:t> which defines the type of items in the stack.</a:t>
            </a:r>
          </a:p>
          <a:p>
            <a:r>
              <a:rPr lang="en-US" dirty="0" smtClean="0"/>
              <a:t>For the previous program, this can be: </a:t>
            </a:r>
          </a:p>
          <a:p>
            <a:pPr marL="0" indent="0">
              <a:buNone/>
            </a:pPr>
            <a:r>
              <a:rPr lang="en-US" dirty="0"/>
              <a:t> </a:t>
            </a:r>
            <a:r>
              <a:rPr lang="en-US" dirty="0" smtClean="0"/>
              <a:t>   </a:t>
            </a:r>
            <a:r>
              <a:rPr lang="en-US" dirty="0" err="1" smtClean="0">
                <a:latin typeface="Courier New" pitchFamily="49" charset="0"/>
                <a:cs typeface="Courier New" pitchFamily="49" charset="0"/>
              </a:rPr>
              <a:t>typedef</a:t>
            </a:r>
            <a:r>
              <a:rPr lang="en-US" dirty="0" smtClean="0">
                <a:latin typeface="Courier New" pitchFamily="49" charset="0"/>
                <a:cs typeface="Courier New" pitchFamily="49" charset="0"/>
              </a:rPr>
              <a:t> char Item;</a:t>
            </a:r>
            <a:endParaRPr lang="en-US" dirty="0">
              <a:latin typeface="Courier New" pitchFamily="49" charset="0"/>
              <a:cs typeface="Courier New" pitchFamily="49" charset="0"/>
            </a:endParaRPr>
          </a:p>
        </p:txBody>
      </p:sp>
      <p:sp>
        <p:nvSpPr>
          <p:cNvPr id="4" name="Footer Placeholder 3"/>
          <p:cNvSpPr>
            <a:spLocks noGrp="1"/>
          </p:cNvSpPr>
          <p:nvPr>
            <p:ph type="ftr" sz="quarter" idx="11"/>
          </p:nvPr>
        </p:nvSpPr>
        <p:spPr/>
        <p:txBody>
          <a:bodyPr/>
          <a:lstStyle/>
          <a:p>
            <a:r>
              <a:rPr lang="en-US" smtClean="0"/>
              <a:t>Data Structures and Programming Techniques</a:t>
            </a:r>
            <a:endParaRPr lang="en-US"/>
          </a:p>
        </p:txBody>
      </p:sp>
      <p:sp>
        <p:nvSpPr>
          <p:cNvPr id="5" name="Slide Number Placeholder 4"/>
          <p:cNvSpPr>
            <a:spLocks noGrp="1"/>
          </p:cNvSpPr>
          <p:nvPr>
            <p:ph type="sldNum" sz="quarter" idx="12"/>
          </p:nvPr>
        </p:nvSpPr>
        <p:spPr/>
        <p:txBody>
          <a:bodyPr/>
          <a:lstStyle/>
          <a:p>
            <a:fld id="{59635152-C9A8-4C6E-919A-02F3B65E1E2D}" type="slidenum">
              <a:rPr lang="en-US" smtClean="0"/>
              <a:t>42</a:t>
            </a:fld>
            <a:endParaRPr lang="en-US"/>
          </a:p>
        </p:txBody>
      </p:sp>
    </p:spTree>
    <p:extLst>
      <p:ext uri="{BB962C8B-B14F-4D97-AF65-F5344CB8AC3E}">
        <p14:creationId xmlns:p14="http://schemas.microsoft.com/office/powerpoint/2010/main" val="2843002624"/>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 Weakness of the 2</a:t>
            </a:r>
            <a:r>
              <a:rPr lang="en-US" baseline="30000" dirty="0" smtClean="0"/>
              <a:t>nd</a:t>
            </a:r>
            <a:r>
              <a:rPr lang="en-US" dirty="0" smtClean="0"/>
              <a:t> Solution</a:t>
            </a:r>
            <a:endParaRPr lang="en-US" dirty="0"/>
          </a:p>
        </p:txBody>
      </p:sp>
      <p:sp>
        <p:nvSpPr>
          <p:cNvPr id="3" name="Content Placeholder 2"/>
          <p:cNvSpPr>
            <a:spLocks noGrp="1"/>
          </p:cNvSpPr>
          <p:nvPr>
            <p:ph idx="1"/>
          </p:nvPr>
        </p:nvSpPr>
        <p:spPr/>
        <p:txBody>
          <a:bodyPr/>
          <a:lstStyle/>
          <a:p>
            <a:r>
              <a:rPr lang="en-US" dirty="0" smtClean="0"/>
              <a:t>The 2</a:t>
            </a:r>
            <a:r>
              <a:rPr lang="en-US" baseline="30000" dirty="0" smtClean="0"/>
              <a:t>nd</a:t>
            </a:r>
            <a:r>
              <a:rPr lang="en-US" dirty="0" smtClean="0"/>
              <a:t> solution for defining and implementing a stack ADT is weaker than the 1</a:t>
            </a:r>
            <a:r>
              <a:rPr lang="en-US" baseline="30000" dirty="0" smtClean="0"/>
              <a:t>st</a:t>
            </a:r>
            <a:r>
              <a:rPr lang="en-US" dirty="0" smtClean="0"/>
              <a:t> one since it allows the construction and operation of a </a:t>
            </a:r>
            <a:r>
              <a:rPr lang="en-US" b="1" dirty="0" smtClean="0"/>
              <a:t>single stack </a:t>
            </a:r>
            <a:r>
              <a:rPr lang="en-US" dirty="0" smtClean="0"/>
              <a:t>by a client program.</a:t>
            </a:r>
          </a:p>
          <a:p>
            <a:r>
              <a:rPr lang="en-US" dirty="0" smtClean="0"/>
              <a:t>Conversely, the 1</a:t>
            </a:r>
            <a:r>
              <a:rPr lang="en-US" baseline="30000" dirty="0" smtClean="0"/>
              <a:t>st</a:t>
            </a:r>
            <a:r>
              <a:rPr lang="en-US" dirty="0" smtClean="0"/>
              <a:t> solution allows us to define </a:t>
            </a:r>
            <a:r>
              <a:rPr lang="en-US" b="1" dirty="0" smtClean="0"/>
              <a:t>many stacks </a:t>
            </a:r>
            <a:r>
              <a:rPr lang="en-US" dirty="0" smtClean="0"/>
              <a:t>in the client program.</a:t>
            </a:r>
            <a:endParaRPr lang="en-US" dirty="0"/>
          </a:p>
        </p:txBody>
      </p:sp>
      <p:sp>
        <p:nvSpPr>
          <p:cNvPr id="4" name="Footer Placeholder 3"/>
          <p:cNvSpPr>
            <a:spLocks noGrp="1"/>
          </p:cNvSpPr>
          <p:nvPr>
            <p:ph type="ftr" sz="quarter" idx="11"/>
          </p:nvPr>
        </p:nvSpPr>
        <p:spPr/>
        <p:txBody>
          <a:bodyPr/>
          <a:lstStyle/>
          <a:p>
            <a:r>
              <a:rPr lang="en-US" smtClean="0"/>
              <a:t>Data Structures and Programming Techniques</a:t>
            </a:r>
            <a:endParaRPr lang="en-US"/>
          </a:p>
        </p:txBody>
      </p:sp>
      <p:sp>
        <p:nvSpPr>
          <p:cNvPr id="5" name="Slide Number Placeholder 4"/>
          <p:cNvSpPr>
            <a:spLocks noGrp="1"/>
          </p:cNvSpPr>
          <p:nvPr>
            <p:ph type="sldNum" sz="quarter" idx="12"/>
          </p:nvPr>
        </p:nvSpPr>
        <p:spPr/>
        <p:txBody>
          <a:bodyPr/>
          <a:lstStyle/>
          <a:p>
            <a:fld id="{59635152-C9A8-4C6E-919A-02F3B65E1E2D}" type="slidenum">
              <a:rPr lang="en-US" smtClean="0"/>
              <a:t>43</a:t>
            </a:fld>
            <a:endParaRPr lang="en-US"/>
          </a:p>
        </p:txBody>
      </p:sp>
    </p:spTree>
    <p:extLst>
      <p:ext uri="{BB962C8B-B14F-4D97-AF65-F5344CB8AC3E}">
        <p14:creationId xmlns:p14="http://schemas.microsoft.com/office/powerpoint/2010/main" val="994227403"/>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Exercise</a:t>
            </a:r>
            <a:endParaRPr lang="en-US" dirty="0"/>
          </a:p>
        </p:txBody>
      </p:sp>
      <p:sp>
        <p:nvSpPr>
          <p:cNvPr id="3" name="Content Placeholder 2"/>
          <p:cNvSpPr>
            <a:spLocks noGrp="1"/>
          </p:cNvSpPr>
          <p:nvPr>
            <p:ph idx="1"/>
          </p:nvPr>
        </p:nvSpPr>
        <p:spPr/>
        <p:txBody>
          <a:bodyPr/>
          <a:lstStyle/>
          <a:p>
            <a:r>
              <a:rPr lang="en-US" dirty="0" smtClean="0"/>
              <a:t>Modify the 1</a:t>
            </a:r>
            <a:r>
              <a:rPr lang="en-US" baseline="30000" dirty="0" smtClean="0"/>
              <a:t>st</a:t>
            </a:r>
            <a:r>
              <a:rPr lang="en-US" dirty="0" smtClean="0"/>
              <a:t> solution so that it does better information hiding without losing the capability to be able to define many stacks in the client program.</a:t>
            </a:r>
            <a:endParaRPr lang="en-US" dirty="0"/>
          </a:p>
        </p:txBody>
      </p:sp>
      <p:sp>
        <p:nvSpPr>
          <p:cNvPr id="4" name="Footer Placeholder 3"/>
          <p:cNvSpPr>
            <a:spLocks noGrp="1"/>
          </p:cNvSpPr>
          <p:nvPr>
            <p:ph type="ftr" sz="quarter" idx="11"/>
          </p:nvPr>
        </p:nvSpPr>
        <p:spPr/>
        <p:txBody>
          <a:bodyPr/>
          <a:lstStyle/>
          <a:p>
            <a:r>
              <a:rPr lang="en-US" smtClean="0"/>
              <a:t>Data Structures and Programming Techniques</a:t>
            </a:r>
            <a:endParaRPr lang="en-US"/>
          </a:p>
        </p:txBody>
      </p:sp>
      <p:sp>
        <p:nvSpPr>
          <p:cNvPr id="5" name="Slide Number Placeholder 4"/>
          <p:cNvSpPr>
            <a:spLocks noGrp="1"/>
          </p:cNvSpPr>
          <p:nvPr>
            <p:ph type="sldNum" sz="quarter" idx="12"/>
          </p:nvPr>
        </p:nvSpPr>
        <p:spPr/>
        <p:txBody>
          <a:bodyPr/>
          <a:lstStyle/>
          <a:p>
            <a:fld id="{59635152-C9A8-4C6E-919A-02F3B65E1E2D}" type="slidenum">
              <a:rPr lang="en-US" smtClean="0"/>
              <a:t>44</a:t>
            </a:fld>
            <a:endParaRPr lang="en-US"/>
          </a:p>
        </p:txBody>
      </p:sp>
    </p:spTree>
    <p:extLst>
      <p:ext uri="{BB962C8B-B14F-4D97-AF65-F5344CB8AC3E}">
        <p14:creationId xmlns:p14="http://schemas.microsoft.com/office/powerpoint/2010/main" val="3091273116"/>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a:t>
            </a:r>
            <a:endParaRPr lang="en-US" dirty="0"/>
          </a:p>
        </p:txBody>
      </p:sp>
      <p:sp>
        <p:nvSpPr>
          <p:cNvPr id="3" name="Content Placeholder 2"/>
          <p:cNvSpPr>
            <a:spLocks noGrp="1"/>
          </p:cNvSpPr>
          <p:nvPr>
            <p:ph idx="1"/>
          </p:nvPr>
        </p:nvSpPr>
        <p:spPr/>
        <p:txBody>
          <a:bodyPr/>
          <a:lstStyle/>
          <a:p>
            <a:r>
              <a:rPr lang="en-US" dirty="0" smtClean="0"/>
              <a:t>Which implementation of a stack ADT should we prefer?</a:t>
            </a:r>
            <a:endParaRPr lang="en-US" dirty="0"/>
          </a:p>
        </p:txBody>
      </p:sp>
      <p:sp>
        <p:nvSpPr>
          <p:cNvPr id="4" name="Footer Placeholder 3"/>
          <p:cNvSpPr>
            <a:spLocks noGrp="1"/>
          </p:cNvSpPr>
          <p:nvPr>
            <p:ph type="ftr" sz="quarter" idx="11"/>
          </p:nvPr>
        </p:nvSpPr>
        <p:spPr/>
        <p:txBody>
          <a:bodyPr/>
          <a:lstStyle/>
          <a:p>
            <a:r>
              <a:rPr lang="en-US" smtClean="0"/>
              <a:t>Data Structures and Programming Techniques</a:t>
            </a:r>
            <a:endParaRPr lang="en-US"/>
          </a:p>
        </p:txBody>
      </p:sp>
      <p:sp>
        <p:nvSpPr>
          <p:cNvPr id="5" name="Slide Number Placeholder 4"/>
          <p:cNvSpPr>
            <a:spLocks noGrp="1"/>
          </p:cNvSpPr>
          <p:nvPr>
            <p:ph type="sldNum" sz="quarter" idx="12"/>
          </p:nvPr>
        </p:nvSpPr>
        <p:spPr/>
        <p:txBody>
          <a:bodyPr/>
          <a:lstStyle/>
          <a:p>
            <a:fld id="{59635152-C9A8-4C6E-919A-02F3B65E1E2D}" type="slidenum">
              <a:rPr lang="en-US" smtClean="0"/>
              <a:t>45</a:t>
            </a:fld>
            <a:endParaRPr lang="en-US"/>
          </a:p>
        </p:txBody>
      </p:sp>
    </p:spTree>
    <p:extLst>
      <p:ext uri="{BB962C8B-B14F-4D97-AF65-F5344CB8AC3E}">
        <p14:creationId xmlns:p14="http://schemas.microsoft.com/office/powerpoint/2010/main" val="227561474"/>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Answer</a:t>
            </a: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It depends on the application.</a:t>
            </a:r>
          </a:p>
          <a:p>
            <a:endParaRPr lang="en-US" dirty="0" smtClean="0"/>
          </a:p>
          <a:p>
            <a:r>
              <a:rPr lang="en-US" dirty="0" smtClean="0"/>
              <a:t>In the linked list implementation, push and pop take more time to allocate and de-allocate memory.</a:t>
            </a:r>
          </a:p>
          <a:p>
            <a:r>
              <a:rPr lang="en-US" dirty="0" smtClean="0"/>
              <a:t>If we need to do these operations a huge number of times then we might prefer the array implementation.</a:t>
            </a:r>
          </a:p>
          <a:p>
            <a:r>
              <a:rPr lang="en-US" dirty="0" smtClean="0"/>
              <a:t>On the other hand, the array implementation uses the amount of space necessary to hold the maximum number of items expected. This can be wasteful if the stack is not kept close to full.</a:t>
            </a:r>
          </a:p>
          <a:p>
            <a:r>
              <a:rPr lang="en-US" dirty="0" smtClean="0"/>
              <a:t>The list implementation uses space proportional to the number of items but always uses extra space for a link per item.</a:t>
            </a:r>
          </a:p>
          <a:p>
            <a:endParaRPr lang="en-US" dirty="0" smtClean="0"/>
          </a:p>
          <a:p>
            <a:r>
              <a:rPr lang="en-US" dirty="0" smtClean="0"/>
              <a:t>Note also that the </a:t>
            </a:r>
            <a:r>
              <a:rPr lang="en-US" b="1" dirty="0" smtClean="0"/>
              <a:t>running time </a:t>
            </a:r>
            <a:r>
              <a:rPr lang="en-US" dirty="0" smtClean="0"/>
              <a:t>of push and pop in each implementation is </a:t>
            </a:r>
            <a:r>
              <a:rPr lang="en-US" b="1" dirty="0" smtClean="0"/>
              <a:t>constant</a:t>
            </a:r>
            <a:r>
              <a:rPr lang="en-US" dirty="0" smtClean="0"/>
              <a:t>.</a:t>
            </a:r>
            <a:endParaRPr lang="en-US" dirty="0"/>
          </a:p>
        </p:txBody>
      </p:sp>
      <p:sp>
        <p:nvSpPr>
          <p:cNvPr id="4" name="Footer Placeholder 3"/>
          <p:cNvSpPr>
            <a:spLocks noGrp="1"/>
          </p:cNvSpPr>
          <p:nvPr>
            <p:ph type="ftr" sz="quarter" idx="11"/>
          </p:nvPr>
        </p:nvSpPr>
        <p:spPr/>
        <p:txBody>
          <a:bodyPr/>
          <a:lstStyle/>
          <a:p>
            <a:r>
              <a:rPr lang="en-US" smtClean="0"/>
              <a:t>Data Structures and Programming Techniques</a:t>
            </a:r>
            <a:endParaRPr lang="en-US"/>
          </a:p>
        </p:txBody>
      </p:sp>
      <p:sp>
        <p:nvSpPr>
          <p:cNvPr id="5" name="Slide Number Placeholder 4"/>
          <p:cNvSpPr>
            <a:spLocks noGrp="1"/>
          </p:cNvSpPr>
          <p:nvPr>
            <p:ph type="sldNum" sz="quarter" idx="12"/>
          </p:nvPr>
        </p:nvSpPr>
        <p:spPr/>
        <p:txBody>
          <a:bodyPr/>
          <a:lstStyle/>
          <a:p>
            <a:fld id="{59635152-C9A8-4C6E-919A-02F3B65E1E2D}" type="slidenum">
              <a:rPr lang="en-US" smtClean="0"/>
              <a:t>46</a:t>
            </a:fld>
            <a:endParaRPr lang="en-US"/>
          </a:p>
        </p:txBody>
      </p:sp>
    </p:spTree>
    <p:extLst>
      <p:ext uri="{BB962C8B-B14F-4D97-AF65-F5344CB8AC3E}">
        <p14:creationId xmlns:p14="http://schemas.microsoft.com/office/powerpoint/2010/main" val="2525230875"/>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How C Implements Recursive Function Calls Using Stacks</a:t>
            </a:r>
            <a:endParaRPr lang="en-US" dirty="0"/>
          </a:p>
        </p:txBody>
      </p:sp>
      <p:sp>
        <p:nvSpPr>
          <p:cNvPr id="3" name="Content Placeholder 2"/>
          <p:cNvSpPr>
            <a:spLocks noGrp="1"/>
          </p:cNvSpPr>
          <p:nvPr>
            <p:ph idx="1"/>
          </p:nvPr>
        </p:nvSpPr>
        <p:spPr/>
        <p:txBody>
          <a:bodyPr/>
          <a:lstStyle/>
          <a:p>
            <a:r>
              <a:rPr lang="en-US" dirty="0" smtClean="0"/>
              <a:t>When calling an instance of a function </a:t>
            </a:r>
            <a:r>
              <a:rPr lang="en-US" i="1" dirty="0" smtClean="0"/>
              <a:t>F(a</a:t>
            </a:r>
            <a:r>
              <a:rPr lang="en-US" i="1" baseline="-25000" dirty="0" smtClean="0"/>
              <a:t>1</a:t>
            </a:r>
            <a:r>
              <a:rPr lang="en-US" i="1" dirty="0" smtClean="0"/>
              <a:t>,a</a:t>
            </a:r>
            <a:r>
              <a:rPr lang="en-US" i="1" baseline="-25000" dirty="0" smtClean="0"/>
              <a:t>2</a:t>
            </a:r>
            <a:r>
              <a:rPr lang="en-US" i="1" dirty="0" smtClean="0"/>
              <a:t>,…,a</a:t>
            </a:r>
            <a:r>
              <a:rPr lang="en-US" i="1" baseline="-25000" dirty="0" smtClean="0"/>
              <a:t>n</a:t>
            </a:r>
            <a:r>
              <a:rPr lang="en-US" i="1" dirty="0" smtClean="0"/>
              <a:t>) </a:t>
            </a:r>
            <a:r>
              <a:rPr lang="en-US" dirty="0" smtClean="0"/>
              <a:t>with actual parameters </a:t>
            </a:r>
            <a:r>
              <a:rPr lang="en-US" i="1" dirty="0" smtClean="0"/>
              <a:t>a</a:t>
            </a:r>
            <a:r>
              <a:rPr lang="en-US" i="1" baseline="-25000" dirty="0" smtClean="0"/>
              <a:t>1</a:t>
            </a:r>
            <a:r>
              <a:rPr lang="en-US" i="1" dirty="0" smtClean="0"/>
              <a:t>, a</a:t>
            </a:r>
            <a:r>
              <a:rPr lang="en-US" i="1" baseline="-25000" dirty="0" smtClean="0"/>
              <a:t>2</a:t>
            </a:r>
            <a:r>
              <a:rPr lang="en-US" i="1" dirty="0" smtClean="0"/>
              <a:t>,…,a</a:t>
            </a:r>
            <a:r>
              <a:rPr lang="en-US" i="1" baseline="-25000" dirty="0" smtClean="0"/>
              <a:t>n</a:t>
            </a:r>
            <a:r>
              <a:rPr lang="en-US" dirty="0" smtClean="0"/>
              <a:t>, C uses a </a:t>
            </a:r>
            <a:r>
              <a:rPr lang="en-US" b="1" dirty="0" smtClean="0"/>
              <a:t>run-time stack</a:t>
            </a:r>
            <a:r>
              <a:rPr lang="en-US" dirty="0" smtClean="0"/>
              <a:t>.</a:t>
            </a:r>
          </a:p>
          <a:p>
            <a:r>
              <a:rPr lang="en-US" dirty="0" smtClean="0"/>
              <a:t>A collection of information called a </a:t>
            </a:r>
            <a:r>
              <a:rPr lang="en-US" b="1" dirty="0" smtClean="0"/>
              <a:t>stack frame</a:t>
            </a:r>
            <a:r>
              <a:rPr lang="en-US" dirty="0" smtClean="0"/>
              <a:t> or </a:t>
            </a:r>
            <a:r>
              <a:rPr lang="en-US" b="1" dirty="0" smtClean="0"/>
              <a:t>call frame </a:t>
            </a:r>
            <a:r>
              <a:rPr lang="en-US" dirty="0" smtClean="0"/>
              <a:t>or </a:t>
            </a:r>
            <a:r>
              <a:rPr lang="en-US" b="1" dirty="0" smtClean="0"/>
              <a:t>activation record </a:t>
            </a:r>
            <a:r>
              <a:rPr lang="en-US" dirty="0" smtClean="0"/>
              <a:t>is prepared to correspond to the call and it is placed on top of other previously generated stack frames on the run-time stack.</a:t>
            </a:r>
            <a:endParaRPr lang="en-US" dirty="0"/>
          </a:p>
        </p:txBody>
      </p:sp>
      <p:sp>
        <p:nvSpPr>
          <p:cNvPr id="4" name="Footer Placeholder 3"/>
          <p:cNvSpPr>
            <a:spLocks noGrp="1"/>
          </p:cNvSpPr>
          <p:nvPr>
            <p:ph type="ftr" sz="quarter" idx="11"/>
          </p:nvPr>
        </p:nvSpPr>
        <p:spPr/>
        <p:txBody>
          <a:bodyPr/>
          <a:lstStyle/>
          <a:p>
            <a:r>
              <a:rPr lang="en-US" smtClean="0"/>
              <a:t>Data Structures and Programming Techniques</a:t>
            </a:r>
            <a:endParaRPr lang="en-US"/>
          </a:p>
        </p:txBody>
      </p:sp>
      <p:sp>
        <p:nvSpPr>
          <p:cNvPr id="5" name="Slide Number Placeholder 4"/>
          <p:cNvSpPr>
            <a:spLocks noGrp="1"/>
          </p:cNvSpPr>
          <p:nvPr>
            <p:ph type="sldNum" sz="quarter" idx="12"/>
          </p:nvPr>
        </p:nvSpPr>
        <p:spPr/>
        <p:txBody>
          <a:bodyPr/>
          <a:lstStyle/>
          <a:p>
            <a:fld id="{59635152-C9A8-4C6E-919A-02F3B65E1E2D}" type="slidenum">
              <a:rPr lang="en-US" smtClean="0"/>
              <a:t>47</a:t>
            </a:fld>
            <a:endParaRPr lang="en-US"/>
          </a:p>
        </p:txBody>
      </p:sp>
    </p:spTree>
    <p:extLst>
      <p:ext uri="{BB962C8B-B14F-4D97-AF65-F5344CB8AC3E}">
        <p14:creationId xmlns:p14="http://schemas.microsoft.com/office/powerpoint/2010/main" val="2179749285"/>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Stack Frames</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The information in a stack frame consists of:</a:t>
            </a:r>
          </a:p>
          <a:p>
            <a:pPr lvl="1"/>
            <a:r>
              <a:rPr lang="en-US" dirty="0" smtClean="0"/>
              <a:t>Space to hold the </a:t>
            </a:r>
            <a:r>
              <a:rPr lang="en-US" b="1" dirty="0" smtClean="0"/>
              <a:t>value returned by the function</a:t>
            </a:r>
            <a:r>
              <a:rPr lang="en-US" dirty="0" smtClean="0"/>
              <a:t>.</a:t>
            </a:r>
          </a:p>
          <a:p>
            <a:pPr lvl="1"/>
            <a:r>
              <a:rPr lang="en-US" dirty="0" smtClean="0"/>
              <a:t>A </a:t>
            </a:r>
            <a:r>
              <a:rPr lang="en-US" b="1" dirty="0" smtClean="0"/>
              <a:t>pointer to the base of the previous stack frame </a:t>
            </a:r>
            <a:r>
              <a:rPr lang="en-US" dirty="0" smtClean="0"/>
              <a:t>in the stack.</a:t>
            </a:r>
          </a:p>
          <a:p>
            <a:pPr lvl="1"/>
            <a:r>
              <a:rPr lang="en-US" dirty="0" smtClean="0"/>
              <a:t>A </a:t>
            </a:r>
            <a:r>
              <a:rPr lang="en-US" b="1" dirty="0" smtClean="0"/>
              <a:t>return address</a:t>
            </a:r>
            <a:r>
              <a:rPr lang="en-US" dirty="0" smtClean="0"/>
              <a:t>, which is the address of an instruction to execute in order to resume the execution of the caller of the function when the call has terminated.</a:t>
            </a:r>
          </a:p>
          <a:p>
            <a:pPr lvl="1"/>
            <a:r>
              <a:rPr lang="en-US" dirty="0" smtClean="0"/>
              <a:t>Parameter storage sufficient to hold </a:t>
            </a:r>
            <a:r>
              <a:rPr lang="en-US" b="1" dirty="0" smtClean="0"/>
              <a:t>the actual parameter values </a:t>
            </a:r>
            <a:r>
              <a:rPr lang="en-US" dirty="0" smtClean="0"/>
              <a:t>used in the call.</a:t>
            </a:r>
          </a:p>
          <a:p>
            <a:pPr lvl="1"/>
            <a:r>
              <a:rPr lang="en-US" dirty="0" smtClean="0"/>
              <a:t>A set of storage locations sufficient to hold the values of the </a:t>
            </a:r>
            <a:r>
              <a:rPr lang="en-US" b="1" dirty="0" smtClean="0"/>
              <a:t>variables declared locally </a:t>
            </a:r>
            <a:r>
              <a:rPr lang="en-US" dirty="0" smtClean="0"/>
              <a:t>in the function.</a:t>
            </a:r>
            <a:endParaRPr lang="en-US" dirty="0"/>
          </a:p>
        </p:txBody>
      </p:sp>
      <p:sp>
        <p:nvSpPr>
          <p:cNvPr id="4" name="Footer Placeholder 3"/>
          <p:cNvSpPr>
            <a:spLocks noGrp="1"/>
          </p:cNvSpPr>
          <p:nvPr>
            <p:ph type="ftr" sz="quarter" idx="11"/>
          </p:nvPr>
        </p:nvSpPr>
        <p:spPr/>
        <p:txBody>
          <a:bodyPr/>
          <a:lstStyle/>
          <a:p>
            <a:r>
              <a:rPr lang="en-US" smtClean="0"/>
              <a:t>Data Structures and Programming Techniques</a:t>
            </a:r>
            <a:endParaRPr lang="en-US"/>
          </a:p>
        </p:txBody>
      </p:sp>
      <p:sp>
        <p:nvSpPr>
          <p:cNvPr id="5" name="Slide Number Placeholder 4"/>
          <p:cNvSpPr>
            <a:spLocks noGrp="1"/>
          </p:cNvSpPr>
          <p:nvPr>
            <p:ph type="sldNum" sz="quarter" idx="12"/>
          </p:nvPr>
        </p:nvSpPr>
        <p:spPr/>
        <p:txBody>
          <a:bodyPr/>
          <a:lstStyle/>
          <a:p>
            <a:fld id="{59635152-C9A8-4C6E-919A-02F3B65E1E2D}" type="slidenum">
              <a:rPr lang="en-US" smtClean="0"/>
              <a:t>48</a:t>
            </a:fld>
            <a:endParaRPr lang="en-US"/>
          </a:p>
        </p:txBody>
      </p:sp>
    </p:spTree>
    <p:extLst>
      <p:ext uri="{BB962C8B-B14F-4D97-AF65-F5344CB8AC3E}">
        <p14:creationId xmlns:p14="http://schemas.microsoft.com/office/powerpoint/2010/main" val="1732825060"/>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 - Factorial</a:t>
            </a:r>
            <a:endParaRPr lang="en-US" dirty="0"/>
          </a:p>
        </p:txBody>
      </p:sp>
      <p:sp>
        <p:nvSpPr>
          <p:cNvPr id="3" name="Content Placeholder 2"/>
          <p:cNvSpPr>
            <a:spLocks noGrp="1"/>
          </p:cNvSpPr>
          <p:nvPr>
            <p:ph idx="1"/>
          </p:nvPr>
        </p:nvSpPr>
        <p:spPr/>
        <p:txBody>
          <a:bodyPr/>
          <a:lstStyle/>
          <a:p>
            <a:pPr marL="400050" lvl="1" indent="0">
              <a:buNone/>
            </a:pPr>
            <a:r>
              <a:rPr lang="en-US" sz="2400" dirty="0" err="1">
                <a:latin typeface="Courier New" pitchFamily="49" charset="0"/>
                <a:cs typeface="Courier New" pitchFamily="49" charset="0"/>
              </a:rPr>
              <a:t>int</a:t>
            </a:r>
            <a:r>
              <a:rPr lang="en-US" sz="2400" dirty="0">
                <a:latin typeface="Courier New" pitchFamily="49" charset="0"/>
                <a:cs typeface="Courier New" pitchFamily="49" charset="0"/>
              </a:rPr>
              <a:t> Factorial(</a:t>
            </a:r>
            <a:r>
              <a:rPr lang="en-US" sz="2400" dirty="0" err="1">
                <a:latin typeface="Courier New" pitchFamily="49" charset="0"/>
                <a:cs typeface="Courier New" pitchFamily="49" charset="0"/>
              </a:rPr>
              <a:t>int</a:t>
            </a:r>
            <a:r>
              <a:rPr lang="en-US" sz="2400" dirty="0">
                <a:latin typeface="Courier New" pitchFamily="49" charset="0"/>
                <a:cs typeface="Courier New" pitchFamily="49" charset="0"/>
              </a:rPr>
              <a:t> n);</a:t>
            </a:r>
          </a:p>
          <a:p>
            <a:pPr marL="400050" lvl="1" indent="0">
              <a:buNone/>
            </a:pPr>
            <a:r>
              <a:rPr lang="en-US" sz="2400" dirty="0">
                <a:latin typeface="Courier New" pitchFamily="49" charset="0"/>
                <a:cs typeface="Courier New" pitchFamily="49" charset="0"/>
              </a:rPr>
              <a:t>{</a:t>
            </a:r>
          </a:p>
          <a:p>
            <a:pPr marL="400050" lvl="1" indent="0">
              <a:buNone/>
            </a:pPr>
            <a:r>
              <a:rPr lang="en-US" sz="2400" dirty="0">
                <a:latin typeface="Courier New" pitchFamily="49" charset="0"/>
                <a:cs typeface="Courier New" pitchFamily="49" charset="0"/>
              </a:rPr>
              <a:t>   if (n==1) {</a:t>
            </a:r>
          </a:p>
          <a:p>
            <a:pPr marL="400050" lvl="1" indent="0">
              <a:buNone/>
            </a:pPr>
            <a:r>
              <a:rPr lang="en-US" sz="2400" dirty="0">
                <a:latin typeface="Courier New" pitchFamily="49" charset="0"/>
                <a:cs typeface="Courier New" pitchFamily="49" charset="0"/>
              </a:rPr>
              <a:t>      return 1;</a:t>
            </a:r>
          </a:p>
          <a:p>
            <a:pPr marL="400050" lvl="1" indent="0">
              <a:buNone/>
            </a:pPr>
            <a:r>
              <a:rPr lang="en-US" sz="2400" dirty="0">
                <a:latin typeface="Courier New" pitchFamily="49" charset="0"/>
                <a:cs typeface="Courier New" pitchFamily="49" charset="0"/>
              </a:rPr>
              <a:t>   } else {</a:t>
            </a:r>
          </a:p>
          <a:p>
            <a:pPr marL="400050" lvl="1" indent="0">
              <a:buNone/>
            </a:pPr>
            <a:r>
              <a:rPr lang="en-US" sz="2400" dirty="0">
                <a:latin typeface="Courier New" pitchFamily="49" charset="0"/>
                <a:cs typeface="Courier New" pitchFamily="49" charset="0"/>
              </a:rPr>
              <a:t>      return n*Factorial(n-1);</a:t>
            </a:r>
          </a:p>
          <a:p>
            <a:pPr marL="400050" lvl="1" indent="0">
              <a:buNone/>
            </a:pPr>
            <a:r>
              <a:rPr lang="en-US" sz="2400" dirty="0">
                <a:latin typeface="Courier New" pitchFamily="49" charset="0"/>
                <a:cs typeface="Courier New" pitchFamily="49" charset="0"/>
              </a:rPr>
              <a:t>   }</a:t>
            </a:r>
          </a:p>
          <a:p>
            <a:pPr marL="400050" lvl="1" indent="0">
              <a:buNone/>
            </a:pPr>
            <a:r>
              <a:rPr lang="en-US" sz="2400" dirty="0" smtClean="0">
                <a:latin typeface="Courier New" pitchFamily="49" charset="0"/>
                <a:cs typeface="Courier New" pitchFamily="49" charset="0"/>
              </a:rPr>
              <a:t>}</a:t>
            </a:r>
          </a:p>
          <a:p>
            <a:pPr marL="400050" lvl="1" indent="0">
              <a:buNone/>
            </a:pPr>
            <a:endParaRPr lang="en-US" sz="2400" dirty="0">
              <a:latin typeface="Courier New" pitchFamily="49" charset="0"/>
              <a:cs typeface="Courier New" pitchFamily="49" charset="0"/>
            </a:endParaRPr>
          </a:p>
          <a:p>
            <a:pPr marL="400050" lvl="1" indent="0">
              <a:buNone/>
            </a:pPr>
            <a:r>
              <a:rPr lang="en-US" sz="2400" dirty="0" smtClean="0">
                <a:cs typeface="Courier New" pitchFamily="49" charset="0"/>
              </a:rPr>
              <a:t>Let us consider the call </a:t>
            </a:r>
            <a:r>
              <a:rPr lang="en-US" sz="2400" dirty="0" smtClean="0">
                <a:latin typeface="Courier New" pitchFamily="49" charset="0"/>
                <a:cs typeface="Courier New" pitchFamily="49" charset="0"/>
              </a:rPr>
              <a:t>x=Factorial(2).</a:t>
            </a:r>
            <a:endParaRPr lang="en-US" sz="2400" dirty="0">
              <a:latin typeface="Courier New" pitchFamily="49" charset="0"/>
              <a:cs typeface="Courier New" pitchFamily="49" charset="0"/>
            </a:endParaRPr>
          </a:p>
          <a:p>
            <a:endParaRPr lang="en-US" dirty="0"/>
          </a:p>
        </p:txBody>
      </p:sp>
      <p:sp>
        <p:nvSpPr>
          <p:cNvPr id="4" name="Footer Placeholder 3"/>
          <p:cNvSpPr>
            <a:spLocks noGrp="1"/>
          </p:cNvSpPr>
          <p:nvPr>
            <p:ph type="ftr" sz="quarter" idx="11"/>
          </p:nvPr>
        </p:nvSpPr>
        <p:spPr/>
        <p:txBody>
          <a:bodyPr/>
          <a:lstStyle/>
          <a:p>
            <a:r>
              <a:rPr lang="en-US" smtClean="0"/>
              <a:t>Data Structures and Programming Techniques</a:t>
            </a:r>
            <a:endParaRPr lang="en-US"/>
          </a:p>
        </p:txBody>
      </p:sp>
      <p:sp>
        <p:nvSpPr>
          <p:cNvPr id="5" name="Slide Number Placeholder 4"/>
          <p:cNvSpPr>
            <a:spLocks noGrp="1"/>
          </p:cNvSpPr>
          <p:nvPr>
            <p:ph type="sldNum" sz="quarter" idx="12"/>
          </p:nvPr>
        </p:nvSpPr>
        <p:spPr/>
        <p:txBody>
          <a:bodyPr/>
          <a:lstStyle/>
          <a:p>
            <a:fld id="{59635152-C9A8-4C6E-919A-02F3B65E1E2D}" type="slidenum">
              <a:rPr lang="en-US" smtClean="0"/>
              <a:t>49</a:t>
            </a:fld>
            <a:endParaRPr lang="en-US"/>
          </a:p>
        </p:txBody>
      </p:sp>
    </p:spTree>
    <p:extLst>
      <p:ext uri="{BB962C8B-B14F-4D97-AF65-F5344CB8AC3E}">
        <p14:creationId xmlns:p14="http://schemas.microsoft.com/office/powerpoint/2010/main" val="400514806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Stacks</a:t>
            </a:r>
            <a:endParaRPr lang="en-US" dirty="0"/>
          </a:p>
        </p:txBody>
      </p:sp>
      <p:sp>
        <p:nvSpPr>
          <p:cNvPr id="3" name="Content Placeholder 2"/>
          <p:cNvSpPr>
            <a:spLocks noGrp="1"/>
          </p:cNvSpPr>
          <p:nvPr>
            <p:ph idx="1"/>
          </p:nvPr>
        </p:nvSpPr>
        <p:spPr/>
        <p:txBody>
          <a:bodyPr/>
          <a:lstStyle/>
          <a:p>
            <a:r>
              <a:rPr lang="en-US" dirty="0" smtClean="0"/>
              <a:t>Stacks are sometimes called  </a:t>
            </a:r>
            <a:r>
              <a:rPr lang="en-US" b="1" dirty="0" smtClean="0"/>
              <a:t>LIFO lists </a:t>
            </a:r>
            <a:r>
              <a:rPr lang="en-US" dirty="0" smtClean="0"/>
              <a:t>where LIFO stands for “last-in, first-out”.</a:t>
            </a:r>
          </a:p>
          <a:p>
            <a:r>
              <a:rPr lang="en-US" dirty="0" smtClean="0"/>
              <a:t>When we add a new object to the top of a stack, this is called “</a:t>
            </a:r>
            <a:r>
              <a:rPr lang="en-US" b="1" dirty="0" smtClean="0"/>
              <a:t>pushing</a:t>
            </a:r>
            <a:r>
              <a:rPr lang="en-US" dirty="0" smtClean="0"/>
              <a:t>”.</a:t>
            </a:r>
          </a:p>
          <a:p>
            <a:r>
              <a:rPr lang="en-US" dirty="0" smtClean="0"/>
              <a:t>When we remove an object from the top of a stack, this is called “</a:t>
            </a:r>
            <a:r>
              <a:rPr lang="en-US" b="1" dirty="0" smtClean="0"/>
              <a:t>popping</a:t>
            </a:r>
            <a:r>
              <a:rPr lang="en-US" dirty="0" smtClean="0"/>
              <a:t>”.</a:t>
            </a:r>
          </a:p>
          <a:p>
            <a:r>
              <a:rPr lang="en-US" dirty="0" smtClean="0"/>
              <a:t>Pushing and popping are inverse operations.</a:t>
            </a:r>
            <a:endParaRPr lang="en-US" dirty="0"/>
          </a:p>
        </p:txBody>
      </p:sp>
      <p:sp>
        <p:nvSpPr>
          <p:cNvPr id="4" name="Footer Placeholder 3"/>
          <p:cNvSpPr>
            <a:spLocks noGrp="1"/>
          </p:cNvSpPr>
          <p:nvPr>
            <p:ph type="ftr" sz="quarter" idx="11"/>
          </p:nvPr>
        </p:nvSpPr>
        <p:spPr/>
        <p:txBody>
          <a:bodyPr/>
          <a:lstStyle/>
          <a:p>
            <a:r>
              <a:rPr lang="en-US" smtClean="0"/>
              <a:t>Data Structures and Programming Techniques</a:t>
            </a:r>
            <a:endParaRPr lang="en-US"/>
          </a:p>
        </p:txBody>
      </p:sp>
      <p:sp>
        <p:nvSpPr>
          <p:cNvPr id="5" name="Slide Number Placeholder 4"/>
          <p:cNvSpPr>
            <a:spLocks noGrp="1"/>
          </p:cNvSpPr>
          <p:nvPr>
            <p:ph type="sldNum" sz="quarter" idx="12"/>
          </p:nvPr>
        </p:nvSpPr>
        <p:spPr/>
        <p:txBody>
          <a:bodyPr/>
          <a:lstStyle/>
          <a:p>
            <a:fld id="{59635152-C9A8-4C6E-919A-02F3B65E1E2D}" type="slidenum">
              <a:rPr lang="en-US" smtClean="0"/>
              <a:t>5</a:t>
            </a:fld>
            <a:endParaRPr lang="en-US"/>
          </a:p>
        </p:txBody>
      </p:sp>
    </p:spTree>
    <p:extLst>
      <p:ext uri="{BB962C8B-B14F-4D97-AF65-F5344CB8AC3E}">
        <p14:creationId xmlns:p14="http://schemas.microsoft.com/office/powerpoint/2010/main" val="2794161515"/>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Stack Frame for </a:t>
            </a:r>
            <a:r>
              <a:rPr lang="en-US" sz="4000" dirty="0" smtClean="0">
                <a:latin typeface="Courier New" pitchFamily="49" charset="0"/>
                <a:cs typeface="Courier New" pitchFamily="49" charset="0"/>
              </a:rPr>
              <a:t>Factorial(2)</a:t>
            </a:r>
            <a:endParaRPr lang="en-US" sz="4000" dirty="0">
              <a:latin typeface="Courier New" pitchFamily="49" charset="0"/>
              <a:cs typeface="Courier New" pitchFamily="49" charset="0"/>
            </a:endParaRPr>
          </a:p>
        </p:txBody>
      </p:sp>
      <p:sp>
        <p:nvSpPr>
          <p:cNvPr id="3" name="Content Placeholder 2"/>
          <p:cNvSpPr>
            <a:spLocks noGrp="1"/>
          </p:cNvSpPr>
          <p:nvPr>
            <p:ph idx="1"/>
          </p:nvPr>
        </p:nvSpPr>
        <p:spPr/>
        <p:txBody>
          <a:bodyPr/>
          <a:lstStyle/>
          <a:p>
            <a:pPr marL="0" indent="0">
              <a:buNone/>
            </a:pPr>
            <a:endParaRPr lang="en-US" dirty="0"/>
          </a:p>
        </p:txBody>
      </p:sp>
      <p:sp>
        <p:nvSpPr>
          <p:cNvPr id="4" name="Rectangle 3"/>
          <p:cNvSpPr/>
          <p:nvPr/>
        </p:nvSpPr>
        <p:spPr>
          <a:xfrm>
            <a:off x="3059832" y="2204864"/>
            <a:ext cx="2592288" cy="381642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6" name="Straight Connector 5"/>
          <p:cNvCxnSpPr/>
          <p:nvPr/>
        </p:nvCxnSpPr>
        <p:spPr>
          <a:xfrm>
            <a:off x="3059832" y="5589240"/>
            <a:ext cx="2592288" cy="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3059832" y="5229200"/>
            <a:ext cx="2592288" cy="0"/>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3059832" y="4869160"/>
            <a:ext cx="2592288" cy="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a:off x="3059832" y="4581128"/>
            <a:ext cx="2592288" cy="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a:off x="3059832" y="4293096"/>
            <a:ext cx="2592288" cy="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a:off x="3059832" y="3933056"/>
            <a:ext cx="2592288" cy="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a:xfrm>
            <a:off x="3059832" y="3645024"/>
            <a:ext cx="2592288" cy="0"/>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31" name="TextBox 30"/>
          <p:cNvSpPr txBox="1"/>
          <p:nvPr/>
        </p:nvSpPr>
        <p:spPr>
          <a:xfrm>
            <a:off x="6156176" y="5312241"/>
            <a:ext cx="2557062" cy="276999"/>
          </a:xfrm>
          <a:prstGeom prst="rect">
            <a:avLst/>
          </a:prstGeom>
          <a:noFill/>
        </p:spPr>
        <p:txBody>
          <a:bodyPr wrap="square" rtlCol="0">
            <a:spAutoFit/>
          </a:bodyPr>
          <a:lstStyle/>
          <a:p>
            <a:r>
              <a:rPr lang="en-US" sz="1200" dirty="0" smtClean="0"/>
              <a:t>Address of </a:t>
            </a:r>
            <a:r>
              <a:rPr lang="en-US" sz="1200" dirty="0" smtClean="0">
                <a:latin typeface="Courier New" pitchFamily="49" charset="0"/>
                <a:cs typeface="Courier New" pitchFamily="49" charset="0"/>
              </a:rPr>
              <a:t>x</a:t>
            </a:r>
            <a:endParaRPr lang="en-US" sz="1200" dirty="0">
              <a:latin typeface="Courier New" pitchFamily="49" charset="0"/>
              <a:cs typeface="Courier New" pitchFamily="49" charset="0"/>
            </a:endParaRPr>
          </a:p>
        </p:txBody>
      </p:sp>
      <p:sp>
        <p:nvSpPr>
          <p:cNvPr id="32" name="TextBox 31"/>
          <p:cNvSpPr txBox="1"/>
          <p:nvPr/>
        </p:nvSpPr>
        <p:spPr>
          <a:xfrm>
            <a:off x="6157664" y="4881075"/>
            <a:ext cx="2557062" cy="276999"/>
          </a:xfrm>
          <a:prstGeom prst="rect">
            <a:avLst/>
          </a:prstGeom>
          <a:noFill/>
        </p:spPr>
        <p:txBody>
          <a:bodyPr wrap="square" rtlCol="0">
            <a:spAutoFit/>
          </a:bodyPr>
          <a:lstStyle/>
          <a:p>
            <a:r>
              <a:rPr lang="en-US" sz="1200" dirty="0" smtClean="0"/>
              <a:t>Return value of  </a:t>
            </a:r>
            <a:r>
              <a:rPr lang="en-US" sz="1200" dirty="0" smtClean="0">
                <a:latin typeface="Courier New" pitchFamily="49" charset="0"/>
                <a:cs typeface="Courier New" pitchFamily="49" charset="0"/>
              </a:rPr>
              <a:t>Factorial(2)</a:t>
            </a:r>
            <a:endParaRPr lang="en-US" sz="1200" dirty="0">
              <a:latin typeface="Courier New" pitchFamily="49" charset="0"/>
              <a:cs typeface="Courier New" pitchFamily="49" charset="0"/>
            </a:endParaRPr>
          </a:p>
        </p:txBody>
      </p:sp>
      <p:sp>
        <p:nvSpPr>
          <p:cNvPr id="33" name="TextBox 32"/>
          <p:cNvSpPr txBox="1"/>
          <p:nvPr/>
        </p:nvSpPr>
        <p:spPr>
          <a:xfrm>
            <a:off x="6165846" y="4604076"/>
            <a:ext cx="2557062" cy="276999"/>
          </a:xfrm>
          <a:prstGeom prst="rect">
            <a:avLst/>
          </a:prstGeom>
          <a:noFill/>
        </p:spPr>
        <p:txBody>
          <a:bodyPr wrap="square" rtlCol="0">
            <a:spAutoFit/>
          </a:bodyPr>
          <a:lstStyle/>
          <a:p>
            <a:r>
              <a:rPr lang="en-US" sz="1200" dirty="0" smtClean="0"/>
              <a:t>Pointer to previous stack frame base</a:t>
            </a:r>
            <a:endParaRPr lang="en-US" sz="1200" dirty="0">
              <a:latin typeface="Courier New" pitchFamily="49" charset="0"/>
              <a:cs typeface="Courier New" pitchFamily="49" charset="0"/>
            </a:endParaRPr>
          </a:p>
        </p:txBody>
      </p:sp>
      <p:sp>
        <p:nvSpPr>
          <p:cNvPr id="34" name="TextBox 33"/>
          <p:cNvSpPr txBox="1"/>
          <p:nvPr/>
        </p:nvSpPr>
        <p:spPr>
          <a:xfrm>
            <a:off x="6201614" y="4293096"/>
            <a:ext cx="2557062" cy="276999"/>
          </a:xfrm>
          <a:prstGeom prst="rect">
            <a:avLst/>
          </a:prstGeom>
          <a:noFill/>
        </p:spPr>
        <p:txBody>
          <a:bodyPr wrap="square" rtlCol="0">
            <a:spAutoFit/>
          </a:bodyPr>
          <a:lstStyle/>
          <a:p>
            <a:r>
              <a:rPr lang="en-US" sz="1200" dirty="0" smtClean="0"/>
              <a:t>Return Address</a:t>
            </a:r>
            <a:endParaRPr lang="en-US" sz="1200" dirty="0">
              <a:latin typeface="Courier New" pitchFamily="49" charset="0"/>
              <a:cs typeface="Courier New" pitchFamily="49" charset="0"/>
            </a:endParaRPr>
          </a:p>
        </p:txBody>
      </p:sp>
      <p:sp>
        <p:nvSpPr>
          <p:cNvPr id="35" name="TextBox 34"/>
          <p:cNvSpPr txBox="1"/>
          <p:nvPr/>
        </p:nvSpPr>
        <p:spPr>
          <a:xfrm>
            <a:off x="6184913" y="3996174"/>
            <a:ext cx="2557062" cy="276999"/>
          </a:xfrm>
          <a:prstGeom prst="rect">
            <a:avLst/>
          </a:prstGeom>
          <a:noFill/>
        </p:spPr>
        <p:txBody>
          <a:bodyPr wrap="square" rtlCol="0">
            <a:spAutoFit/>
          </a:bodyPr>
          <a:lstStyle/>
          <a:p>
            <a:r>
              <a:rPr lang="en-US" sz="1200" dirty="0" smtClean="0"/>
              <a:t>Actual Parameter  </a:t>
            </a:r>
            <a:r>
              <a:rPr lang="en-US" sz="1200" dirty="0" smtClean="0">
                <a:latin typeface="Courier New" pitchFamily="49" charset="0"/>
                <a:cs typeface="Courier New" pitchFamily="49" charset="0"/>
              </a:rPr>
              <a:t>n=2</a:t>
            </a:r>
            <a:endParaRPr lang="en-US" sz="1200" dirty="0">
              <a:latin typeface="Courier New" pitchFamily="49" charset="0"/>
              <a:cs typeface="Courier New" pitchFamily="49" charset="0"/>
            </a:endParaRPr>
          </a:p>
        </p:txBody>
      </p:sp>
      <p:sp>
        <p:nvSpPr>
          <p:cNvPr id="36" name="TextBox 35"/>
          <p:cNvSpPr txBox="1"/>
          <p:nvPr/>
        </p:nvSpPr>
        <p:spPr>
          <a:xfrm>
            <a:off x="6156176" y="3656057"/>
            <a:ext cx="2557062" cy="276999"/>
          </a:xfrm>
          <a:prstGeom prst="rect">
            <a:avLst/>
          </a:prstGeom>
          <a:noFill/>
        </p:spPr>
        <p:txBody>
          <a:bodyPr wrap="square" rtlCol="0">
            <a:spAutoFit/>
          </a:bodyPr>
          <a:lstStyle/>
          <a:p>
            <a:r>
              <a:rPr lang="en-US" sz="1200" dirty="0" smtClean="0"/>
              <a:t>Space for locally declared variables</a:t>
            </a:r>
            <a:endParaRPr lang="en-US" sz="1200" dirty="0">
              <a:latin typeface="Courier New" pitchFamily="49" charset="0"/>
              <a:cs typeface="Courier New" pitchFamily="49" charset="0"/>
            </a:endParaRPr>
          </a:p>
        </p:txBody>
      </p:sp>
      <p:cxnSp>
        <p:nvCxnSpPr>
          <p:cNvPr id="40" name="Straight Arrow Connector 39"/>
          <p:cNvCxnSpPr/>
          <p:nvPr/>
        </p:nvCxnSpPr>
        <p:spPr>
          <a:xfrm flipH="1">
            <a:off x="5652120" y="3794556"/>
            <a:ext cx="504056" cy="0"/>
          </a:xfrm>
          <a:prstGeom prst="straightConnector1">
            <a:avLst/>
          </a:prstGeom>
          <a:ln w="12700">
            <a:tailEnd type="triangle"/>
          </a:ln>
        </p:spPr>
        <p:style>
          <a:lnRef idx="1">
            <a:schemeClr val="accent1"/>
          </a:lnRef>
          <a:fillRef idx="0">
            <a:schemeClr val="accent1"/>
          </a:fillRef>
          <a:effectRef idx="0">
            <a:schemeClr val="accent1"/>
          </a:effectRef>
          <a:fontRef idx="minor">
            <a:schemeClr val="tx1"/>
          </a:fontRef>
        </p:style>
      </p:cxnSp>
      <p:cxnSp>
        <p:nvCxnSpPr>
          <p:cNvPr id="41" name="Straight Arrow Connector 40"/>
          <p:cNvCxnSpPr/>
          <p:nvPr/>
        </p:nvCxnSpPr>
        <p:spPr>
          <a:xfrm flipH="1">
            <a:off x="5661790" y="4119403"/>
            <a:ext cx="504056" cy="0"/>
          </a:xfrm>
          <a:prstGeom prst="straightConnector1">
            <a:avLst/>
          </a:prstGeom>
          <a:ln w="12700">
            <a:tailEnd type="triangle"/>
          </a:ln>
        </p:spPr>
        <p:style>
          <a:lnRef idx="1">
            <a:schemeClr val="accent1"/>
          </a:lnRef>
          <a:fillRef idx="0">
            <a:schemeClr val="accent1"/>
          </a:fillRef>
          <a:effectRef idx="0">
            <a:schemeClr val="accent1"/>
          </a:effectRef>
          <a:fontRef idx="minor">
            <a:schemeClr val="tx1"/>
          </a:fontRef>
        </p:style>
      </p:cxnSp>
      <p:cxnSp>
        <p:nvCxnSpPr>
          <p:cNvPr id="42" name="Straight Arrow Connector 41"/>
          <p:cNvCxnSpPr/>
          <p:nvPr/>
        </p:nvCxnSpPr>
        <p:spPr>
          <a:xfrm flipH="1">
            <a:off x="5680857" y="4427037"/>
            <a:ext cx="504056" cy="0"/>
          </a:xfrm>
          <a:prstGeom prst="straightConnector1">
            <a:avLst/>
          </a:prstGeom>
          <a:ln w="12700">
            <a:tailEnd type="triangle"/>
          </a:ln>
        </p:spPr>
        <p:style>
          <a:lnRef idx="1">
            <a:schemeClr val="accent1"/>
          </a:lnRef>
          <a:fillRef idx="0">
            <a:schemeClr val="accent1"/>
          </a:fillRef>
          <a:effectRef idx="0">
            <a:schemeClr val="accent1"/>
          </a:effectRef>
          <a:fontRef idx="minor">
            <a:schemeClr val="tx1"/>
          </a:fontRef>
        </p:style>
      </p:cxnSp>
      <p:cxnSp>
        <p:nvCxnSpPr>
          <p:cNvPr id="43" name="Straight Arrow Connector 42"/>
          <p:cNvCxnSpPr/>
          <p:nvPr/>
        </p:nvCxnSpPr>
        <p:spPr>
          <a:xfrm flipH="1">
            <a:off x="5661790" y="4748902"/>
            <a:ext cx="504056" cy="0"/>
          </a:xfrm>
          <a:prstGeom prst="straightConnector1">
            <a:avLst/>
          </a:prstGeom>
          <a:ln w="12700">
            <a:tailEnd type="triangle"/>
          </a:ln>
        </p:spPr>
        <p:style>
          <a:lnRef idx="1">
            <a:schemeClr val="accent1"/>
          </a:lnRef>
          <a:fillRef idx="0">
            <a:schemeClr val="accent1"/>
          </a:fillRef>
          <a:effectRef idx="0">
            <a:schemeClr val="accent1"/>
          </a:effectRef>
          <a:fontRef idx="minor">
            <a:schemeClr val="tx1"/>
          </a:fontRef>
        </p:style>
      </p:cxnSp>
      <p:cxnSp>
        <p:nvCxnSpPr>
          <p:cNvPr id="44" name="Straight Arrow Connector 43"/>
          <p:cNvCxnSpPr/>
          <p:nvPr/>
        </p:nvCxnSpPr>
        <p:spPr>
          <a:xfrm flipH="1">
            <a:off x="5676767" y="5025901"/>
            <a:ext cx="504056" cy="0"/>
          </a:xfrm>
          <a:prstGeom prst="straightConnector1">
            <a:avLst/>
          </a:prstGeom>
          <a:ln w="12700">
            <a:tailEnd type="triangle"/>
          </a:ln>
        </p:spPr>
        <p:style>
          <a:lnRef idx="1">
            <a:schemeClr val="accent1"/>
          </a:lnRef>
          <a:fillRef idx="0">
            <a:schemeClr val="accent1"/>
          </a:fillRef>
          <a:effectRef idx="0">
            <a:schemeClr val="accent1"/>
          </a:effectRef>
          <a:fontRef idx="minor">
            <a:schemeClr val="tx1"/>
          </a:fontRef>
        </p:style>
      </p:cxnSp>
      <p:cxnSp>
        <p:nvCxnSpPr>
          <p:cNvPr id="45" name="Straight Arrow Connector 44"/>
          <p:cNvCxnSpPr/>
          <p:nvPr/>
        </p:nvCxnSpPr>
        <p:spPr>
          <a:xfrm flipH="1">
            <a:off x="5684948" y="5458424"/>
            <a:ext cx="504056" cy="0"/>
          </a:xfrm>
          <a:prstGeom prst="straightConnector1">
            <a:avLst/>
          </a:prstGeom>
          <a:ln w="12700">
            <a:tailEnd type="triangle"/>
          </a:ln>
        </p:spPr>
        <p:style>
          <a:lnRef idx="1">
            <a:schemeClr val="accent1"/>
          </a:lnRef>
          <a:fillRef idx="0">
            <a:schemeClr val="accent1"/>
          </a:fillRef>
          <a:effectRef idx="0">
            <a:schemeClr val="accent1"/>
          </a:effectRef>
          <a:fontRef idx="minor">
            <a:schemeClr val="tx1"/>
          </a:fontRef>
        </p:style>
      </p:cxnSp>
      <p:sp>
        <p:nvSpPr>
          <p:cNvPr id="46" name="TextBox 45"/>
          <p:cNvSpPr txBox="1"/>
          <p:nvPr/>
        </p:nvSpPr>
        <p:spPr>
          <a:xfrm>
            <a:off x="4067944" y="5229200"/>
            <a:ext cx="576064" cy="369332"/>
          </a:xfrm>
          <a:prstGeom prst="rect">
            <a:avLst/>
          </a:prstGeom>
          <a:noFill/>
        </p:spPr>
        <p:txBody>
          <a:bodyPr wrap="square" rtlCol="0">
            <a:spAutoFit/>
          </a:bodyPr>
          <a:lstStyle/>
          <a:p>
            <a:r>
              <a:rPr lang="el-GR" dirty="0" smtClean="0"/>
              <a:t>ψ</a:t>
            </a:r>
            <a:endParaRPr lang="en-US" dirty="0"/>
          </a:p>
        </p:txBody>
      </p:sp>
      <p:sp>
        <p:nvSpPr>
          <p:cNvPr id="47" name="TextBox 46"/>
          <p:cNvSpPr txBox="1"/>
          <p:nvPr/>
        </p:nvSpPr>
        <p:spPr>
          <a:xfrm>
            <a:off x="4067944" y="4881075"/>
            <a:ext cx="576064" cy="369332"/>
          </a:xfrm>
          <a:prstGeom prst="rect">
            <a:avLst/>
          </a:prstGeom>
          <a:noFill/>
        </p:spPr>
        <p:txBody>
          <a:bodyPr wrap="square" rtlCol="0">
            <a:spAutoFit/>
          </a:bodyPr>
          <a:lstStyle/>
          <a:p>
            <a:r>
              <a:rPr lang="en-US" dirty="0"/>
              <a:t>?</a:t>
            </a:r>
          </a:p>
        </p:txBody>
      </p:sp>
      <p:cxnSp>
        <p:nvCxnSpPr>
          <p:cNvPr id="57" name="Straight Connector 56"/>
          <p:cNvCxnSpPr/>
          <p:nvPr/>
        </p:nvCxnSpPr>
        <p:spPr>
          <a:xfrm flipH="1" flipV="1">
            <a:off x="2339752" y="4717355"/>
            <a:ext cx="1872208" cy="4558"/>
          </a:xfrm>
          <a:prstGeom prst="line">
            <a:avLst/>
          </a:prstGeom>
          <a:ln w="12700">
            <a:headEnd type="oval"/>
          </a:ln>
        </p:spPr>
        <p:style>
          <a:lnRef idx="1">
            <a:schemeClr val="accent1"/>
          </a:lnRef>
          <a:fillRef idx="0">
            <a:schemeClr val="accent1"/>
          </a:fillRef>
          <a:effectRef idx="0">
            <a:schemeClr val="accent1"/>
          </a:effectRef>
          <a:fontRef idx="minor">
            <a:schemeClr val="tx1"/>
          </a:fontRef>
        </p:style>
      </p:cxnSp>
      <p:cxnSp>
        <p:nvCxnSpPr>
          <p:cNvPr id="59" name="Straight Connector 58"/>
          <p:cNvCxnSpPr/>
          <p:nvPr/>
        </p:nvCxnSpPr>
        <p:spPr>
          <a:xfrm>
            <a:off x="2339752" y="4721913"/>
            <a:ext cx="0" cy="1083351"/>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61" name="Straight Arrow Connector 60"/>
          <p:cNvCxnSpPr/>
          <p:nvPr/>
        </p:nvCxnSpPr>
        <p:spPr>
          <a:xfrm>
            <a:off x="2339752" y="5805264"/>
            <a:ext cx="720080" cy="0"/>
          </a:xfrm>
          <a:prstGeom prst="straightConnector1">
            <a:avLst/>
          </a:prstGeom>
          <a:ln w="12700">
            <a:tailEnd type="triangle"/>
          </a:ln>
        </p:spPr>
        <p:style>
          <a:lnRef idx="1">
            <a:schemeClr val="accent1"/>
          </a:lnRef>
          <a:fillRef idx="0">
            <a:schemeClr val="accent1"/>
          </a:fillRef>
          <a:effectRef idx="0">
            <a:schemeClr val="accent1"/>
          </a:effectRef>
          <a:fontRef idx="minor">
            <a:schemeClr val="tx1"/>
          </a:fontRef>
        </p:style>
      </p:cxnSp>
      <p:sp>
        <p:nvSpPr>
          <p:cNvPr id="63" name="TextBox 62"/>
          <p:cNvSpPr txBox="1"/>
          <p:nvPr/>
        </p:nvSpPr>
        <p:spPr>
          <a:xfrm>
            <a:off x="4058749" y="4231686"/>
            <a:ext cx="576064" cy="369332"/>
          </a:xfrm>
          <a:prstGeom prst="rect">
            <a:avLst/>
          </a:prstGeom>
          <a:noFill/>
        </p:spPr>
        <p:txBody>
          <a:bodyPr wrap="square" rtlCol="0">
            <a:spAutoFit/>
          </a:bodyPr>
          <a:lstStyle/>
          <a:p>
            <a:r>
              <a:rPr lang="el-GR" dirty="0"/>
              <a:t>α</a:t>
            </a:r>
            <a:endParaRPr lang="en-US" dirty="0"/>
          </a:p>
        </p:txBody>
      </p:sp>
      <p:sp>
        <p:nvSpPr>
          <p:cNvPr id="64" name="TextBox 63"/>
          <p:cNvSpPr txBox="1"/>
          <p:nvPr/>
        </p:nvSpPr>
        <p:spPr>
          <a:xfrm>
            <a:off x="4045362" y="3923764"/>
            <a:ext cx="576064" cy="369332"/>
          </a:xfrm>
          <a:prstGeom prst="rect">
            <a:avLst/>
          </a:prstGeom>
          <a:noFill/>
        </p:spPr>
        <p:txBody>
          <a:bodyPr wrap="square" rtlCol="0">
            <a:spAutoFit/>
          </a:bodyPr>
          <a:lstStyle/>
          <a:p>
            <a:r>
              <a:rPr lang="en-US" dirty="0" smtClean="0"/>
              <a:t>2</a:t>
            </a:r>
            <a:endParaRPr lang="en-US" dirty="0"/>
          </a:p>
        </p:txBody>
      </p:sp>
      <p:sp>
        <p:nvSpPr>
          <p:cNvPr id="66" name="TextBox 65"/>
          <p:cNvSpPr txBox="1"/>
          <p:nvPr/>
        </p:nvSpPr>
        <p:spPr>
          <a:xfrm>
            <a:off x="3833530" y="3594197"/>
            <a:ext cx="999728" cy="369332"/>
          </a:xfrm>
          <a:prstGeom prst="rect">
            <a:avLst/>
          </a:prstGeom>
          <a:noFill/>
        </p:spPr>
        <p:txBody>
          <a:bodyPr wrap="square" rtlCol="0">
            <a:spAutoFit/>
          </a:bodyPr>
          <a:lstStyle/>
          <a:p>
            <a:r>
              <a:rPr lang="en-US" dirty="0" smtClean="0"/>
              <a:t>empty</a:t>
            </a:r>
            <a:endParaRPr lang="en-US" dirty="0"/>
          </a:p>
        </p:txBody>
      </p:sp>
      <p:cxnSp>
        <p:nvCxnSpPr>
          <p:cNvPr id="72" name="Straight Arrow Connector 71"/>
          <p:cNvCxnSpPr/>
          <p:nvPr/>
        </p:nvCxnSpPr>
        <p:spPr>
          <a:xfrm flipV="1">
            <a:off x="4211960" y="2636912"/>
            <a:ext cx="0" cy="792088"/>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73" name="TextBox 72"/>
          <p:cNvSpPr txBox="1"/>
          <p:nvPr/>
        </p:nvSpPr>
        <p:spPr>
          <a:xfrm>
            <a:off x="6137583" y="2768714"/>
            <a:ext cx="2557062" cy="276999"/>
          </a:xfrm>
          <a:prstGeom prst="rect">
            <a:avLst/>
          </a:prstGeom>
          <a:noFill/>
        </p:spPr>
        <p:txBody>
          <a:bodyPr wrap="square" rtlCol="0">
            <a:spAutoFit/>
          </a:bodyPr>
          <a:lstStyle/>
          <a:p>
            <a:r>
              <a:rPr lang="en-US" sz="1200" dirty="0" smtClean="0"/>
              <a:t>Space for  more stack growth</a:t>
            </a:r>
            <a:endParaRPr lang="en-US" sz="1200" dirty="0">
              <a:latin typeface="Courier New" pitchFamily="49" charset="0"/>
              <a:cs typeface="Courier New" pitchFamily="49" charset="0"/>
            </a:endParaRPr>
          </a:p>
        </p:txBody>
      </p:sp>
      <p:cxnSp>
        <p:nvCxnSpPr>
          <p:cNvPr id="74" name="Straight Arrow Connector 73"/>
          <p:cNvCxnSpPr/>
          <p:nvPr/>
        </p:nvCxnSpPr>
        <p:spPr>
          <a:xfrm flipH="1">
            <a:off x="5697558" y="2907213"/>
            <a:ext cx="504056" cy="0"/>
          </a:xfrm>
          <a:prstGeom prst="straightConnector1">
            <a:avLst/>
          </a:prstGeom>
          <a:ln w="12700">
            <a:tailEnd type="triangle"/>
          </a:ln>
        </p:spPr>
        <p:style>
          <a:lnRef idx="1">
            <a:schemeClr val="accent1"/>
          </a:lnRef>
          <a:fillRef idx="0">
            <a:schemeClr val="accent1"/>
          </a:fillRef>
          <a:effectRef idx="0">
            <a:schemeClr val="accent1"/>
          </a:effectRef>
          <a:fontRef idx="minor">
            <a:schemeClr val="tx1"/>
          </a:fontRef>
        </p:style>
      </p:cxnSp>
      <p:sp>
        <p:nvSpPr>
          <p:cNvPr id="5" name="Footer Placeholder 4"/>
          <p:cNvSpPr>
            <a:spLocks noGrp="1"/>
          </p:cNvSpPr>
          <p:nvPr>
            <p:ph type="ftr" sz="quarter" idx="11"/>
          </p:nvPr>
        </p:nvSpPr>
        <p:spPr/>
        <p:txBody>
          <a:bodyPr/>
          <a:lstStyle/>
          <a:p>
            <a:r>
              <a:rPr lang="en-US" smtClean="0"/>
              <a:t>Data Structures and Programming Techniques</a:t>
            </a:r>
            <a:endParaRPr lang="en-US"/>
          </a:p>
        </p:txBody>
      </p:sp>
      <p:sp>
        <p:nvSpPr>
          <p:cNvPr id="7" name="Slide Number Placeholder 6"/>
          <p:cNvSpPr>
            <a:spLocks noGrp="1"/>
          </p:cNvSpPr>
          <p:nvPr>
            <p:ph type="sldNum" sz="quarter" idx="12"/>
          </p:nvPr>
        </p:nvSpPr>
        <p:spPr/>
        <p:txBody>
          <a:bodyPr/>
          <a:lstStyle/>
          <a:p>
            <a:fld id="{59635152-C9A8-4C6E-919A-02F3B65E1E2D}" type="slidenum">
              <a:rPr lang="en-US" smtClean="0"/>
              <a:t>50</a:t>
            </a:fld>
            <a:endParaRPr lang="en-US"/>
          </a:p>
        </p:txBody>
      </p:sp>
    </p:spTree>
    <p:extLst>
      <p:ext uri="{BB962C8B-B14F-4D97-AF65-F5344CB8AC3E}">
        <p14:creationId xmlns:p14="http://schemas.microsoft.com/office/powerpoint/2010/main" val="1961997793"/>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Stack Frame for </a:t>
            </a:r>
            <a:r>
              <a:rPr lang="en-US" sz="4000" dirty="0" smtClean="0">
                <a:latin typeface="Courier New" pitchFamily="49" charset="0"/>
                <a:cs typeface="Courier New" pitchFamily="49" charset="0"/>
              </a:rPr>
              <a:t>Factorial(2)</a:t>
            </a:r>
            <a:r>
              <a:rPr lang="en-US" sz="4000" dirty="0" smtClean="0">
                <a:cs typeface="Courier New" pitchFamily="49" charset="0"/>
              </a:rPr>
              <a:t>and</a:t>
            </a:r>
            <a:r>
              <a:rPr lang="en-US" sz="4000" dirty="0" smtClean="0">
                <a:latin typeface="Courier New" pitchFamily="49" charset="0"/>
                <a:cs typeface="Courier New" pitchFamily="49" charset="0"/>
              </a:rPr>
              <a:t> Factorial(1)</a:t>
            </a:r>
            <a:endParaRPr lang="en-US" sz="4000" dirty="0">
              <a:latin typeface="Courier New" pitchFamily="49" charset="0"/>
              <a:cs typeface="Courier New" pitchFamily="49" charset="0"/>
            </a:endParaRPr>
          </a:p>
        </p:txBody>
      </p:sp>
      <p:sp>
        <p:nvSpPr>
          <p:cNvPr id="3" name="Content Placeholder 2"/>
          <p:cNvSpPr>
            <a:spLocks noGrp="1"/>
          </p:cNvSpPr>
          <p:nvPr>
            <p:ph idx="1"/>
          </p:nvPr>
        </p:nvSpPr>
        <p:spPr/>
        <p:txBody>
          <a:bodyPr/>
          <a:lstStyle/>
          <a:p>
            <a:pPr marL="0" indent="0">
              <a:buNone/>
            </a:pPr>
            <a:endParaRPr lang="en-US" dirty="0"/>
          </a:p>
        </p:txBody>
      </p:sp>
      <p:sp>
        <p:nvSpPr>
          <p:cNvPr id="4" name="Rectangle 3"/>
          <p:cNvSpPr/>
          <p:nvPr/>
        </p:nvSpPr>
        <p:spPr>
          <a:xfrm>
            <a:off x="3059832" y="1628800"/>
            <a:ext cx="2592288" cy="439248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6" name="Straight Connector 5"/>
          <p:cNvCxnSpPr/>
          <p:nvPr/>
        </p:nvCxnSpPr>
        <p:spPr>
          <a:xfrm>
            <a:off x="3059832" y="5589240"/>
            <a:ext cx="2592288" cy="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3059832" y="5229200"/>
            <a:ext cx="2592288" cy="0"/>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3059832" y="4869160"/>
            <a:ext cx="2592288" cy="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a:off x="3059832" y="4581128"/>
            <a:ext cx="2592288" cy="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a:off x="3059832" y="4293096"/>
            <a:ext cx="2592288" cy="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a:off x="3059832" y="3933056"/>
            <a:ext cx="2592288" cy="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a:xfrm>
            <a:off x="3059832" y="3645024"/>
            <a:ext cx="2592288" cy="0"/>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31" name="TextBox 30"/>
          <p:cNvSpPr txBox="1"/>
          <p:nvPr/>
        </p:nvSpPr>
        <p:spPr>
          <a:xfrm>
            <a:off x="6156176" y="5312241"/>
            <a:ext cx="2557062" cy="276999"/>
          </a:xfrm>
          <a:prstGeom prst="rect">
            <a:avLst/>
          </a:prstGeom>
          <a:noFill/>
        </p:spPr>
        <p:txBody>
          <a:bodyPr wrap="square" rtlCol="0">
            <a:spAutoFit/>
          </a:bodyPr>
          <a:lstStyle/>
          <a:p>
            <a:r>
              <a:rPr lang="en-US" sz="1200" dirty="0" smtClean="0"/>
              <a:t>Address of </a:t>
            </a:r>
            <a:r>
              <a:rPr lang="en-US" sz="1200" dirty="0" smtClean="0">
                <a:latin typeface="Courier New" pitchFamily="49" charset="0"/>
                <a:cs typeface="Courier New" pitchFamily="49" charset="0"/>
              </a:rPr>
              <a:t>x</a:t>
            </a:r>
            <a:endParaRPr lang="en-US" sz="1200" dirty="0">
              <a:latin typeface="Courier New" pitchFamily="49" charset="0"/>
              <a:cs typeface="Courier New" pitchFamily="49" charset="0"/>
            </a:endParaRPr>
          </a:p>
        </p:txBody>
      </p:sp>
      <p:sp>
        <p:nvSpPr>
          <p:cNvPr id="32" name="TextBox 31"/>
          <p:cNvSpPr txBox="1"/>
          <p:nvPr/>
        </p:nvSpPr>
        <p:spPr>
          <a:xfrm>
            <a:off x="6157664" y="4881075"/>
            <a:ext cx="2557062" cy="276999"/>
          </a:xfrm>
          <a:prstGeom prst="rect">
            <a:avLst/>
          </a:prstGeom>
          <a:noFill/>
        </p:spPr>
        <p:txBody>
          <a:bodyPr wrap="square" rtlCol="0">
            <a:spAutoFit/>
          </a:bodyPr>
          <a:lstStyle/>
          <a:p>
            <a:r>
              <a:rPr lang="en-US" sz="1200" dirty="0" smtClean="0"/>
              <a:t>Return value of  </a:t>
            </a:r>
            <a:r>
              <a:rPr lang="en-US" sz="1200" dirty="0" smtClean="0">
                <a:latin typeface="Courier New" pitchFamily="49" charset="0"/>
                <a:cs typeface="Courier New" pitchFamily="49" charset="0"/>
              </a:rPr>
              <a:t>Factorial(2)</a:t>
            </a:r>
            <a:endParaRPr lang="en-US" sz="1200" dirty="0">
              <a:latin typeface="Courier New" pitchFamily="49" charset="0"/>
              <a:cs typeface="Courier New" pitchFamily="49" charset="0"/>
            </a:endParaRPr>
          </a:p>
        </p:txBody>
      </p:sp>
      <p:sp>
        <p:nvSpPr>
          <p:cNvPr id="33" name="TextBox 32"/>
          <p:cNvSpPr txBox="1"/>
          <p:nvPr/>
        </p:nvSpPr>
        <p:spPr>
          <a:xfrm>
            <a:off x="6165846" y="4604076"/>
            <a:ext cx="2557062" cy="276999"/>
          </a:xfrm>
          <a:prstGeom prst="rect">
            <a:avLst/>
          </a:prstGeom>
          <a:noFill/>
        </p:spPr>
        <p:txBody>
          <a:bodyPr wrap="square" rtlCol="0">
            <a:spAutoFit/>
          </a:bodyPr>
          <a:lstStyle/>
          <a:p>
            <a:r>
              <a:rPr lang="en-US" sz="1200" dirty="0" smtClean="0"/>
              <a:t>Pointer to previous stack frame base</a:t>
            </a:r>
            <a:endParaRPr lang="en-US" sz="1200" dirty="0">
              <a:latin typeface="Courier New" pitchFamily="49" charset="0"/>
              <a:cs typeface="Courier New" pitchFamily="49" charset="0"/>
            </a:endParaRPr>
          </a:p>
        </p:txBody>
      </p:sp>
      <p:sp>
        <p:nvSpPr>
          <p:cNvPr id="34" name="TextBox 33"/>
          <p:cNvSpPr txBox="1"/>
          <p:nvPr/>
        </p:nvSpPr>
        <p:spPr>
          <a:xfrm>
            <a:off x="6201614" y="4293096"/>
            <a:ext cx="2557062" cy="276999"/>
          </a:xfrm>
          <a:prstGeom prst="rect">
            <a:avLst/>
          </a:prstGeom>
          <a:noFill/>
        </p:spPr>
        <p:txBody>
          <a:bodyPr wrap="square" rtlCol="0">
            <a:spAutoFit/>
          </a:bodyPr>
          <a:lstStyle/>
          <a:p>
            <a:r>
              <a:rPr lang="en-US" sz="1200" dirty="0" smtClean="0"/>
              <a:t>Return Address</a:t>
            </a:r>
            <a:endParaRPr lang="en-US" sz="1200" dirty="0">
              <a:latin typeface="Courier New" pitchFamily="49" charset="0"/>
              <a:cs typeface="Courier New" pitchFamily="49" charset="0"/>
            </a:endParaRPr>
          </a:p>
        </p:txBody>
      </p:sp>
      <p:sp>
        <p:nvSpPr>
          <p:cNvPr id="35" name="TextBox 34"/>
          <p:cNvSpPr txBox="1"/>
          <p:nvPr/>
        </p:nvSpPr>
        <p:spPr>
          <a:xfrm>
            <a:off x="6184913" y="3996174"/>
            <a:ext cx="2557062" cy="276999"/>
          </a:xfrm>
          <a:prstGeom prst="rect">
            <a:avLst/>
          </a:prstGeom>
          <a:noFill/>
        </p:spPr>
        <p:txBody>
          <a:bodyPr wrap="square" rtlCol="0">
            <a:spAutoFit/>
          </a:bodyPr>
          <a:lstStyle/>
          <a:p>
            <a:r>
              <a:rPr lang="en-US" sz="1200" dirty="0" smtClean="0"/>
              <a:t>Actual Parameter  </a:t>
            </a:r>
            <a:r>
              <a:rPr lang="en-US" sz="1200" dirty="0" smtClean="0">
                <a:latin typeface="Courier New" pitchFamily="49" charset="0"/>
                <a:cs typeface="Courier New" pitchFamily="49" charset="0"/>
              </a:rPr>
              <a:t>n=2</a:t>
            </a:r>
            <a:endParaRPr lang="en-US" sz="1200" dirty="0">
              <a:latin typeface="Courier New" pitchFamily="49" charset="0"/>
              <a:cs typeface="Courier New" pitchFamily="49" charset="0"/>
            </a:endParaRPr>
          </a:p>
        </p:txBody>
      </p:sp>
      <p:sp>
        <p:nvSpPr>
          <p:cNvPr id="36" name="TextBox 35"/>
          <p:cNvSpPr txBox="1"/>
          <p:nvPr/>
        </p:nvSpPr>
        <p:spPr>
          <a:xfrm>
            <a:off x="6156176" y="3656057"/>
            <a:ext cx="2557062" cy="276999"/>
          </a:xfrm>
          <a:prstGeom prst="rect">
            <a:avLst/>
          </a:prstGeom>
          <a:noFill/>
        </p:spPr>
        <p:txBody>
          <a:bodyPr wrap="square" rtlCol="0">
            <a:spAutoFit/>
          </a:bodyPr>
          <a:lstStyle/>
          <a:p>
            <a:r>
              <a:rPr lang="en-US" sz="1200" dirty="0" smtClean="0"/>
              <a:t>Space for locally declared variables</a:t>
            </a:r>
            <a:endParaRPr lang="en-US" sz="1200" dirty="0">
              <a:latin typeface="Courier New" pitchFamily="49" charset="0"/>
              <a:cs typeface="Courier New" pitchFamily="49" charset="0"/>
            </a:endParaRPr>
          </a:p>
        </p:txBody>
      </p:sp>
      <p:cxnSp>
        <p:nvCxnSpPr>
          <p:cNvPr id="40" name="Straight Arrow Connector 39"/>
          <p:cNvCxnSpPr/>
          <p:nvPr/>
        </p:nvCxnSpPr>
        <p:spPr>
          <a:xfrm flipH="1">
            <a:off x="5652120" y="3794556"/>
            <a:ext cx="504056" cy="0"/>
          </a:xfrm>
          <a:prstGeom prst="straightConnector1">
            <a:avLst/>
          </a:prstGeom>
          <a:ln w="12700">
            <a:tailEnd type="triangle"/>
          </a:ln>
        </p:spPr>
        <p:style>
          <a:lnRef idx="1">
            <a:schemeClr val="accent1"/>
          </a:lnRef>
          <a:fillRef idx="0">
            <a:schemeClr val="accent1"/>
          </a:fillRef>
          <a:effectRef idx="0">
            <a:schemeClr val="accent1"/>
          </a:effectRef>
          <a:fontRef idx="minor">
            <a:schemeClr val="tx1"/>
          </a:fontRef>
        </p:style>
      </p:cxnSp>
      <p:cxnSp>
        <p:nvCxnSpPr>
          <p:cNvPr id="41" name="Straight Arrow Connector 40"/>
          <p:cNvCxnSpPr/>
          <p:nvPr/>
        </p:nvCxnSpPr>
        <p:spPr>
          <a:xfrm flipH="1">
            <a:off x="5661790" y="4119403"/>
            <a:ext cx="504056" cy="0"/>
          </a:xfrm>
          <a:prstGeom prst="straightConnector1">
            <a:avLst/>
          </a:prstGeom>
          <a:ln w="12700">
            <a:tailEnd type="triangle"/>
          </a:ln>
        </p:spPr>
        <p:style>
          <a:lnRef idx="1">
            <a:schemeClr val="accent1"/>
          </a:lnRef>
          <a:fillRef idx="0">
            <a:schemeClr val="accent1"/>
          </a:fillRef>
          <a:effectRef idx="0">
            <a:schemeClr val="accent1"/>
          </a:effectRef>
          <a:fontRef idx="minor">
            <a:schemeClr val="tx1"/>
          </a:fontRef>
        </p:style>
      </p:cxnSp>
      <p:cxnSp>
        <p:nvCxnSpPr>
          <p:cNvPr id="42" name="Straight Arrow Connector 41"/>
          <p:cNvCxnSpPr/>
          <p:nvPr/>
        </p:nvCxnSpPr>
        <p:spPr>
          <a:xfrm flipH="1">
            <a:off x="5680857" y="4427037"/>
            <a:ext cx="504056" cy="0"/>
          </a:xfrm>
          <a:prstGeom prst="straightConnector1">
            <a:avLst/>
          </a:prstGeom>
          <a:ln w="12700">
            <a:tailEnd type="triangle"/>
          </a:ln>
        </p:spPr>
        <p:style>
          <a:lnRef idx="1">
            <a:schemeClr val="accent1"/>
          </a:lnRef>
          <a:fillRef idx="0">
            <a:schemeClr val="accent1"/>
          </a:fillRef>
          <a:effectRef idx="0">
            <a:schemeClr val="accent1"/>
          </a:effectRef>
          <a:fontRef idx="minor">
            <a:schemeClr val="tx1"/>
          </a:fontRef>
        </p:style>
      </p:cxnSp>
      <p:cxnSp>
        <p:nvCxnSpPr>
          <p:cNvPr id="43" name="Straight Arrow Connector 42"/>
          <p:cNvCxnSpPr/>
          <p:nvPr/>
        </p:nvCxnSpPr>
        <p:spPr>
          <a:xfrm flipH="1">
            <a:off x="5661790" y="4748902"/>
            <a:ext cx="504056" cy="0"/>
          </a:xfrm>
          <a:prstGeom prst="straightConnector1">
            <a:avLst/>
          </a:prstGeom>
          <a:ln w="12700">
            <a:tailEnd type="triangle"/>
          </a:ln>
        </p:spPr>
        <p:style>
          <a:lnRef idx="1">
            <a:schemeClr val="accent1"/>
          </a:lnRef>
          <a:fillRef idx="0">
            <a:schemeClr val="accent1"/>
          </a:fillRef>
          <a:effectRef idx="0">
            <a:schemeClr val="accent1"/>
          </a:effectRef>
          <a:fontRef idx="minor">
            <a:schemeClr val="tx1"/>
          </a:fontRef>
        </p:style>
      </p:cxnSp>
      <p:cxnSp>
        <p:nvCxnSpPr>
          <p:cNvPr id="44" name="Straight Arrow Connector 43"/>
          <p:cNvCxnSpPr/>
          <p:nvPr/>
        </p:nvCxnSpPr>
        <p:spPr>
          <a:xfrm flipH="1">
            <a:off x="5676767" y="5025901"/>
            <a:ext cx="504056" cy="0"/>
          </a:xfrm>
          <a:prstGeom prst="straightConnector1">
            <a:avLst/>
          </a:prstGeom>
          <a:ln w="12700">
            <a:tailEnd type="triangle"/>
          </a:ln>
        </p:spPr>
        <p:style>
          <a:lnRef idx="1">
            <a:schemeClr val="accent1"/>
          </a:lnRef>
          <a:fillRef idx="0">
            <a:schemeClr val="accent1"/>
          </a:fillRef>
          <a:effectRef idx="0">
            <a:schemeClr val="accent1"/>
          </a:effectRef>
          <a:fontRef idx="minor">
            <a:schemeClr val="tx1"/>
          </a:fontRef>
        </p:style>
      </p:cxnSp>
      <p:cxnSp>
        <p:nvCxnSpPr>
          <p:cNvPr id="45" name="Straight Arrow Connector 44"/>
          <p:cNvCxnSpPr/>
          <p:nvPr/>
        </p:nvCxnSpPr>
        <p:spPr>
          <a:xfrm flipH="1">
            <a:off x="5684948" y="5458424"/>
            <a:ext cx="504056" cy="0"/>
          </a:xfrm>
          <a:prstGeom prst="straightConnector1">
            <a:avLst/>
          </a:prstGeom>
          <a:ln w="12700">
            <a:tailEnd type="triangle"/>
          </a:ln>
        </p:spPr>
        <p:style>
          <a:lnRef idx="1">
            <a:schemeClr val="accent1"/>
          </a:lnRef>
          <a:fillRef idx="0">
            <a:schemeClr val="accent1"/>
          </a:fillRef>
          <a:effectRef idx="0">
            <a:schemeClr val="accent1"/>
          </a:effectRef>
          <a:fontRef idx="minor">
            <a:schemeClr val="tx1"/>
          </a:fontRef>
        </p:style>
      </p:cxnSp>
      <p:sp>
        <p:nvSpPr>
          <p:cNvPr id="46" name="TextBox 45"/>
          <p:cNvSpPr txBox="1"/>
          <p:nvPr/>
        </p:nvSpPr>
        <p:spPr>
          <a:xfrm>
            <a:off x="4067944" y="5229200"/>
            <a:ext cx="576064" cy="369332"/>
          </a:xfrm>
          <a:prstGeom prst="rect">
            <a:avLst/>
          </a:prstGeom>
          <a:noFill/>
        </p:spPr>
        <p:txBody>
          <a:bodyPr wrap="square" rtlCol="0">
            <a:spAutoFit/>
          </a:bodyPr>
          <a:lstStyle/>
          <a:p>
            <a:r>
              <a:rPr lang="el-GR" dirty="0" smtClean="0"/>
              <a:t>ψ</a:t>
            </a:r>
            <a:endParaRPr lang="en-US" dirty="0"/>
          </a:p>
        </p:txBody>
      </p:sp>
      <p:sp>
        <p:nvSpPr>
          <p:cNvPr id="47" name="TextBox 46"/>
          <p:cNvSpPr txBox="1"/>
          <p:nvPr/>
        </p:nvSpPr>
        <p:spPr>
          <a:xfrm>
            <a:off x="4067944" y="4881075"/>
            <a:ext cx="576064" cy="369332"/>
          </a:xfrm>
          <a:prstGeom prst="rect">
            <a:avLst/>
          </a:prstGeom>
          <a:noFill/>
        </p:spPr>
        <p:txBody>
          <a:bodyPr wrap="square" rtlCol="0">
            <a:spAutoFit/>
          </a:bodyPr>
          <a:lstStyle/>
          <a:p>
            <a:r>
              <a:rPr lang="en-US" dirty="0"/>
              <a:t>?</a:t>
            </a:r>
          </a:p>
        </p:txBody>
      </p:sp>
      <p:cxnSp>
        <p:nvCxnSpPr>
          <p:cNvPr id="57" name="Straight Connector 56"/>
          <p:cNvCxnSpPr/>
          <p:nvPr/>
        </p:nvCxnSpPr>
        <p:spPr>
          <a:xfrm flipH="1" flipV="1">
            <a:off x="2339752" y="4717355"/>
            <a:ext cx="1872208" cy="4558"/>
          </a:xfrm>
          <a:prstGeom prst="line">
            <a:avLst/>
          </a:prstGeom>
          <a:ln w="12700">
            <a:headEnd type="oval"/>
          </a:ln>
        </p:spPr>
        <p:style>
          <a:lnRef idx="1">
            <a:schemeClr val="accent1"/>
          </a:lnRef>
          <a:fillRef idx="0">
            <a:schemeClr val="accent1"/>
          </a:fillRef>
          <a:effectRef idx="0">
            <a:schemeClr val="accent1"/>
          </a:effectRef>
          <a:fontRef idx="minor">
            <a:schemeClr val="tx1"/>
          </a:fontRef>
        </p:style>
      </p:cxnSp>
      <p:cxnSp>
        <p:nvCxnSpPr>
          <p:cNvPr id="59" name="Straight Connector 58"/>
          <p:cNvCxnSpPr/>
          <p:nvPr/>
        </p:nvCxnSpPr>
        <p:spPr>
          <a:xfrm>
            <a:off x="2339752" y="4721913"/>
            <a:ext cx="0" cy="1083351"/>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61" name="Straight Arrow Connector 60"/>
          <p:cNvCxnSpPr/>
          <p:nvPr/>
        </p:nvCxnSpPr>
        <p:spPr>
          <a:xfrm>
            <a:off x="2339752" y="5805264"/>
            <a:ext cx="720080" cy="0"/>
          </a:xfrm>
          <a:prstGeom prst="straightConnector1">
            <a:avLst/>
          </a:prstGeom>
          <a:ln w="12700">
            <a:tailEnd type="triangle"/>
          </a:ln>
        </p:spPr>
        <p:style>
          <a:lnRef idx="1">
            <a:schemeClr val="accent1"/>
          </a:lnRef>
          <a:fillRef idx="0">
            <a:schemeClr val="accent1"/>
          </a:fillRef>
          <a:effectRef idx="0">
            <a:schemeClr val="accent1"/>
          </a:effectRef>
          <a:fontRef idx="minor">
            <a:schemeClr val="tx1"/>
          </a:fontRef>
        </p:style>
      </p:cxnSp>
      <p:sp>
        <p:nvSpPr>
          <p:cNvPr id="63" name="TextBox 62"/>
          <p:cNvSpPr txBox="1"/>
          <p:nvPr/>
        </p:nvSpPr>
        <p:spPr>
          <a:xfrm>
            <a:off x="4058749" y="4231686"/>
            <a:ext cx="576064" cy="369332"/>
          </a:xfrm>
          <a:prstGeom prst="rect">
            <a:avLst/>
          </a:prstGeom>
          <a:noFill/>
        </p:spPr>
        <p:txBody>
          <a:bodyPr wrap="square" rtlCol="0">
            <a:spAutoFit/>
          </a:bodyPr>
          <a:lstStyle/>
          <a:p>
            <a:r>
              <a:rPr lang="el-GR" dirty="0"/>
              <a:t>α</a:t>
            </a:r>
            <a:endParaRPr lang="en-US" dirty="0"/>
          </a:p>
        </p:txBody>
      </p:sp>
      <p:sp>
        <p:nvSpPr>
          <p:cNvPr id="64" name="TextBox 63"/>
          <p:cNvSpPr txBox="1"/>
          <p:nvPr/>
        </p:nvSpPr>
        <p:spPr>
          <a:xfrm>
            <a:off x="4045362" y="3923764"/>
            <a:ext cx="576064" cy="369332"/>
          </a:xfrm>
          <a:prstGeom prst="rect">
            <a:avLst/>
          </a:prstGeom>
          <a:noFill/>
        </p:spPr>
        <p:txBody>
          <a:bodyPr wrap="square" rtlCol="0">
            <a:spAutoFit/>
          </a:bodyPr>
          <a:lstStyle/>
          <a:p>
            <a:r>
              <a:rPr lang="en-US" dirty="0" smtClean="0"/>
              <a:t>2</a:t>
            </a:r>
            <a:endParaRPr lang="en-US" dirty="0"/>
          </a:p>
        </p:txBody>
      </p:sp>
      <p:sp>
        <p:nvSpPr>
          <p:cNvPr id="66" name="TextBox 65"/>
          <p:cNvSpPr txBox="1"/>
          <p:nvPr/>
        </p:nvSpPr>
        <p:spPr>
          <a:xfrm>
            <a:off x="3833530" y="3594197"/>
            <a:ext cx="999728" cy="369332"/>
          </a:xfrm>
          <a:prstGeom prst="rect">
            <a:avLst/>
          </a:prstGeom>
          <a:noFill/>
        </p:spPr>
        <p:txBody>
          <a:bodyPr wrap="square" rtlCol="0">
            <a:spAutoFit/>
          </a:bodyPr>
          <a:lstStyle/>
          <a:p>
            <a:r>
              <a:rPr lang="en-US" dirty="0" smtClean="0"/>
              <a:t>empty</a:t>
            </a:r>
            <a:endParaRPr lang="en-US" dirty="0"/>
          </a:p>
        </p:txBody>
      </p:sp>
      <p:cxnSp>
        <p:nvCxnSpPr>
          <p:cNvPr id="37" name="Straight Connector 36"/>
          <p:cNvCxnSpPr/>
          <p:nvPr/>
        </p:nvCxnSpPr>
        <p:spPr>
          <a:xfrm>
            <a:off x="3033058" y="3356992"/>
            <a:ext cx="2592288" cy="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a:xfrm>
            <a:off x="3033058" y="3068960"/>
            <a:ext cx="2592288" cy="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a:xfrm>
            <a:off x="3033058" y="2780928"/>
            <a:ext cx="2592288" cy="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48" name="Straight Connector 47"/>
          <p:cNvCxnSpPr/>
          <p:nvPr/>
        </p:nvCxnSpPr>
        <p:spPr>
          <a:xfrm>
            <a:off x="3050637" y="2492896"/>
            <a:ext cx="2592288" cy="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49" name="Straight Connector 48"/>
          <p:cNvCxnSpPr/>
          <p:nvPr/>
        </p:nvCxnSpPr>
        <p:spPr>
          <a:xfrm>
            <a:off x="3059832" y="2204864"/>
            <a:ext cx="2592288" cy="0"/>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51" name="TextBox 50"/>
          <p:cNvSpPr txBox="1"/>
          <p:nvPr/>
        </p:nvSpPr>
        <p:spPr>
          <a:xfrm>
            <a:off x="6157664" y="3310799"/>
            <a:ext cx="2557062" cy="276999"/>
          </a:xfrm>
          <a:prstGeom prst="rect">
            <a:avLst/>
          </a:prstGeom>
          <a:noFill/>
        </p:spPr>
        <p:txBody>
          <a:bodyPr wrap="square" rtlCol="0">
            <a:spAutoFit/>
          </a:bodyPr>
          <a:lstStyle/>
          <a:p>
            <a:r>
              <a:rPr lang="en-US" sz="1200" dirty="0" smtClean="0"/>
              <a:t>Return value of  </a:t>
            </a:r>
            <a:r>
              <a:rPr lang="en-US" sz="1200" dirty="0" smtClean="0">
                <a:latin typeface="Courier New" pitchFamily="49" charset="0"/>
                <a:cs typeface="Courier New" pitchFamily="49" charset="0"/>
              </a:rPr>
              <a:t>Factorial(1)</a:t>
            </a:r>
            <a:endParaRPr lang="en-US" sz="1200" dirty="0">
              <a:latin typeface="Courier New" pitchFamily="49" charset="0"/>
              <a:cs typeface="Courier New" pitchFamily="49" charset="0"/>
            </a:endParaRPr>
          </a:p>
        </p:txBody>
      </p:sp>
      <p:sp>
        <p:nvSpPr>
          <p:cNvPr id="52" name="TextBox 51"/>
          <p:cNvSpPr txBox="1"/>
          <p:nvPr/>
        </p:nvSpPr>
        <p:spPr>
          <a:xfrm>
            <a:off x="6149586" y="3068960"/>
            <a:ext cx="2557062" cy="276999"/>
          </a:xfrm>
          <a:prstGeom prst="rect">
            <a:avLst/>
          </a:prstGeom>
          <a:noFill/>
        </p:spPr>
        <p:txBody>
          <a:bodyPr wrap="square" rtlCol="0">
            <a:spAutoFit/>
          </a:bodyPr>
          <a:lstStyle/>
          <a:p>
            <a:r>
              <a:rPr lang="en-US" sz="1200" dirty="0" smtClean="0"/>
              <a:t>Pointer to previous stack frame base</a:t>
            </a:r>
            <a:endParaRPr lang="en-US" sz="1200" dirty="0">
              <a:latin typeface="Courier New" pitchFamily="49" charset="0"/>
              <a:cs typeface="Courier New" pitchFamily="49" charset="0"/>
            </a:endParaRPr>
          </a:p>
        </p:txBody>
      </p:sp>
      <p:sp>
        <p:nvSpPr>
          <p:cNvPr id="53" name="TextBox 52"/>
          <p:cNvSpPr txBox="1"/>
          <p:nvPr/>
        </p:nvSpPr>
        <p:spPr>
          <a:xfrm>
            <a:off x="6149586" y="2791961"/>
            <a:ext cx="2557062" cy="276999"/>
          </a:xfrm>
          <a:prstGeom prst="rect">
            <a:avLst/>
          </a:prstGeom>
          <a:noFill/>
        </p:spPr>
        <p:txBody>
          <a:bodyPr wrap="square" rtlCol="0">
            <a:spAutoFit/>
          </a:bodyPr>
          <a:lstStyle/>
          <a:p>
            <a:r>
              <a:rPr lang="en-US" sz="1200" dirty="0" smtClean="0"/>
              <a:t>Return Address</a:t>
            </a:r>
            <a:endParaRPr lang="en-US" sz="1200" dirty="0">
              <a:latin typeface="Courier New" pitchFamily="49" charset="0"/>
              <a:cs typeface="Courier New" pitchFamily="49" charset="0"/>
            </a:endParaRPr>
          </a:p>
        </p:txBody>
      </p:sp>
      <p:sp>
        <p:nvSpPr>
          <p:cNvPr id="54" name="TextBox 53"/>
          <p:cNvSpPr txBox="1"/>
          <p:nvPr/>
        </p:nvSpPr>
        <p:spPr>
          <a:xfrm>
            <a:off x="6144380" y="2503849"/>
            <a:ext cx="2557062" cy="276999"/>
          </a:xfrm>
          <a:prstGeom prst="rect">
            <a:avLst/>
          </a:prstGeom>
          <a:noFill/>
        </p:spPr>
        <p:txBody>
          <a:bodyPr wrap="square" rtlCol="0">
            <a:spAutoFit/>
          </a:bodyPr>
          <a:lstStyle/>
          <a:p>
            <a:r>
              <a:rPr lang="en-US" sz="1200" dirty="0" smtClean="0"/>
              <a:t>Actual Parameter  </a:t>
            </a:r>
            <a:r>
              <a:rPr lang="en-US" sz="1200" dirty="0" smtClean="0">
                <a:latin typeface="Courier New" pitchFamily="49" charset="0"/>
                <a:cs typeface="Courier New" pitchFamily="49" charset="0"/>
              </a:rPr>
              <a:t>n=1</a:t>
            </a:r>
            <a:endParaRPr lang="en-US" sz="1200" dirty="0">
              <a:latin typeface="Courier New" pitchFamily="49" charset="0"/>
              <a:cs typeface="Courier New" pitchFamily="49" charset="0"/>
            </a:endParaRPr>
          </a:p>
        </p:txBody>
      </p:sp>
      <p:sp>
        <p:nvSpPr>
          <p:cNvPr id="55" name="TextBox 54"/>
          <p:cNvSpPr txBox="1"/>
          <p:nvPr/>
        </p:nvSpPr>
        <p:spPr>
          <a:xfrm>
            <a:off x="6146612" y="2226850"/>
            <a:ext cx="2557062" cy="276999"/>
          </a:xfrm>
          <a:prstGeom prst="rect">
            <a:avLst/>
          </a:prstGeom>
          <a:noFill/>
        </p:spPr>
        <p:txBody>
          <a:bodyPr wrap="square" rtlCol="0">
            <a:spAutoFit/>
          </a:bodyPr>
          <a:lstStyle/>
          <a:p>
            <a:r>
              <a:rPr lang="en-US" sz="1200" dirty="0" smtClean="0"/>
              <a:t>Space for locally declared variables</a:t>
            </a:r>
            <a:endParaRPr lang="en-US" sz="1200" dirty="0">
              <a:latin typeface="Courier New" pitchFamily="49" charset="0"/>
              <a:cs typeface="Courier New" pitchFamily="49" charset="0"/>
            </a:endParaRPr>
          </a:p>
        </p:txBody>
      </p:sp>
      <p:cxnSp>
        <p:nvCxnSpPr>
          <p:cNvPr id="58" name="Straight Arrow Connector 57"/>
          <p:cNvCxnSpPr/>
          <p:nvPr/>
        </p:nvCxnSpPr>
        <p:spPr>
          <a:xfrm flipH="1">
            <a:off x="5676767" y="3449298"/>
            <a:ext cx="504056" cy="0"/>
          </a:xfrm>
          <a:prstGeom prst="straightConnector1">
            <a:avLst/>
          </a:prstGeom>
          <a:ln w="12700">
            <a:tailEnd type="triangle"/>
          </a:ln>
        </p:spPr>
        <p:style>
          <a:lnRef idx="1">
            <a:schemeClr val="accent1"/>
          </a:lnRef>
          <a:fillRef idx="0">
            <a:schemeClr val="accent1"/>
          </a:fillRef>
          <a:effectRef idx="0">
            <a:schemeClr val="accent1"/>
          </a:effectRef>
          <a:fontRef idx="minor">
            <a:schemeClr val="tx1"/>
          </a:fontRef>
        </p:style>
      </p:cxnSp>
      <p:cxnSp>
        <p:nvCxnSpPr>
          <p:cNvPr id="60" name="Straight Arrow Connector 59"/>
          <p:cNvCxnSpPr/>
          <p:nvPr/>
        </p:nvCxnSpPr>
        <p:spPr>
          <a:xfrm flipH="1">
            <a:off x="5661790" y="3207459"/>
            <a:ext cx="504056" cy="0"/>
          </a:xfrm>
          <a:prstGeom prst="straightConnector1">
            <a:avLst/>
          </a:prstGeom>
          <a:ln w="12700">
            <a:tailEnd type="triangle"/>
          </a:ln>
        </p:spPr>
        <p:style>
          <a:lnRef idx="1">
            <a:schemeClr val="accent1"/>
          </a:lnRef>
          <a:fillRef idx="0">
            <a:schemeClr val="accent1"/>
          </a:fillRef>
          <a:effectRef idx="0">
            <a:schemeClr val="accent1"/>
          </a:effectRef>
          <a:fontRef idx="minor">
            <a:schemeClr val="tx1"/>
          </a:fontRef>
        </p:style>
      </p:cxnSp>
      <p:cxnSp>
        <p:nvCxnSpPr>
          <p:cNvPr id="62" name="Straight Arrow Connector 61"/>
          <p:cNvCxnSpPr/>
          <p:nvPr/>
        </p:nvCxnSpPr>
        <p:spPr>
          <a:xfrm flipH="1">
            <a:off x="5676767" y="2930460"/>
            <a:ext cx="504056" cy="0"/>
          </a:xfrm>
          <a:prstGeom prst="straightConnector1">
            <a:avLst/>
          </a:prstGeom>
          <a:ln w="12700">
            <a:tailEnd type="triangle"/>
          </a:ln>
        </p:spPr>
        <p:style>
          <a:lnRef idx="1">
            <a:schemeClr val="accent1"/>
          </a:lnRef>
          <a:fillRef idx="0">
            <a:schemeClr val="accent1"/>
          </a:fillRef>
          <a:effectRef idx="0">
            <a:schemeClr val="accent1"/>
          </a:effectRef>
          <a:fontRef idx="minor">
            <a:schemeClr val="tx1"/>
          </a:fontRef>
        </p:style>
      </p:cxnSp>
      <p:cxnSp>
        <p:nvCxnSpPr>
          <p:cNvPr id="65" name="Straight Arrow Connector 64"/>
          <p:cNvCxnSpPr/>
          <p:nvPr/>
        </p:nvCxnSpPr>
        <p:spPr>
          <a:xfrm flipH="1">
            <a:off x="5676767" y="2642348"/>
            <a:ext cx="504056" cy="0"/>
          </a:xfrm>
          <a:prstGeom prst="straightConnector1">
            <a:avLst/>
          </a:prstGeom>
          <a:ln w="12700">
            <a:tailEnd type="triangle"/>
          </a:ln>
        </p:spPr>
        <p:style>
          <a:lnRef idx="1">
            <a:schemeClr val="accent1"/>
          </a:lnRef>
          <a:fillRef idx="0">
            <a:schemeClr val="accent1"/>
          </a:fillRef>
          <a:effectRef idx="0">
            <a:schemeClr val="accent1"/>
          </a:effectRef>
          <a:fontRef idx="minor">
            <a:schemeClr val="tx1"/>
          </a:fontRef>
        </p:style>
      </p:cxnSp>
      <p:cxnSp>
        <p:nvCxnSpPr>
          <p:cNvPr id="67" name="Straight Arrow Connector 66"/>
          <p:cNvCxnSpPr/>
          <p:nvPr/>
        </p:nvCxnSpPr>
        <p:spPr>
          <a:xfrm flipH="1">
            <a:off x="5697558" y="2373354"/>
            <a:ext cx="504056" cy="0"/>
          </a:xfrm>
          <a:prstGeom prst="straightConnector1">
            <a:avLst/>
          </a:prstGeom>
          <a:ln w="12700">
            <a:tailEnd type="triangle"/>
          </a:ln>
        </p:spPr>
        <p:style>
          <a:lnRef idx="1">
            <a:schemeClr val="accent1"/>
          </a:lnRef>
          <a:fillRef idx="0">
            <a:schemeClr val="accent1"/>
          </a:fillRef>
          <a:effectRef idx="0">
            <a:schemeClr val="accent1"/>
          </a:effectRef>
          <a:fontRef idx="minor">
            <a:schemeClr val="tx1"/>
          </a:fontRef>
        </p:style>
      </p:cxnSp>
      <p:sp>
        <p:nvSpPr>
          <p:cNvPr id="68" name="TextBox 67"/>
          <p:cNvSpPr txBox="1"/>
          <p:nvPr/>
        </p:nvSpPr>
        <p:spPr>
          <a:xfrm>
            <a:off x="3829338" y="2123564"/>
            <a:ext cx="999728" cy="369332"/>
          </a:xfrm>
          <a:prstGeom prst="rect">
            <a:avLst/>
          </a:prstGeom>
          <a:noFill/>
        </p:spPr>
        <p:txBody>
          <a:bodyPr wrap="square" rtlCol="0">
            <a:spAutoFit/>
          </a:bodyPr>
          <a:lstStyle/>
          <a:p>
            <a:r>
              <a:rPr lang="en-US" dirty="0" smtClean="0"/>
              <a:t>empty</a:t>
            </a:r>
            <a:endParaRPr lang="en-US" dirty="0"/>
          </a:p>
        </p:txBody>
      </p:sp>
      <p:sp>
        <p:nvSpPr>
          <p:cNvPr id="69" name="TextBox 68"/>
          <p:cNvSpPr txBox="1"/>
          <p:nvPr/>
        </p:nvSpPr>
        <p:spPr>
          <a:xfrm>
            <a:off x="4031975" y="2457682"/>
            <a:ext cx="576064" cy="369332"/>
          </a:xfrm>
          <a:prstGeom prst="rect">
            <a:avLst/>
          </a:prstGeom>
          <a:noFill/>
        </p:spPr>
        <p:txBody>
          <a:bodyPr wrap="square" rtlCol="0">
            <a:spAutoFit/>
          </a:bodyPr>
          <a:lstStyle/>
          <a:p>
            <a:r>
              <a:rPr lang="en-US" dirty="0" smtClean="0"/>
              <a:t>1</a:t>
            </a:r>
            <a:endParaRPr lang="en-US" dirty="0"/>
          </a:p>
        </p:txBody>
      </p:sp>
      <p:sp>
        <p:nvSpPr>
          <p:cNvPr id="70" name="TextBox 69"/>
          <p:cNvSpPr txBox="1"/>
          <p:nvPr/>
        </p:nvSpPr>
        <p:spPr>
          <a:xfrm>
            <a:off x="4041170" y="2745794"/>
            <a:ext cx="576064" cy="369332"/>
          </a:xfrm>
          <a:prstGeom prst="rect">
            <a:avLst/>
          </a:prstGeom>
          <a:noFill/>
        </p:spPr>
        <p:txBody>
          <a:bodyPr wrap="square" rtlCol="0">
            <a:spAutoFit/>
          </a:bodyPr>
          <a:lstStyle/>
          <a:p>
            <a:r>
              <a:rPr lang="el-GR" dirty="0" smtClean="0"/>
              <a:t>β</a:t>
            </a:r>
            <a:endParaRPr lang="en-US" dirty="0"/>
          </a:p>
        </p:txBody>
      </p:sp>
      <p:sp>
        <p:nvSpPr>
          <p:cNvPr id="71" name="TextBox 70"/>
          <p:cNvSpPr txBox="1"/>
          <p:nvPr/>
        </p:nvSpPr>
        <p:spPr>
          <a:xfrm>
            <a:off x="4041170" y="3316616"/>
            <a:ext cx="576064" cy="369332"/>
          </a:xfrm>
          <a:prstGeom prst="rect">
            <a:avLst/>
          </a:prstGeom>
          <a:noFill/>
        </p:spPr>
        <p:txBody>
          <a:bodyPr wrap="square" rtlCol="0">
            <a:spAutoFit/>
          </a:bodyPr>
          <a:lstStyle/>
          <a:p>
            <a:r>
              <a:rPr lang="en-US" dirty="0"/>
              <a:t>?</a:t>
            </a:r>
          </a:p>
        </p:txBody>
      </p:sp>
      <p:cxnSp>
        <p:nvCxnSpPr>
          <p:cNvPr id="73" name="Straight Connector 72"/>
          <p:cNvCxnSpPr/>
          <p:nvPr/>
        </p:nvCxnSpPr>
        <p:spPr>
          <a:xfrm flipH="1" flipV="1">
            <a:off x="1907704" y="3202901"/>
            <a:ext cx="2304256" cy="4558"/>
          </a:xfrm>
          <a:prstGeom prst="line">
            <a:avLst/>
          </a:prstGeom>
          <a:ln w="12700">
            <a:headEnd type="oval"/>
          </a:ln>
        </p:spPr>
        <p:style>
          <a:lnRef idx="1">
            <a:schemeClr val="accent1"/>
          </a:lnRef>
          <a:fillRef idx="0">
            <a:schemeClr val="accent1"/>
          </a:fillRef>
          <a:effectRef idx="0">
            <a:schemeClr val="accent1"/>
          </a:effectRef>
          <a:fontRef idx="minor">
            <a:schemeClr val="tx1"/>
          </a:fontRef>
        </p:style>
      </p:cxnSp>
      <p:cxnSp>
        <p:nvCxnSpPr>
          <p:cNvPr id="74" name="Straight Connector 73"/>
          <p:cNvCxnSpPr/>
          <p:nvPr/>
        </p:nvCxnSpPr>
        <p:spPr>
          <a:xfrm>
            <a:off x="1907704" y="3209745"/>
            <a:ext cx="0" cy="1855996"/>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75" name="Straight Arrow Connector 74"/>
          <p:cNvCxnSpPr/>
          <p:nvPr/>
        </p:nvCxnSpPr>
        <p:spPr>
          <a:xfrm flipV="1">
            <a:off x="1907704" y="5058034"/>
            <a:ext cx="1152128" cy="7707"/>
          </a:xfrm>
          <a:prstGeom prst="straightConnector1">
            <a:avLst/>
          </a:prstGeom>
          <a:ln w="12700">
            <a:tailEnd type="triangle"/>
          </a:ln>
        </p:spPr>
        <p:style>
          <a:lnRef idx="1">
            <a:schemeClr val="accent1"/>
          </a:lnRef>
          <a:fillRef idx="0">
            <a:schemeClr val="accent1"/>
          </a:fillRef>
          <a:effectRef idx="0">
            <a:schemeClr val="accent1"/>
          </a:effectRef>
          <a:fontRef idx="minor">
            <a:schemeClr val="tx1"/>
          </a:fontRef>
        </p:style>
      </p:cxnSp>
      <p:cxnSp>
        <p:nvCxnSpPr>
          <p:cNvPr id="76" name="Straight Arrow Connector 75"/>
          <p:cNvCxnSpPr/>
          <p:nvPr/>
        </p:nvCxnSpPr>
        <p:spPr>
          <a:xfrm flipV="1">
            <a:off x="4211149" y="1727520"/>
            <a:ext cx="0" cy="396044"/>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77" name="TextBox 76"/>
          <p:cNvSpPr txBox="1"/>
          <p:nvPr/>
        </p:nvSpPr>
        <p:spPr>
          <a:xfrm>
            <a:off x="6189038" y="1787042"/>
            <a:ext cx="2557062" cy="276999"/>
          </a:xfrm>
          <a:prstGeom prst="rect">
            <a:avLst/>
          </a:prstGeom>
          <a:noFill/>
        </p:spPr>
        <p:txBody>
          <a:bodyPr wrap="square" rtlCol="0">
            <a:spAutoFit/>
          </a:bodyPr>
          <a:lstStyle/>
          <a:p>
            <a:r>
              <a:rPr lang="en-US" sz="1200" dirty="0" smtClean="0"/>
              <a:t>Space for  more stack growth</a:t>
            </a:r>
            <a:endParaRPr lang="en-US" sz="1200" dirty="0">
              <a:latin typeface="Courier New" pitchFamily="49" charset="0"/>
              <a:cs typeface="Courier New" pitchFamily="49" charset="0"/>
            </a:endParaRPr>
          </a:p>
        </p:txBody>
      </p:sp>
      <p:cxnSp>
        <p:nvCxnSpPr>
          <p:cNvPr id="78" name="Straight Arrow Connector 77"/>
          <p:cNvCxnSpPr/>
          <p:nvPr/>
        </p:nvCxnSpPr>
        <p:spPr>
          <a:xfrm flipH="1">
            <a:off x="5697558" y="1925541"/>
            <a:ext cx="504056" cy="0"/>
          </a:xfrm>
          <a:prstGeom prst="straightConnector1">
            <a:avLst/>
          </a:prstGeom>
          <a:ln w="12700">
            <a:tailEnd type="triangle"/>
          </a:ln>
        </p:spPr>
        <p:style>
          <a:lnRef idx="1">
            <a:schemeClr val="accent1"/>
          </a:lnRef>
          <a:fillRef idx="0">
            <a:schemeClr val="accent1"/>
          </a:fillRef>
          <a:effectRef idx="0">
            <a:schemeClr val="accent1"/>
          </a:effectRef>
          <a:fontRef idx="minor">
            <a:schemeClr val="tx1"/>
          </a:fontRef>
        </p:style>
      </p:cxnSp>
      <p:sp>
        <p:nvSpPr>
          <p:cNvPr id="5" name="Footer Placeholder 4"/>
          <p:cNvSpPr>
            <a:spLocks noGrp="1"/>
          </p:cNvSpPr>
          <p:nvPr>
            <p:ph type="ftr" sz="quarter" idx="11"/>
          </p:nvPr>
        </p:nvSpPr>
        <p:spPr/>
        <p:txBody>
          <a:bodyPr/>
          <a:lstStyle/>
          <a:p>
            <a:r>
              <a:rPr lang="en-US" smtClean="0"/>
              <a:t>Data Structures and Programming Techniques</a:t>
            </a:r>
            <a:endParaRPr lang="en-US"/>
          </a:p>
        </p:txBody>
      </p:sp>
      <p:sp>
        <p:nvSpPr>
          <p:cNvPr id="7" name="Slide Number Placeholder 6"/>
          <p:cNvSpPr>
            <a:spLocks noGrp="1"/>
          </p:cNvSpPr>
          <p:nvPr>
            <p:ph type="sldNum" sz="quarter" idx="12"/>
          </p:nvPr>
        </p:nvSpPr>
        <p:spPr/>
        <p:txBody>
          <a:bodyPr/>
          <a:lstStyle/>
          <a:p>
            <a:fld id="{59635152-C9A8-4C6E-919A-02F3B65E1E2D}" type="slidenum">
              <a:rPr lang="en-US" smtClean="0"/>
              <a:t>51</a:t>
            </a:fld>
            <a:endParaRPr lang="en-US"/>
          </a:p>
        </p:txBody>
      </p:sp>
    </p:spTree>
    <p:extLst>
      <p:ext uri="{BB962C8B-B14F-4D97-AF65-F5344CB8AC3E}">
        <p14:creationId xmlns:p14="http://schemas.microsoft.com/office/powerpoint/2010/main" val="1782337598"/>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Stack After Return from</a:t>
            </a:r>
            <a:r>
              <a:rPr lang="en-US" sz="4000" dirty="0" smtClean="0">
                <a:latin typeface="Courier New" pitchFamily="49" charset="0"/>
                <a:cs typeface="Courier New" pitchFamily="49" charset="0"/>
              </a:rPr>
              <a:t> Factorial(1)</a:t>
            </a:r>
            <a:endParaRPr lang="en-US" sz="4000" dirty="0">
              <a:latin typeface="Courier New" pitchFamily="49" charset="0"/>
              <a:cs typeface="Courier New" pitchFamily="49" charset="0"/>
            </a:endParaRPr>
          </a:p>
        </p:txBody>
      </p:sp>
      <p:sp>
        <p:nvSpPr>
          <p:cNvPr id="3" name="Content Placeholder 2"/>
          <p:cNvSpPr>
            <a:spLocks noGrp="1"/>
          </p:cNvSpPr>
          <p:nvPr>
            <p:ph idx="1"/>
          </p:nvPr>
        </p:nvSpPr>
        <p:spPr/>
        <p:txBody>
          <a:bodyPr/>
          <a:lstStyle/>
          <a:p>
            <a:pPr marL="0" indent="0">
              <a:buNone/>
            </a:pPr>
            <a:endParaRPr lang="en-US" dirty="0"/>
          </a:p>
        </p:txBody>
      </p:sp>
      <p:sp>
        <p:nvSpPr>
          <p:cNvPr id="4" name="Rectangle 3"/>
          <p:cNvSpPr/>
          <p:nvPr/>
        </p:nvSpPr>
        <p:spPr>
          <a:xfrm>
            <a:off x="3059832" y="1628800"/>
            <a:ext cx="2592288" cy="439248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6" name="Straight Connector 5"/>
          <p:cNvCxnSpPr/>
          <p:nvPr/>
        </p:nvCxnSpPr>
        <p:spPr>
          <a:xfrm>
            <a:off x="3059832" y="5589240"/>
            <a:ext cx="2592288" cy="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3059832" y="5229200"/>
            <a:ext cx="2592288" cy="0"/>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3059832" y="4869160"/>
            <a:ext cx="2592288" cy="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a:off x="3059832" y="4581128"/>
            <a:ext cx="2592288" cy="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a:off x="3059832" y="4293096"/>
            <a:ext cx="2592288" cy="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a:off x="3059832" y="3933056"/>
            <a:ext cx="2592288" cy="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a:xfrm>
            <a:off x="3059832" y="3645024"/>
            <a:ext cx="2592288" cy="0"/>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31" name="TextBox 30"/>
          <p:cNvSpPr txBox="1"/>
          <p:nvPr/>
        </p:nvSpPr>
        <p:spPr>
          <a:xfrm>
            <a:off x="6156176" y="5312241"/>
            <a:ext cx="2557062" cy="276999"/>
          </a:xfrm>
          <a:prstGeom prst="rect">
            <a:avLst/>
          </a:prstGeom>
          <a:noFill/>
        </p:spPr>
        <p:txBody>
          <a:bodyPr wrap="square" rtlCol="0">
            <a:spAutoFit/>
          </a:bodyPr>
          <a:lstStyle/>
          <a:p>
            <a:r>
              <a:rPr lang="en-US" sz="1200" dirty="0" smtClean="0"/>
              <a:t>Address of </a:t>
            </a:r>
            <a:r>
              <a:rPr lang="en-US" sz="1200" dirty="0" smtClean="0">
                <a:latin typeface="Courier New" pitchFamily="49" charset="0"/>
                <a:cs typeface="Courier New" pitchFamily="49" charset="0"/>
              </a:rPr>
              <a:t>x</a:t>
            </a:r>
            <a:endParaRPr lang="en-US" sz="1200" dirty="0">
              <a:latin typeface="Courier New" pitchFamily="49" charset="0"/>
              <a:cs typeface="Courier New" pitchFamily="49" charset="0"/>
            </a:endParaRPr>
          </a:p>
        </p:txBody>
      </p:sp>
      <p:sp>
        <p:nvSpPr>
          <p:cNvPr id="32" name="TextBox 31"/>
          <p:cNvSpPr txBox="1"/>
          <p:nvPr/>
        </p:nvSpPr>
        <p:spPr>
          <a:xfrm>
            <a:off x="6157664" y="4881075"/>
            <a:ext cx="2557062" cy="276999"/>
          </a:xfrm>
          <a:prstGeom prst="rect">
            <a:avLst/>
          </a:prstGeom>
          <a:noFill/>
        </p:spPr>
        <p:txBody>
          <a:bodyPr wrap="square" rtlCol="0">
            <a:spAutoFit/>
          </a:bodyPr>
          <a:lstStyle/>
          <a:p>
            <a:r>
              <a:rPr lang="en-US" sz="1200" dirty="0" smtClean="0"/>
              <a:t>Return value of  </a:t>
            </a:r>
            <a:r>
              <a:rPr lang="en-US" sz="1200" dirty="0" smtClean="0">
                <a:latin typeface="Courier New" pitchFamily="49" charset="0"/>
                <a:cs typeface="Courier New" pitchFamily="49" charset="0"/>
              </a:rPr>
              <a:t>Factorial(2)</a:t>
            </a:r>
            <a:endParaRPr lang="en-US" sz="1200" dirty="0">
              <a:latin typeface="Courier New" pitchFamily="49" charset="0"/>
              <a:cs typeface="Courier New" pitchFamily="49" charset="0"/>
            </a:endParaRPr>
          </a:p>
        </p:txBody>
      </p:sp>
      <p:sp>
        <p:nvSpPr>
          <p:cNvPr id="33" name="TextBox 32"/>
          <p:cNvSpPr txBox="1"/>
          <p:nvPr/>
        </p:nvSpPr>
        <p:spPr>
          <a:xfrm>
            <a:off x="6165846" y="4604076"/>
            <a:ext cx="2557062" cy="276999"/>
          </a:xfrm>
          <a:prstGeom prst="rect">
            <a:avLst/>
          </a:prstGeom>
          <a:noFill/>
        </p:spPr>
        <p:txBody>
          <a:bodyPr wrap="square" rtlCol="0">
            <a:spAutoFit/>
          </a:bodyPr>
          <a:lstStyle/>
          <a:p>
            <a:r>
              <a:rPr lang="en-US" sz="1200" dirty="0" smtClean="0"/>
              <a:t>Pointer to previous stack frame base</a:t>
            </a:r>
            <a:endParaRPr lang="en-US" sz="1200" dirty="0">
              <a:latin typeface="Courier New" pitchFamily="49" charset="0"/>
              <a:cs typeface="Courier New" pitchFamily="49" charset="0"/>
            </a:endParaRPr>
          </a:p>
        </p:txBody>
      </p:sp>
      <p:sp>
        <p:nvSpPr>
          <p:cNvPr id="34" name="TextBox 33"/>
          <p:cNvSpPr txBox="1"/>
          <p:nvPr/>
        </p:nvSpPr>
        <p:spPr>
          <a:xfrm>
            <a:off x="6201614" y="4293096"/>
            <a:ext cx="2557062" cy="276999"/>
          </a:xfrm>
          <a:prstGeom prst="rect">
            <a:avLst/>
          </a:prstGeom>
          <a:noFill/>
        </p:spPr>
        <p:txBody>
          <a:bodyPr wrap="square" rtlCol="0">
            <a:spAutoFit/>
          </a:bodyPr>
          <a:lstStyle/>
          <a:p>
            <a:r>
              <a:rPr lang="en-US" sz="1200" dirty="0" smtClean="0"/>
              <a:t>Return Address</a:t>
            </a:r>
            <a:endParaRPr lang="en-US" sz="1200" dirty="0">
              <a:latin typeface="Courier New" pitchFamily="49" charset="0"/>
              <a:cs typeface="Courier New" pitchFamily="49" charset="0"/>
            </a:endParaRPr>
          </a:p>
        </p:txBody>
      </p:sp>
      <p:sp>
        <p:nvSpPr>
          <p:cNvPr id="35" name="TextBox 34"/>
          <p:cNvSpPr txBox="1"/>
          <p:nvPr/>
        </p:nvSpPr>
        <p:spPr>
          <a:xfrm>
            <a:off x="6184913" y="3996174"/>
            <a:ext cx="2557062" cy="276999"/>
          </a:xfrm>
          <a:prstGeom prst="rect">
            <a:avLst/>
          </a:prstGeom>
          <a:noFill/>
        </p:spPr>
        <p:txBody>
          <a:bodyPr wrap="square" rtlCol="0">
            <a:spAutoFit/>
          </a:bodyPr>
          <a:lstStyle/>
          <a:p>
            <a:r>
              <a:rPr lang="en-US" sz="1200" dirty="0" smtClean="0"/>
              <a:t>Actual Parameter  </a:t>
            </a:r>
            <a:r>
              <a:rPr lang="en-US" sz="1200" dirty="0" smtClean="0">
                <a:latin typeface="Courier New" pitchFamily="49" charset="0"/>
                <a:cs typeface="Courier New" pitchFamily="49" charset="0"/>
              </a:rPr>
              <a:t>n=2</a:t>
            </a:r>
            <a:endParaRPr lang="en-US" sz="1200" dirty="0">
              <a:latin typeface="Courier New" pitchFamily="49" charset="0"/>
              <a:cs typeface="Courier New" pitchFamily="49" charset="0"/>
            </a:endParaRPr>
          </a:p>
        </p:txBody>
      </p:sp>
      <p:sp>
        <p:nvSpPr>
          <p:cNvPr id="36" name="TextBox 35"/>
          <p:cNvSpPr txBox="1"/>
          <p:nvPr/>
        </p:nvSpPr>
        <p:spPr>
          <a:xfrm>
            <a:off x="6156176" y="3656057"/>
            <a:ext cx="2557062" cy="276999"/>
          </a:xfrm>
          <a:prstGeom prst="rect">
            <a:avLst/>
          </a:prstGeom>
          <a:noFill/>
        </p:spPr>
        <p:txBody>
          <a:bodyPr wrap="square" rtlCol="0">
            <a:spAutoFit/>
          </a:bodyPr>
          <a:lstStyle/>
          <a:p>
            <a:r>
              <a:rPr lang="en-US" sz="1200" dirty="0" smtClean="0"/>
              <a:t>Space for locally declared variables</a:t>
            </a:r>
            <a:endParaRPr lang="en-US" sz="1200" dirty="0">
              <a:latin typeface="Courier New" pitchFamily="49" charset="0"/>
              <a:cs typeface="Courier New" pitchFamily="49" charset="0"/>
            </a:endParaRPr>
          </a:p>
        </p:txBody>
      </p:sp>
      <p:cxnSp>
        <p:nvCxnSpPr>
          <p:cNvPr id="40" name="Straight Arrow Connector 39"/>
          <p:cNvCxnSpPr/>
          <p:nvPr/>
        </p:nvCxnSpPr>
        <p:spPr>
          <a:xfrm flipH="1">
            <a:off x="5652120" y="3794556"/>
            <a:ext cx="504056" cy="0"/>
          </a:xfrm>
          <a:prstGeom prst="straightConnector1">
            <a:avLst/>
          </a:prstGeom>
          <a:ln w="12700">
            <a:tailEnd type="triangle"/>
          </a:ln>
        </p:spPr>
        <p:style>
          <a:lnRef idx="1">
            <a:schemeClr val="accent1"/>
          </a:lnRef>
          <a:fillRef idx="0">
            <a:schemeClr val="accent1"/>
          </a:fillRef>
          <a:effectRef idx="0">
            <a:schemeClr val="accent1"/>
          </a:effectRef>
          <a:fontRef idx="minor">
            <a:schemeClr val="tx1"/>
          </a:fontRef>
        </p:style>
      </p:cxnSp>
      <p:cxnSp>
        <p:nvCxnSpPr>
          <p:cNvPr id="41" name="Straight Arrow Connector 40"/>
          <p:cNvCxnSpPr/>
          <p:nvPr/>
        </p:nvCxnSpPr>
        <p:spPr>
          <a:xfrm flipH="1">
            <a:off x="5661790" y="4119403"/>
            <a:ext cx="504056" cy="0"/>
          </a:xfrm>
          <a:prstGeom prst="straightConnector1">
            <a:avLst/>
          </a:prstGeom>
          <a:ln w="12700">
            <a:tailEnd type="triangle"/>
          </a:ln>
        </p:spPr>
        <p:style>
          <a:lnRef idx="1">
            <a:schemeClr val="accent1"/>
          </a:lnRef>
          <a:fillRef idx="0">
            <a:schemeClr val="accent1"/>
          </a:fillRef>
          <a:effectRef idx="0">
            <a:schemeClr val="accent1"/>
          </a:effectRef>
          <a:fontRef idx="minor">
            <a:schemeClr val="tx1"/>
          </a:fontRef>
        </p:style>
      </p:cxnSp>
      <p:cxnSp>
        <p:nvCxnSpPr>
          <p:cNvPr id="42" name="Straight Arrow Connector 41"/>
          <p:cNvCxnSpPr/>
          <p:nvPr/>
        </p:nvCxnSpPr>
        <p:spPr>
          <a:xfrm flipH="1">
            <a:off x="5680857" y="4427037"/>
            <a:ext cx="504056" cy="0"/>
          </a:xfrm>
          <a:prstGeom prst="straightConnector1">
            <a:avLst/>
          </a:prstGeom>
          <a:ln w="12700">
            <a:tailEnd type="triangle"/>
          </a:ln>
        </p:spPr>
        <p:style>
          <a:lnRef idx="1">
            <a:schemeClr val="accent1"/>
          </a:lnRef>
          <a:fillRef idx="0">
            <a:schemeClr val="accent1"/>
          </a:fillRef>
          <a:effectRef idx="0">
            <a:schemeClr val="accent1"/>
          </a:effectRef>
          <a:fontRef idx="minor">
            <a:schemeClr val="tx1"/>
          </a:fontRef>
        </p:style>
      </p:cxnSp>
      <p:cxnSp>
        <p:nvCxnSpPr>
          <p:cNvPr id="43" name="Straight Arrow Connector 42"/>
          <p:cNvCxnSpPr/>
          <p:nvPr/>
        </p:nvCxnSpPr>
        <p:spPr>
          <a:xfrm flipH="1">
            <a:off x="5661790" y="4748902"/>
            <a:ext cx="504056" cy="0"/>
          </a:xfrm>
          <a:prstGeom prst="straightConnector1">
            <a:avLst/>
          </a:prstGeom>
          <a:ln w="12700">
            <a:tailEnd type="triangle"/>
          </a:ln>
        </p:spPr>
        <p:style>
          <a:lnRef idx="1">
            <a:schemeClr val="accent1"/>
          </a:lnRef>
          <a:fillRef idx="0">
            <a:schemeClr val="accent1"/>
          </a:fillRef>
          <a:effectRef idx="0">
            <a:schemeClr val="accent1"/>
          </a:effectRef>
          <a:fontRef idx="minor">
            <a:schemeClr val="tx1"/>
          </a:fontRef>
        </p:style>
      </p:cxnSp>
      <p:cxnSp>
        <p:nvCxnSpPr>
          <p:cNvPr id="44" name="Straight Arrow Connector 43"/>
          <p:cNvCxnSpPr/>
          <p:nvPr/>
        </p:nvCxnSpPr>
        <p:spPr>
          <a:xfrm flipH="1">
            <a:off x="5676767" y="5025901"/>
            <a:ext cx="504056" cy="0"/>
          </a:xfrm>
          <a:prstGeom prst="straightConnector1">
            <a:avLst/>
          </a:prstGeom>
          <a:ln w="12700">
            <a:tailEnd type="triangle"/>
          </a:ln>
        </p:spPr>
        <p:style>
          <a:lnRef idx="1">
            <a:schemeClr val="accent1"/>
          </a:lnRef>
          <a:fillRef idx="0">
            <a:schemeClr val="accent1"/>
          </a:fillRef>
          <a:effectRef idx="0">
            <a:schemeClr val="accent1"/>
          </a:effectRef>
          <a:fontRef idx="minor">
            <a:schemeClr val="tx1"/>
          </a:fontRef>
        </p:style>
      </p:cxnSp>
      <p:cxnSp>
        <p:nvCxnSpPr>
          <p:cNvPr id="45" name="Straight Arrow Connector 44"/>
          <p:cNvCxnSpPr/>
          <p:nvPr/>
        </p:nvCxnSpPr>
        <p:spPr>
          <a:xfrm flipH="1">
            <a:off x="5684948" y="5458424"/>
            <a:ext cx="504056" cy="0"/>
          </a:xfrm>
          <a:prstGeom prst="straightConnector1">
            <a:avLst/>
          </a:prstGeom>
          <a:ln w="12700">
            <a:tailEnd type="triangle"/>
          </a:ln>
        </p:spPr>
        <p:style>
          <a:lnRef idx="1">
            <a:schemeClr val="accent1"/>
          </a:lnRef>
          <a:fillRef idx="0">
            <a:schemeClr val="accent1"/>
          </a:fillRef>
          <a:effectRef idx="0">
            <a:schemeClr val="accent1"/>
          </a:effectRef>
          <a:fontRef idx="minor">
            <a:schemeClr val="tx1"/>
          </a:fontRef>
        </p:style>
      </p:cxnSp>
      <p:sp>
        <p:nvSpPr>
          <p:cNvPr id="46" name="TextBox 45"/>
          <p:cNvSpPr txBox="1"/>
          <p:nvPr/>
        </p:nvSpPr>
        <p:spPr>
          <a:xfrm>
            <a:off x="4067944" y="5229200"/>
            <a:ext cx="576064" cy="369332"/>
          </a:xfrm>
          <a:prstGeom prst="rect">
            <a:avLst/>
          </a:prstGeom>
          <a:noFill/>
        </p:spPr>
        <p:txBody>
          <a:bodyPr wrap="square" rtlCol="0">
            <a:spAutoFit/>
          </a:bodyPr>
          <a:lstStyle/>
          <a:p>
            <a:r>
              <a:rPr lang="el-GR" dirty="0" smtClean="0"/>
              <a:t>ψ</a:t>
            </a:r>
            <a:endParaRPr lang="en-US" dirty="0"/>
          </a:p>
        </p:txBody>
      </p:sp>
      <p:sp>
        <p:nvSpPr>
          <p:cNvPr id="47" name="TextBox 46"/>
          <p:cNvSpPr txBox="1"/>
          <p:nvPr/>
        </p:nvSpPr>
        <p:spPr>
          <a:xfrm>
            <a:off x="4067944" y="4881075"/>
            <a:ext cx="576064" cy="369332"/>
          </a:xfrm>
          <a:prstGeom prst="rect">
            <a:avLst/>
          </a:prstGeom>
          <a:noFill/>
        </p:spPr>
        <p:txBody>
          <a:bodyPr wrap="square" rtlCol="0">
            <a:spAutoFit/>
          </a:bodyPr>
          <a:lstStyle/>
          <a:p>
            <a:r>
              <a:rPr lang="en-US" dirty="0"/>
              <a:t>?</a:t>
            </a:r>
          </a:p>
        </p:txBody>
      </p:sp>
      <p:cxnSp>
        <p:nvCxnSpPr>
          <p:cNvPr id="57" name="Straight Connector 56"/>
          <p:cNvCxnSpPr/>
          <p:nvPr/>
        </p:nvCxnSpPr>
        <p:spPr>
          <a:xfrm flipH="1" flipV="1">
            <a:off x="2339752" y="4717355"/>
            <a:ext cx="1872208" cy="4558"/>
          </a:xfrm>
          <a:prstGeom prst="line">
            <a:avLst/>
          </a:prstGeom>
          <a:ln w="12700">
            <a:headEnd type="oval"/>
          </a:ln>
        </p:spPr>
        <p:style>
          <a:lnRef idx="1">
            <a:schemeClr val="accent1"/>
          </a:lnRef>
          <a:fillRef idx="0">
            <a:schemeClr val="accent1"/>
          </a:fillRef>
          <a:effectRef idx="0">
            <a:schemeClr val="accent1"/>
          </a:effectRef>
          <a:fontRef idx="minor">
            <a:schemeClr val="tx1"/>
          </a:fontRef>
        </p:style>
      </p:cxnSp>
      <p:cxnSp>
        <p:nvCxnSpPr>
          <p:cNvPr id="59" name="Straight Connector 58"/>
          <p:cNvCxnSpPr/>
          <p:nvPr/>
        </p:nvCxnSpPr>
        <p:spPr>
          <a:xfrm>
            <a:off x="2339752" y="4721913"/>
            <a:ext cx="0" cy="1083351"/>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61" name="Straight Arrow Connector 60"/>
          <p:cNvCxnSpPr/>
          <p:nvPr/>
        </p:nvCxnSpPr>
        <p:spPr>
          <a:xfrm>
            <a:off x="2339752" y="5805264"/>
            <a:ext cx="720080" cy="0"/>
          </a:xfrm>
          <a:prstGeom prst="straightConnector1">
            <a:avLst/>
          </a:prstGeom>
          <a:ln w="12700">
            <a:tailEnd type="triangle"/>
          </a:ln>
        </p:spPr>
        <p:style>
          <a:lnRef idx="1">
            <a:schemeClr val="accent1"/>
          </a:lnRef>
          <a:fillRef idx="0">
            <a:schemeClr val="accent1"/>
          </a:fillRef>
          <a:effectRef idx="0">
            <a:schemeClr val="accent1"/>
          </a:effectRef>
          <a:fontRef idx="minor">
            <a:schemeClr val="tx1"/>
          </a:fontRef>
        </p:style>
      </p:cxnSp>
      <p:sp>
        <p:nvSpPr>
          <p:cNvPr id="63" name="TextBox 62"/>
          <p:cNvSpPr txBox="1"/>
          <p:nvPr/>
        </p:nvSpPr>
        <p:spPr>
          <a:xfrm>
            <a:off x="4058749" y="4231686"/>
            <a:ext cx="576064" cy="369332"/>
          </a:xfrm>
          <a:prstGeom prst="rect">
            <a:avLst/>
          </a:prstGeom>
          <a:noFill/>
        </p:spPr>
        <p:txBody>
          <a:bodyPr wrap="square" rtlCol="0">
            <a:spAutoFit/>
          </a:bodyPr>
          <a:lstStyle/>
          <a:p>
            <a:r>
              <a:rPr lang="el-GR" dirty="0"/>
              <a:t>α</a:t>
            </a:r>
            <a:endParaRPr lang="en-US" dirty="0"/>
          </a:p>
        </p:txBody>
      </p:sp>
      <p:sp>
        <p:nvSpPr>
          <p:cNvPr id="64" name="TextBox 63"/>
          <p:cNvSpPr txBox="1"/>
          <p:nvPr/>
        </p:nvSpPr>
        <p:spPr>
          <a:xfrm>
            <a:off x="4045362" y="3923764"/>
            <a:ext cx="576064" cy="369332"/>
          </a:xfrm>
          <a:prstGeom prst="rect">
            <a:avLst/>
          </a:prstGeom>
          <a:noFill/>
        </p:spPr>
        <p:txBody>
          <a:bodyPr wrap="square" rtlCol="0">
            <a:spAutoFit/>
          </a:bodyPr>
          <a:lstStyle/>
          <a:p>
            <a:r>
              <a:rPr lang="en-US" dirty="0" smtClean="0"/>
              <a:t>2</a:t>
            </a:r>
            <a:endParaRPr lang="en-US" dirty="0"/>
          </a:p>
        </p:txBody>
      </p:sp>
      <p:sp>
        <p:nvSpPr>
          <p:cNvPr id="66" name="TextBox 65"/>
          <p:cNvSpPr txBox="1"/>
          <p:nvPr/>
        </p:nvSpPr>
        <p:spPr>
          <a:xfrm>
            <a:off x="3833530" y="3594197"/>
            <a:ext cx="999728" cy="369332"/>
          </a:xfrm>
          <a:prstGeom prst="rect">
            <a:avLst/>
          </a:prstGeom>
          <a:noFill/>
        </p:spPr>
        <p:txBody>
          <a:bodyPr wrap="square" rtlCol="0">
            <a:spAutoFit/>
          </a:bodyPr>
          <a:lstStyle/>
          <a:p>
            <a:r>
              <a:rPr lang="en-US" dirty="0" smtClean="0"/>
              <a:t>empty</a:t>
            </a:r>
            <a:endParaRPr lang="en-US" dirty="0"/>
          </a:p>
        </p:txBody>
      </p:sp>
      <p:cxnSp>
        <p:nvCxnSpPr>
          <p:cNvPr id="37" name="Straight Connector 36"/>
          <p:cNvCxnSpPr/>
          <p:nvPr/>
        </p:nvCxnSpPr>
        <p:spPr>
          <a:xfrm>
            <a:off x="3033058" y="3356992"/>
            <a:ext cx="2592288" cy="0"/>
          </a:xfrm>
          <a:prstGeom prst="line">
            <a:avLst/>
          </a:prstGeom>
          <a:ln w="12700"/>
        </p:spPr>
        <p:style>
          <a:lnRef idx="1">
            <a:schemeClr val="accent1"/>
          </a:lnRef>
          <a:fillRef idx="0">
            <a:schemeClr val="accent1"/>
          </a:fillRef>
          <a:effectRef idx="0">
            <a:schemeClr val="accent1"/>
          </a:effectRef>
          <a:fontRef idx="minor">
            <a:schemeClr val="tx1"/>
          </a:fontRef>
        </p:style>
      </p:cxnSp>
      <p:sp>
        <p:nvSpPr>
          <p:cNvPr id="51" name="TextBox 50"/>
          <p:cNvSpPr txBox="1"/>
          <p:nvPr/>
        </p:nvSpPr>
        <p:spPr>
          <a:xfrm>
            <a:off x="6157664" y="3310799"/>
            <a:ext cx="2557062" cy="276999"/>
          </a:xfrm>
          <a:prstGeom prst="rect">
            <a:avLst/>
          </a:prstGeom>
          <a:noFill/>
        </p:spPr>
        <p:txBody>
          <a:bodyPr wrap="square" rtlCol="0">
            <a:spAutoFit/>
          </a:bodyPr>
          <a:lstStyle/>
          <a:p>
            <a:r>
              <a:rPr lang="en-US" sz="1200" dirty="0" smtClean="0"/>
              <a:t>Return value of  </a:t>
            </a:r>
            <a:r>
              <a:rPr lang="en-US" sz="1200" dirty="0" smtClean="0">
                <a:latin typeface="Courier New" pitchFamily="49" charset="0"/>
                <a:cs typeface="Courier New" pitchFamily="49" charset="0"/>
              </a:rPr>
              <a:t>Factorial(1)</a:t>
            </a:r>
            <a:endParaRPr lang="en-US" sz="1200" dirty="0">
              <a:latin typeface="Courier New" pitchFamily="49" charset="0"/>
              <a:cs typeface="Courier New" pitchFamily="49" charset="0"/>
            </a:endParaRPr>
          </a:p>
        </p:txBody>
      </p:sp>
      <p:cxnSp>
        <p:nvCxnSpPr>
          <p:cNvPr id="58" name="Straight Arrow Connector 57"/>
          <p:cNvCxnSpPr/>
          <p:nvPr/>
        </p:nvCxnSpPr>
        <p:spPr>
          <a:xfrm flipH="1">
            <a:off x="5676767" y="3449298"/>
            <a:ext cx="504056" cy="0"/>
          </a:xfrm>
          <a:prstGeom prst="straightConnector1">
            <a:avLst/>
          </a:prstGeom>
          <a:ln w="12700">
            <a:tailEnd type="triangle"/>
          </a:ln>
        </p:spPr>
        <p:style>
          <a:lnRef idx="1">
            <a:schemeClr val="accent1"/>
          </a:lnRef>
          <a:fillRef idx="0">
            <a:schemeClr val="accent1"/>
          </a:fillRef>
          <a:effectRef idx="0">
            <a:schemeClr val="accent1"/>
          </a:effectRef>
          <a:fontRef idx="minor">
            <a:schemeClr val="tx1"/>
          </a:fontRef>
        </p:style>
      </p:cxnSp>
      <p:cxnSp>
        <p:nvCxnSpPr>
          <p:cNvPr id="76" name="Straight Arrow Connector 75"/>
          <p:cNvCxnSpPr/>
          <p:nvPr/>
        </p:nvCxnSpPr>
        <p:spPr>
          <a:xfrm flipV="1">
            <a:off x="4285727" y="1937431"/>
            <a:ext cx="0" cy="903875"/>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77" name="TextBox 76"/>
          <p:cNvSpPr txBox="1"/>
          <p:nvPr/>
        </p:nvSpPr>
        <p:spPr>
          <a:xfrm>
            <a:off x="6207294" y="2250868"/>
            <a:ext cx="2557062" cy="276999"/>
          </a:xfrm>
          <a:prstGeom prst="rect">
            <a:avLst/>
          </a:prstGeom>
          <a:noFill/>
        </p:spPr>
        <p:txBody>
          <a:bodyPr wrap="square" rtlCol="0">
            <a:spAutoFit/>
          </a:bodyPr>
          <a:lstStyle/>
          <a:p>
            <a:r>
              <a:rPr lang="en-US" sz="1200" dirty="0" smtClean="0"/>
              <a:t>Space for  more stack growth</a:t>
            </a:r>
            <a:endParaRPr lang="en-US" sz="1200" dirty="0">
              <a:latin typeface="Courier New" pitchFamily="49" charset="0"/>
              <a:cs typeface="Courier New" pitchFamily="49" charset="0"/>
            </a:endParaRPr>
          </a:p>
        </p:txBody>
      </p:sp>
      <p:cxnSp>
        <p:nvCxnSpPr>
          <p:cNvPr id="78" name="Straight Arrow Connector 77"/>
          <p:cNvCxnSpPr/>
          <p:nvPr/>
        </p:nvCxnSpPr>
        <p:spPr>
          <a:xfrm flipH="1">
            <a:off x="5661790" y="2389367"/>
            <a:ext cx="504056" cy="0"/>
          </a:xfrm>
          <a:prstGeom prst="straightConnector1">
            <a:avLst/>
          </a:prstGeom>
          <a:ln w="12700">
            <a:tailEnd type="triangle"/>
          </a:ln>
        </p:spPr>
        <p:style>
          <a:lnRef idx="1">
            <a:schemeClr val="accent1"/>
          </a:lnRef>
          <a:fillRef idx="0">
            <a:schemeClr val="accent1"/>
          </a:fillRef>
          <a:effectRef idx="0">
            <a:schemeClr val="accent1"/>
          </a:effectRef>
          <a:fontRef idx="minor">
            <a:schemeClr val="tx1"/>
          </a:fontRef>
        </p:style>
      </p:cxnSp>
      <p:sp>
        <p:nvSpPr>
          <p:cNvPr id="80" name="TextBox 79"/>
          <p:cNvSpPr txBox="1"/>
          <p:nvPr/>
        </p:nvSpPr>
        <p:spPr>
          <a:xfrm>
            <a:off x="4045362" y="3310799"/>
            <a:ext cx="576064" cy="369332"/>
          </a:xfrm>
          <a:prstGeom prst="rect">
            <a:avLst/>
          </a:prstGeom>
          <a:noFill/>
        </p:spPr>
        <p:txBody>
          <a:bodyPr wrap="square" rtlCol="0">
            <a:spAutoFit/>
          </a:bodyPr>
          <a:lstStyle/>
          <a:p>
            <a:r>
              <a:rPr lang="en-US" dirty="0" smtClean="0"/>
              <a:t>1</a:t>
            </a:r>
            <a:endParaRPr lang="en-US" dirty="0"/>
          </a:p>
        </p:txBody>
      </p:sp>
      <p:sp>
        <p:nvSpPr>
          <p:cNvPr id="5" name="Footer Placeholder 4"/>
          <p:cNvSpPr>
            <a:spLocks noGrp="1"/>
          </p:cNvSpPr>
          <p:nvPr>
            <p:ph type="ftr" sz="quarter" idx="11"/>
          </p:nvPr>
        </p:nvSpPr>
        <p:spPr/>
        <p:txBody>
          <a:bodyPr/>
          <a:lstStyle/>
          <a:p>
            <a:r>
              <a:rPr lang="en-US" smtClean="0"/>
              <a:t>Data Structures and Programming Techniques</a:t>
            </a:r>
            <a:endParaRPr lang="en-US"/>
          </a:p>
        </p:txBody>
      </p:sp>
      <p:sp>
        <p:nvSpPr>
          <p:cNvPr id="7" name="Slide Number Placeholder 6"/>
          <p:cNvSpPr>
            <a:spLocks noGrp="1"/>
          </p:cNvSpPr>
          <p:nvPr>
            <p:ph type="sldNum" sz="quarter" idx="12"/>
          </p:nvPr>
        </p:nvSpPr>
        <p:spPr/>
        <p:txBody>
          <a:bodyPr/>
          <a:lstStyle/>
          <a:p>
            <a:fld id="{59635152-C9A8-4C6E-919A-02F3B65E1E2D}" type="slidenum">
              <a:rPr lang="en-US" smtClean="0"/>
              <a:t>52</a:t>
            </a:fld>
            <a:endParaRPr lang="en-US"/>
          </a:p>
        </p:txBody>
      </p:sp>
    </p:spTree>
    <p:extLst>
      <p:ext uri="{BB962C8B-B14F-4D97-AF65-F5344CB8AC3E}">
        <p14:creationId xmlns:p14="http://schemas.microsoft.com/office/powerpoint/2010/main" val="2100604159"/>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Stack After Return from</a:t>
            </a:r>
            <a:r>
              <a:rPr lang="en-US" sz="4000" dirty="0" smtClean="0">
                <a:latin typeface="Courier New" pitchFamily="49" charset="0"/>
                <a:cs typeface="Courier New" pitchFamily="49" charset="0"/>
              </a:rPr>
              <a:t> Factorial(2)</a:t>
            </a:r>
            <a:endParaRPr lang="en-US" sz="4000" dirty="0">
              <a:latin typeface="Courier New" pitchFamily="49" charset="0"/>
              <a:cs typeface="Courier New" pitchFamily="49" charset="0"/>
            </a:endParaRPr>
          </a:p>
        </p:txBody>
      </p:sp>
      <p:sp>
        <p:nvSpPr>
          <p:cNvPr id="3" name="Content Placeholder 2"/>
          <p:cNvSpPr>
            <a:spLocks noGrp="1"/>
          </p:cNvSpPr>
          <p:nvPr>
            <p:ph idx="1"/>
          </p:nvPr>
        </p:nvSpPr>
        <p:spPr/>
        <p:txBody>
          <a:bodyPr/>
          <a:lstStyle/>
          <a:p>
            <a:pPr marL="0" indent="0">
              <a:buNone/>
            </a:pPr>
            <a:endParaRPr lang="en-US" dirty="0"/>
          </a:p>
        </p:txBody>
      </p:sp>
      <p:sp>
        <p:nvSpPr>
          <p:cNvPr id="4" name="Rectangle 3"/>
          <p:cNvSpPr/>
          <p:nvPr/>
        </p:nvSpPr>
        <p:spPr>
          <a:xfrm>
            <a:off x="3059832" y="3573016"/>
            <a:ext cx="2592288" cy="2448272"/>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6" name="Straight Connector 5"/>
          <p:cNvCxnSpPr/>
          <p:nvPr/>
        </p:nvCxnSpPr>
        <p:spPr>
          <a:xfrm>
            <a:off x="3059832" y="5589240"/>
            <a:ext cx="2592288" cy="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3059832" y="5229200"/>
            <a:ext cx="2592288" cy="0"/>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3059832" y="4869160"/>
            <a:ext cx="2592288" cy="0"/>
          </a:xfrm>
          <a:prstGeom prst="line">
            <a:avLst/>
          </a:prstGeom>
          <a:ln w="12700"/>
        </p:spPr>
        <p:style>
          <a:lnRef idx="1">
            <a:schemeClr val="accent1"/>
          </a:lnRef>
          <a:fillRef idx="0">
            <a:schemeClr val="accent1"/>
          </a:fillRef>
          <a:effectRef idx="0">
            <a:schemeClr val="accent1"/>
          </a:effectRef>
          <a:fontRef idx="minor">
            <a:schemeClr val="tx1"/>
          </a:fontRef>
        </p:style>
      </p:cxnSp>
      <p:sp>
        <p:nvSpPr>
          <p:cNvPr id="31" name="TextBox 30"/>
          <p:cNvSpPr txBox="1"/>
          <p:nvPr/>
        </p:nvSpPr>
        <p:spPr>
          <a:xfrm>
            <a:off x="6156176" y="5312241"/>
            <a:ext cx="2557062" cy="276999"/>
          </a:xfrm>
          <a:prstGeom prst="rect">
            <a:avLst/>
          </a:prstGeom>
          <a:noFill/>
        </p:spPr>
        <p:txBody>
          <a:bodyPr wrap="square" rtlCol="0">
            <a:spAutoFit/>
          </a:bodyPr>
          <a:lstStyle/>
          <a:p>
            <a:r>
              <a:rPr lang="en-US" sz="1200" dirty="0" smtClean="0"/>
              <a:t>Address of </a:t>
            </a:r>
            <a:r>
              <a:rPr lang="en-US" sz="1200" dirty="0" smtClean="0">
                <a:latin typeface="Courier New" pitchFamily="49" charset="0"/>
                <a:cs typeface="Courier New" pitchFamily="49" charset="0"/>
              </a:rPr>
              <a:t>x</a:t>
            </a:r>
            <a:endParaRPr lang="en-US" sz="1200" dirty="0">
              <a:latin typeface="Courier New" pitchFamily="49" charset="0"/>
              <a:cs typeface="Courier New" pitchFamily="49" charset="0"/>
            </a:endParaRPr>
          </a:p>
        </p:txBody>
      </p:sp>
      <p:sp>
        <p:nvSpPr>
          <p:cNvPr id="32" name="TextBox 31"/>
          <p:cNvSpPr txBox="1"/>
          <p:nvPr/>
        </p:nvSpPr>
        <p:spPr>
          <a:xfrm>
            <a:off x="6157664" y="4881075"/>
            <a:ext cx="2557062" cy="276999"/>
          </a:xfrm>
          <a:prstGeom prst="rect">
            <a:avLst/>
          </a:prstGeom>
          <a:noFill/>
        </p:spPr>
        <p:txBody>
          <a:bodyPr wrap="square" rtlCol="0">
            <a:spAutoFit/>
          </a:bodyPr>
          <a:lstStyle/>
          <a:p>
            <a:r>
              <a:rPr lang="en-US" sz="1200" dirty="0" smtClean="0"/>
              <a:t>Return value of  </a:t>
            </a:r>
            <a:r>
              <a:rPr lang="en-US" sz="1200" dirty="0" smtClean="0">
                <a:latin typeface="Courier New" pitchFamily="49" charset="0"/>
                <a:cs typeface="Courier New" pitchFamily="49" charset="0"/>
              </a:rPr>
              <a:t>Factorial(2)</a:t>
            </a:r>
            <a:endParaRPr lang="en-US" sz="1200" dirty="0">
              <a:latin typeface="Courier New" pitchFamily="49" charset="0"/>
              <a:cs typeface="Courier New" pitchFamily="49" charset="0"/>
            </a:endParaRPr>
          </a:p>
        </p:txBody>
      </p:sp>
      <p:cxnSp>
        <p:nvCxnSpPr>
          <p:cNvPr id="44" name="Straight Arrow Connector 43"/>
          <p:cNvCxnSpPr/>
          <p:nvPr/>
        </p:nvCxnSpPr>
        <p:spPr>
          <a:xfrm flipH="1">
            <a:off x="5676767" y="5025901"/>
            <a:ext cx="504056" cy="0"/>
          </a:xfrm>
          <a:prstGeom prst="straightConnector1">
            <a:avLst/>
          </a:prstGeom>
          <a:ln w="12700">
            <a:tailEnd type="triangle"/>
          </a:ln>
        </p:spPr>
        <p:style>
          <a:lnRef idx="1">
            <a:schemeClr val="accent1"/>
          </a:lnRef>
          <a:fillRef idx="0">
            <a:schemeClr val="accent1"/>
          </a:fillRef>
          <a:effectRef idx="0">
            <a:schemeClr val="accent1"/>
          </a:effectRef>
          <a:fontRef idx="minor">
            <a:schemeClr val="tx1"/>
          </a:fontRef>
        </p:style>
      </p:cxnSp>
      <p:cxnSp>
        <p:nvCxnSpPr>
          <p:cNvPr id="45" name="Straight Arrow Connector 44"/>
          <p:cNvCxnSpPr/>
          <p:nvPr/>
        </p:nvCxnSpPr>
        <p:spPr>
          <a:xfrm flipH="1">
            <a:off x="5684948" y="5458424"/>
            <a:ext cx="504056" cy="0"/>
          </a:xfrm>
          <a:prstGeom prst="straightConnector1">
            <a:avLst/>
          </a:prstGeom>
          <a:ln w="12700">
            <a:tailEnd type="triangle"/>
          </a:ln>
        </p:spPr>
        <p:style>
          <a:lnRef idx="1">
            <a:schemeClr val="accent1"/>
          </a:lnRef>
          <a:fillRef idx="0">
            <a:schemeClr val="accent1"/>
          </a:fillRef>
          <a:effectRef idx="0">
            <a:schemeClr val="accent1"/>
          </a:effectRef>
          <a:fontRef idx="minor">
            <a:schemeClr val="tx1"/>
          </a:fontRef>
        </p:style>
      </p:cxnSp>
      <p:sp>
        <p:nvSpPr>
          <p:cNvPr id="46" name="TextBox 45"/>
          <p:cNvSpPr txBox="1"/>
          <p:nvPr/>
        </p:nvSpPr>
        <p:spPr>
          <a:xfrm>
            <a:off x="4067944" y="5229200"/>
            <a:ext cx="576064" cy="369332"/>
          </a:xfrm>
          <a:prstGeom prst="rect">
            <a:avLst/>
          </a:prstGeom>
          <a:noFill/>
        </p:spPr>
        <p:txBody>
          <a:bodyPr wrap="square" rtlCol="0">
            <a:spAutoFit/>
          </a:bodyPr>
          <a:lstStyle/>
          <a:p>
            <a:r>
              <a:rPr lang="el-GR" dirty="0" smtClean="0"/>
              <a:t>ψ</a:t>
            </a:r>
            <a:endParaRPr lang="en-US" dirty="0"/>
          </a:p>
        </p:txBody>
      </p:sp>
      <p:sp>
        <p:nvSpPr>
          <p:cNvPr id="47" name="TextBox 46"/>
          <p:cNvSpPr txBox="1"/>
          <p:nvPr/>
        </p:nvSpPr>
        <p:spPr>
          <a:xfrm>
            <a:off x="4067944" y="4881075"/>
            <a:ext cx="576064" cy="369332"/>
          </a:xfrm>
          <a:prstGeom prst="rect">
            <a:avLst/>
          </a:prstGeom>
          <a:noFill/>
        </p:spPr>
        <p:txBody>
          <a:bodyPr wrap="square" rtlCol="0">
            <a:spAutoFit/>
          </a:bodyPr>
          <a:lstStyle/>
          <a:p>
            <a:r>
              <a:rPr lang="en-US" dirty="0" smtClean="0"/>
              <a:t>2</a:t>
            </a:r>
            <a:endParaRPr lang="en-US" dirty="0"/>
          </a:p>
        </p:txBody>
      </p:sp>
      <p:cxnSp>
        <p:nvCxnSpPr>
          <p:cNvPr id="76" name="Straight Arrow Connector 75"/>
          <p:cNvCxnSpPr/>
          <p:nvPr/>
        </p:nvCxnSpPr>
        <p:spPr>
          <a:xfrm flipV="1">
            <a:off x="4211960" y="3825044"/>
            <a:ext cx="0" cy="903875"/>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77" name="TextBox 76"/>
          <p:cNvSpPr txBox="1"/>
          <p:nvPr/>
        </p:nvSpPr>
        <p:spPr>
          <a:xfrm>
            <a:off x="6165846" y="4138481"/>
            <a:ext cx="2557062" cy="276999"/>
          </a:xfrm>
          <a:prstGeom prst="rect">
            <a:avLst/>
          </a:prstGeom>
          <a:noFill/>
        </p:spPr>
        <p:txBody>
          <a:bodyPr wrap="square" rtlCol="0">
            <a:spAutoFit/>
          </a:bodyPr>
          <a:lstStyle/>
          <a:p>
            <a:r>
              <a:rPr lang="en-US" sz="1200" dirty="0" smtClean="0"/>
              <a:t>Space for  more stack growth</a:t>
            </a:r>
            <a:endParaRPr lang="en-US" sz="1200" dirty="0">
              <a:latin typeface="Courier New" pitchFamily="49" charset="0"/>
              <a:cs typeface="Courier New" pitchFamily="49" charset="0"/>
            </a:endParaRPr>
          </a:p>
        </p:txBody>
      </p:sp>
      <p:cxnSp>
        <p:nvCxnSpPr>
          <p:cNvPr id="78" name="Straight Arrow Connector 77"/>
          <p:cNvCxnSpPr/>
          <p:nvPr/>
        </p:nvCxnSpPr>
        <p:spPr>
          <a:xfrm flipH="1">
            <a:off x="5652120" y="4276981"/>
            <a:ext cx="504056" cy="0"/>
          </a:xfrm>
          <a:prstGeom prst="straightConnector1">
            <a:avLst/>
          </a:prstGeom>
          <a:ln w="12700">
            <a:tailEnd type="triangle"/>
          </a:ln>
        </p:spPr>
        <p:style>
          <a:lnRef idx="1">
            <a:schemeClr val="accent1"/>
          </a:lnRef>
          <a:fillRef idx="0">
            <a:schemeClr val="accent1"/>
          </a:fillRef>
          <a:effectRef idx="0">
            <a:schemeClr val="accent1"/>
          </a:effectRef>
          <a:fontRef idx="minor">
            <a:schemeClr val="tx1"/>
          </a:fontRef>
        </p:style>
      </p:cxnSp>
      <p:sp>
        <p:nvSpPr>
          <p:cNvPr id="5" name="Footer Placeholder 4"/>
          <p:cNvSpPr>
            <a:spLocks noGrp="1"/>
          </p:cNvSpPr>
          <p:nvPr>
            <p:ph type="ftr" sz="quarter" idx="11"/>
          </p:nvPr>
        </p:nvSpPr>
        <p:spPr/>
        <p:txBody>
          <a:bodyPr/>
          <a:lstStyle/>
          <a:p>
            <a:r>
              <a:rPr lang="en-US" smtClean="0"/>
              <a:t>Data Structures and Programming Techniques</a:t>
            </a:r>
            <a:endParaRPr lang="en-US"/>
          </a:p>
        </p:txBody>
      </p:sp>
      <p:sp>
        <p:nvSpPr>
          <p:cNvPr id="7" name="Slide Number Placeholder 6"/>
          <p:cNvSpPr>
            <a:spLocks noGrp="1"/>
          </p:cNvSpPr>
          <p:nvPr>
            <p:ph type="sldNum" sz="quarter" idx="12"/>
          </p:nvPr>
        </p:nvSpPr>
        <p:spPr/>
        <p:txBody>
          <a:bodyPr/>
          <a:lstStyle/>
          <a:p>
            <a:fld id="{59635152-C9A8-4C6E-919A-02F3B65E1E2D}" type="slidenum">
              <a:rPr lang="en-US" smtClean="0"/>
              <a:t>53</a:t>
            </a:fld>
            <a:endParaRPr lang="en-US"/>
          </a:p>
        </p:txBody>
      </p:sp>
    </p:spTree>
    <p:extLst>
      <p:ext uri="{BB962C8B-B14F-4D97-AF65-F5344CB8AC3E}">
        <p14:creationId xmlns:p14="http://schemas.microsoft.com/office/powerpoint/2010/main" val="2910346622"/>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More Details</a:t>
            </a:r>
            <a:endParaRPr lang="en-US" dirty="0"/>
          </a:p>
        </p:txBody>
      </p:sp>
      <p:sp>
        <p:nvSpPr>
          <p:cNvPr id="3" name="Content Placeholder 2"/>
          <p:cNvSpPr>
            <a:spLocks noGrp="1"/>
          </p:cNvSpPr>
          <p:nvPr>
            <p:ph idx="1"/>
          </p:nvPr>
        </p:nvSpPr>
        <p:spPr/>
        <p:txBody>
          <a:bodyPr/>
          <a:lstStyle/>
          <a:p>
            <a:r>
              <a:rPr lang="en-US" b="1" dirty="0" smtClean="0"/>
              <a:t>Stack + Iteration </a:t>
            </a:r>
            <a:r>
              <a:rPr lang="en-US" dirty="0" smtClean="0"/>
              <a:t>can implement </a:t>
            </a:r>
            <a:r>
              <a:rPr lang="en-US" b="1" dirty="0" smtClean="0"/>
              <a:t>Recursion</a:t>
            </a:r>
            <a:r>
              <a:rPr lang="en-US" dirty="0" smtClean="0"/>
              <a:t>.</a:t>
            </a:r>
          </a:p>
          <a:p>
            <a:endParaRPr lang="en-US" dirty="0"/>
          </a:p>
          <a:p>
            <a:r>
              <a:rPr lang="en-US" dirty="0" smtClean="0"/>
              <a:t>Run-time stacks are</a:t>
            </a:r>
            <a:r>
              <a:rPr lang="en-US" dirty="0" smtClean="0"/>
              <a:t> </a:t>
            </a:r>
            <a:r>
              <a:rPr lang="en-US" dirty="0" smtClean="0"/>
              <a:t>discussed in more details in a Compilers course.</a:t>
            </a:r>
            <a:endParaRPr lang="en-US" dirty="0"/>
          </a:p>
        </p:txBody>
      </p:sp>
      <p:sp>
        <p:nvSpPr>
          <p:cNvPr id="4" name="Footer Placeholder 3"/>
          <p:cNvSpPr>
            <a:spLocks noGrp="1"/>
          </p:cNvSpPr>
          <p:nvPr>
            <p:ph type="ftr" sz="quarter" idx="11"/>
          </p:nvPr>
        </p:nvSpPr>
        <p:spPr/>
        <p:txBody>
          <a:bodyPr/>
          <a:lstStyle/>
          <a:p>
            <a:r>
              <a:rPr lang="en-US" smtClean="0"/>
              <a:t>Data Structures and Programming Techniques</a:t>
            </a:r>
            <a:endParaRPr lang="en-US"/>
          </a:p>
        </p:txBody>
      </p:sp>
      <p:sp>
        <p:nvSpPr>
          <p:cNvPr id="5" name="Slide Number Placeholder 4"/>
          <p:cNvSpPr>
            <a:spLocks noGrp="1"/>
          </p:cNvSpPr>
          <p:nvPr>
            <p:ph type="sldNum" sz="quarter" idx="12"/>
          </p:nvPr>
        </p:nvSpPr>
        <p:spPr/>
        <p:txBody>
          <a:bodyPr/>
          <a:lstStyle/>
          <a:p>
            <a:fld id="{59635152-C9A8-4C6E-919A-02F3B65E1E2D}" type="slidenum">
              <a:rPr lang="en-US" smtClean="0"/>
              <a:t>54</a:t>
            </a:fld>
            <a:endParaRPr lang="en-US"/>
          </a:p>
        </p:txBody>
      </p:sp>
    </p:spTree>
    <p:extLst>
      <p:ext uri="{BB962C8B-B14F-4D97-AF65-F5344CB8AC3E}">
        <p14:creationId xmlns:p14="http://schemas.microsoft.com/office/powerpoint/2010/main" val="2417843473"/>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Using Stacks</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Generally speaking, stacks can be used to implement any kind of </a:t>
            </a:r>
            <a:r>
              <a:rPr lang="en-US" b="1" dirty="0" smtClean="0"/>
              <a:t>nested structure</a:t>
            </a:r>
            <a:r>
              <a:rPr lang="en-US" dirty="0" smtClean="0"/>
              <a:t>.</a:t>
            </a:r>
          </a:p>
          <a:p>
            <a:r>
              <a:rPr lang="en-US" dirty="0" smtClean="0"/>
              <a:t>When processing nested structures, we can start processing the outermost level of the structure, and if we encounter a nested substructure, we can interrupt the processing of the outer layer to begin processing an inner layer by putting a record of the interrupted status of the outer layer’s processing on top of a stack.</a:t>
            </a:r>
          </a:p>
          <a:p>
            <a:r>
              <a:rPr lang="en-US" dirty="0" smtClean="0"/>
              <a:t>In this way the stack contains </a:t>
            </a:r>
            <a:r>
              <a:rPr lang="en-US" b="1" dirty="0" smtClean="0"/>
              <a:t>postponed obligations</a:t>
            </a:r>
            <a:r>
              <a:rPr lang="en-US" dirty="0" smtClean="0"/>
              <a:t> that we should resume and complete.</a:t>
            </a:r>
            <a:endParaRPr lang="en-US" dirty="0"/>
          </a:p>
        </p:txBody>
      </p:sp>
      <p:sp>
        <p:nvSpPr>
          <p:cNvPr id="4" name="Footer Placeholder 3"/>
          <p:cNvSpPr>
            <a:spLocks noGrp="1"/>
          </p:cNvSpPr>
          <p:nvPr>
            <p:ph type="ftr" sz="quarter" idx="11"/>
          </p:nvPr>
        </p:nvSpPr>
        <p:spPr/>
        <p:txBody>
          <a:bodyPr/>
          <a:lstStyle/>
          <a:p>
            <a:r>
              <a:rPr lang="en-US" smtClean="0"/>
              <a:t>Data Structures and Programming Techniques</a:t>
            </a:r>
            <a:endParaRPr lang="en-US"/>
          </a:p>
        </p:txBody>
      </p:sp>
      <p:sp>
        <p:nvSpPr>
          <p:cNvPr id="5" name="Slide Number Placeholder 4"/>
          <p:cNvSpPr>
            <a:spLocks noGrp="1"/>
          </p:cNvSpPr>
          <p:nvPr>
            <p:ph type="sldNum" sz="quarter" idx="12"/>
          </p:nvPr>
        </p:nvSpPr>
        <p:spPr/>
        <p:txBody>
          <a:bodyPr/>
          <a:lstStyle/>
          <a:p>
            <a:fld id="{59635152-C9A8-4C6E-919A-02F3B65E1E2D}" type="slidenum">
              <a:rPr lang="en-US" smtClean="0"/>
              <a:t>55</a:t>
            </a:fld>
            <a:endParaRPr lang="en-US"/>
          </a:p>
        </p:txBody>
      </p:sp>
    </p:spTree>
    <p:extLst>
      <p:ext uri="{BB962C8B-B14F-4D97-AF65-F5344CB8AC3E}">
        <p14:creationId xmlns:p14="http://schemas.microsoft.com/office/powerpoint/2010/main" val="2465629387"/>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Readings</a:t>
            </a:r>
            <a:endParaRPr lang="en-US" dirty="0"/>
          </a:p>
        </p:txBody>
      </p:sp>
      <p:sp>
        <p:nvSpPr>
          <p:cNvPr id="3" name="Content Placeholder 2"/>
          <p:cNvSpPr>
            <a:spLocks noGrp="1"/>
          </p:cNvSpPr>
          <p:nvPr>
            <p:ph idx="1"/>
          </p:nvPr>
        </p:nvSpPr>
        <p:spPr/>
        <p:txBody>
          <a:bodyPr/>
          <a:lstStyle/>
          <a:p>
            <a:r>
              <a:rPr lang="en-US" dirty="0" smtClean="0"/>
              <a:t>T. A. Standish. </a:t>
            </a:r>
            <a:r>
              <a:rPr lang="en-US" i="1" dirty="0" smtClean="0"/>
              <a:t>Data Structures, Algorithms and Software Principles in C</a:t>
            </a:r>
            <a:r>
              <a:rPr lang="en-US" dirty="0" smtClean="0"/>
              <a:t>.</a:t>
            </a:r>
            <a:endParaRPr lang="en-US" dirty="0"/>
          </a:p>
          <a:p>
            <a:pPr marL="0" indent="0">
              <a:buNone/>
            </a:pPr>
            <a:r>
              <a:rPr lang="en-US" dirty="0" smtClean="0"/>
              <a:t>    Chapter 7.</a:t>
            </a:r>
          </a:p>
          <a:p>
            <a:r>
              <a:rPr lang="en-US" dirty="0" smtClean="0"/>
              <a:t>R. </a:t>
            </a:r>
            <a:r>
              <a:rPr lang="en-US" dirty="0" err="1" smtClean="0"/>
              <a:t>Sedgewick</a:t>
            </a:r>
            <a:r>
              <a:rPr lang="en-US" dirty="0" smtClean="0"/>
              <a:t>. </a:t>
            </a:r>
            <a:r>
              <a:rPr lang="el-GR" dirty="0" smtClean="0"/>
              <a:t>Αλγόριθμοι σε </a:t>
            </a:r>
            <a:r>
              <a:rPr lang="en-US" dirty="0" smtClean="0"/>
              <a:t>C.</a:t>
            </a:r>
          </a:p>
          <a:p>
            <a:pPr marL="0" indent="0">
              <a:buNone/>
            </a:pPr>
            <a:r>
              <a:rPr lang="en-US" dirty="0"/>
              <a:t> </a:t>
            </a:r>
            <a:r>
              <a:rPr lang="en-US" dirty="0" smtClean="0"/>
              <a:t>   </a:t>
            </a:r>
            <a:r>
              <a:rPr lang="el-GR" dirty="0" smtClean="0"/>
              <a:t>Κεφ. 4</a:t>
            </a:r>
            <a:endParaRPr lang="en-US" dirty="0"/>
          </a:p>
        </p:txBody>
      </p:sp>
      <p:sp>
        <p:nvSpPr>
          <p:cNvPr id="4" name="Footer Placeholder 3"/>
          <p:cNvSpPr>
            <a:spLocks noGrp="1"/>
          </p:cNvSpPr>
          <p:nvPr>
            <p:ph type="ftr" sz="quarter" idx="11"/>
          </p:nvPr>
        </p:nvSpPr>
        <p:spPr/>
        <p:txBody>
          <a:bodyPr/>
          <a:lstStyle/>
          <a:p>
            <a:r>
              <a:rPr lang="en-US" smtClean="0"/>
              <a:t>Data Structures and Programming Techniques</a:t>
            </a:r>
            <a:endParaRPr lang="en-US"/>
          </a:p>
        </p:txBody>
      </p:sp>
      <p:sp>
        <p:nvSpPr>
          <p:cNvPr id="5" name="Slide Number Placeholder 4"/>
          <p:cNvSpPr>
            <a:spLocks noGrp="1"/>
          </p:cNvSpPr>
          <p:nvPr>
            <p:ph type="sldNum" sz="quarter" idx="12"/>
          </p:nvPr>
        </p:nvSpPr>
        <p:spPr/>
        <p:txBody>
          <a:bodyPr/>
          <a:lstStyle/>
          <a:p>
            <a:fld id="{59635152-C9A8-4C6E-919A-02F3B65E1E2D}" type="slidenum">
              <a:rPr lang="en-US" smtClean="0"/>
              <a:t>56</a:t>
            </a:fld>
            <a:endParaRPr lang="en-US"/>
          </a:p>
        </p:txBody>
      </p:sp>
    </p:spTree>
    <p:extLst>
      <p:ext uri="{BB962C8B-B14F-4D97-AF65-F5344CB8AC3E}">
        <p14:creationId xmlns:p14="http://schemas.microsoft.com/office/powerpoint/2010/main" val="361670621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Sequences</a:t>
            </a:r>
            <a:endParaRPr lang="en-US" dirty="0"/>
          </a:p>
        </p:txBody>
      </p:sp>
      <p:sp>
        <p:nvSpPr>
          <p:cNvPr id="3" name="Content Placeholder 2"/>
          <p:cNvSpPr>
            <a:spLocks noGrp="1"/>
          </p:cNvSpPr>
          <p:nvPr>
            <p:ph idx="1"/>
          </p:nvPr>
        </p:nvSpPr>
        <p:spPr/>
        <p:txBody>
          <a:bodyPr/>
          <a:lstStyle/>
          <a:p>
            <a:r>
              <a:rPr lang="en-US" dirty="0" smtClean="0"/>
              <a:t>A </a:t>
            </a:r>
            <a:r>
              <a:rPr lang="en-US" b="1" dirty="0" smtClean="0"/>
              <a:t>finite-length sequence </a:t>
            </a:r>
            <a:r>
              <a:rPr lang="en-US" i="1" dirty="0" smtClean="0"/>
              <a:t>S=(s</a:t>
            </a:r>
            <a:r>
              <a:rPr lang="en-US" i="1" baseline="-25000" dirty="0" smtClean="0"/>
              <a:t>1</a:t>
            </a:r>
            <a:r>
              <a:rPr lang="en-US" i="1" dirty="0" smtClean="0"/>
              <a:t>, s</a:t>
            </a:r>
            <a:r>
              <a:rPr lang="en-US" i="1" baseline="-25000" dirty="0" smtClean="0"/>
              <a:t>2</a:t>
            </a:r>
            <a:r>
              <a:rPr lang="en-US" i="1" dirty="0" smtClean="0"/>
              <a:t>, …, </a:t>
            </a:r>
            <a:r>
              <a:rPr lang="en-US" i="1" dirty="0" err="1" smtClean="0"/>
              <a:t>s</a:t>
            </a:r>
            <a:r>
              <a:rPr lang="en-US" i="1" baseline="-25000" dirty="0" err="1" smtClean="0"/>
              <a:t>n</a:t>
            </a:r>
            <a:r>
              <a:rPr lang="en-US" i="1" dirty="0" smtClean="0"/>
              <a:t>) </a:t>
            </a:r>
            <a:r>
              <a:rPr lang="en-US" dirty="0" smtClean="0"/>
              <a:t>is just an ordered arrangement of finitely many components </a:t>
            </a:r>
            <a:r>
              <a:rPr lang="en-US" i="1" dirty="0" smtClean="0"/>
              <a:t>s</a:t>
            </a:r>
            <a:r>
              <a:rPr lang="en-US" i="1" baseline="-25000" dirty="0" smtClean="0"/>
              <a:t>1</a:t>
            </a:r>
            <a:r>
              <a:rPr lang="en-US" i="1" dirty="0" smtClean="0"/>
              <a:t>, s</a:t>
            </a:r>
            <a:r>
              <a:rPr lang="en-US" i="1" baseline="-25000" dirty="0" smtClean="0"/>
              <a:t>2</a:t>
            </a:r>
            <a:r>
              <a:rPr lang="en-US" i="1" dirty="0" smtClean="0"/>
              <a:t>, …, </a:t>
            </a:r>
            <a:r>
              <a:rPr lang="en-US" i="1" dirty="0" err="1" smtClean="0"/>
              <a:t>s</a:t>
            </a:r>
            <a:r>
              <a:rPr lang="en-US" i="1" baseline="-25000" dirty="0" err="1" smtClean="0"/>
              <a:t>n</a:t>
            </a:r>
            <a:r>
              <a:rPr lang="en-US" dirty="0" smtClean="0"/>
              <a:t>.</a:t>
            </a:r>
          </a:p>
          <a:p>
            <a:r>
              <a:rPr lang="en-US" dirty="0" smtClean="0"/>
              <a:t>The </a:t>
            </a:r>
            <a:r>
              <a:rPr lang="en-US" b="1" dirty="0" smtClean="0"/>
              <a:t>length</a:t>
            </a:r>
            <a:r>
              <a:rPr lang="en-US" dirty="0" smtClean="0"/>
              <a:t> of a sequence is the number of its components.</a:t>
            </a:r>
          </a:p>
          <a:p>
            <a:r>
              <a:rPr lang="en-US" dirty="0" smtClean="0"/>
              <a:t>There is a special sequence with length </a:t>
            </a:r>
            <a:r>
              <a:rPr lang="en-US" i="1" dirty="0" smtClean="0"/>
              <a:t>0</a:t>
            </a:r>
            <a:r>
              <a:rPr lang="en-US" dirty="0" smtClean="0"/>
              <a:t> called the </a:t>
            </a:r>
            <a:r>
              <a:rPr lang="en-US" b="1" dirty="0" smtClean="0"/>
              <a:t>empty sequence</a:t>
            </a:r>
            <a:r>
              <a:rPr lang="en-US" dirty="0" smtClean="0"/>
              <a:t>.</a:t>
            </a:r>
            <a:endParaRPr lang="en-US" dirty="0"/>
          </a:p>
        </p:txBody>
      </p:sp>
      <p:sp>
        <p:nvSpPr>
          <p:cNvPr id="4" name="Footer Placeholder 3"/>
          <p:cNvSpPr>
            <a:spLocks noGrp="1"/>
          </p:cNvSpPr>
          <p:nvPr>
            <p:ph type="ftr" sz="quarter" idx="11"/>
          </p:nvPr>
        </p:nvSpPr>
        <p:spPr/>
        <p:txBody>
          <a:bodyPr/>
          <a:lstStyle/>
          <a:p>
            <a:r>
              <a:rPr lang="en-US" smtClean="0"/>
              <a:t>Data Structures and Programming Techniques</a:t>
            </a:r>
            <a:endParaRPr lang="en-US"/>
          </a:p>
        </p:txBody>
      </p:sp>
      <p:sp>
        <p:nvSpPr>
          <p:cNvPr id="5" name="Slide Number Placeholder 4"/>
          <p:cNvSpPr>
            <a:spLocks noGrp="1"/>
          </p:cNvSpPr>
          <p:nvPr>
            <p:ph type="sldNum" sz="quarter" idx="12"/>
          </p:nvPr>
        </p:nvSpPr>
        <p:spPr/>
        <p:txBody>
          <a:bodyPr/>
          <a:lstStyle/>
          <a:p>
            <a:fld id="{59635152-C9A8-4C6E-919A-02F3B65E1E2D}" type="slidenum">
              <a:rPr lang="en-US" smtClean="0"/>
              <a:t>6</a:t>
            </a:fld>
            <a:endParaRPr lang="en-US"/>
          </a:p>
        </p:txBody>
      </p:sp>
    </p:spTree>
    <p:extLst>
      <p:ext uri="{BB962C8B-B14F-4D97-AF65-F5344CB8AC3E}">
        <p14:creationId xmlns:p14="http://schemas.microsoft.com/office/powerpoint/2010/main" val="186763801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 Abstract Data Type for Stacks</a:t>
            </a:r>
            <a:endParaRPr lang="en-US" dirty="0"/>
          </a:p>
        </p:txBody>
      </p:sp>
      <p:sp>
        <p:nvSpPr>
          <p:cNvPr id="3" name="Content Placeholder 2"/>
          <p:cNvSpPr>
            <a:spLocks noGrp="1"/>
          </p:cNvSpPr>
          <p:nvPr>
            <p:ph idx="1"/>
          </p:nvPr>
        </p:nvSpPr>
        <p:spPr/>
        <p:txBody>
          <a:bodyPr>
            <a:normAutofit lnSpcReduction="10000"/>
          </a:bodyPr>
          <a:lstStyle/>
          <a:p>
            <a:r>
              <a:rPr lang="en-US" dirty="0" smtClean="0"/>
              <a:t>A </a:t>
            </a:r>
            <a:r>
              <a:rPr lang="en-US" b="1" dirty="0" smtClean="0"/>
              <a:t>stack</a:t>
            </a:r>
            <a:r>
              <a:rPr lang="en-US" dirty="0" smtClean="0"/>
              <a:t> </a:t>
            </a:r>
            <a:r>
              <a:rPr lang="en-US" i="1" dirty="0" smtClean="0"/>
              <a:t>S</a:t>
            </a:r>
            <a:r>
              <a:rPr lang="en-US" dirty="0" smtClean="0"/>
              <a:t> of items of type </a:t>
            </a:r>
            <a:r>
              <a:rPr lang="en-US" i="1" dirty="0" smtClean="0"/>
              <a:t>T</a:t>
            </a:r>
            <a:r>
              <a:rPr lang="en-US" dirty="0" smtClean="0"/>
              <a:t> is a sequence of items of type </a:t>
            </a:r>
            <a:r>
              <a:rPr lang="en-US" i="1" dirty="0" smtClean="0"/>
              <a:t>T</a:t>
            </a:r>
            <a:r>
              <a:rPr lang="en-US" dirty="0" smtClean="0"/>
              <a:t> on which the following operations can be defined:</a:t>
            </a:r>
          </a:p>
          <a:p>
            <a:pPr marL="971550" lvl="1" indent="-514350">
              <a:buFont typeface="+mj-lt"/>
              <a:buAutoNum type="arabicPeriod"/>
            </a:pPr>
            <a:r>
              <a:rPr lang="en-US" dirty="0" smtClean="0"/>
              <a:t>Initialize the stack </a:t>
            </a:r>
            <a:r>
              <a:rPr lang="en-US" i="1" dirty="0" smtClean="0"/>
              <a:t>S</a:t>
            </a:r>
            <a:r>
              <a:rPr lang="en-US" dirty="0" smtClean="0"/>
              <a:t> to be the </a:t>
            </a:r>
            <a:r>
              <a:rPr lang="en-US" b="1" dirty="0" smtClean="0"/>
              <a:t>empty stack</a:t>
            </a:r>
            <a:r>
              <a:rPr lang="en-US" dirty="0" smtClean="0"/>
              <a:t>.</a:t>
            </a:r>
          </a:p>
          <a:p>
            <a:pPr marL="971550" lvl="1" indent="-514350">
              <a:buFont typeface="+mj-lt"/>
              <a:buAutoNum type="arabicPeriod"/>
            </a:pPr>
            <a:r>
              <a:rPr lang="en-US" dirty="0" smtClean="0"/>
              <a:t>Determine whether or not the stack </a:t>
            </a:r>
            <a:r>
              <a:rPr lang="en-US" i="1" dirty="0" smtClean="0"/>
              <a:t>S</a:t>
            </a:r>
            <a:r>
              <a:rPr lang="en-US" dirty="0" smtClean="0"/>
              <a:t> is </a:t>
            </a:r>
            <a:r>
              <a:rPr lang="en-US" b="1" dirty="0" smtClean="0"/>
              <a:t>empty</a:t>
            </a:r>
            <a:r>
              <a:rPr lang="en-US" dirty="0" smtClean="0"/>
              <a:t>.</a:t>
            </a:r>
          </a:p>
          <a:p>
            <a:pPr marL="971550" lvl="1" indent="-514350">
              <a:buFont typeface="+mj-lt"/>
              <a:buAutoNum type="arabicPeriod"/>
            </a:pPr>
            <a:r>
              <a:rPr lang="en-US" dirty="0" smtClean="0"/>
              <a:t>Determine whether or not the stack </a:t>
            </a:r>
            <a:r>
              <a:rPr lang="en-US" i="1" dirty="0" smtClean="0"/>
              <a:t>S</a:t>
            </a:r>
            <a:r>
              <a:rPr lang="en-US" dirty="0" smtClean="0"/>
              <a:t> is </a:t>
            </a:r>
            <a:r>
              <a:rPr lang="en-US" b="1" dirty="0" smtClean="0"/>
              <a:t>full</a:t>
            </a:r>
            <a:r>
              <a:rPr lang="en-US" dirty="0" smtClean="0"/>
              <a:t>.</a:t>
            </a:r>
          </a:p>
          <a:p>
            <a:pPr marL="971550" lvl="1" indent="-514350">
              <a:buFont typeface="+mj-lt"/>
              <a:buAutoNum type="arabicPeriod"/>
            </a:pPr>
            <a:r>
              <a:rPr lang="en-US" b="1" dirty="0" smtClean="0"/>
              <a:t>Push</a:t>
            </a:r>
            <a:r>
              <a:rPr lang="en-US" dirty="0" smtClean="0"/>
              <a:t> a new item onto the top of stack </a:t>
            </a:r>
            <a:r>
              <a:rPr lang="en-US" i="1" dirty="0" smtClean="0"/>
              <a:t>S</a:t>
            </a:r>
            <a:r>
              <a:rPr lang="en-US" dirty="0" smtClean="0"/>
              <a:t>.</a:t>
            </a:r>
          </a:p>
          <a:p>
            <a:pPr marL="971550" lvl="1" indent="-514350">
              <a:buFont typeface="+mj-lt"/>
              <a:buAutoNum type="arabicPeriod"/>
            </a:pPr>
            <a:r>
              <a:rPr lang="en-US" dirty="0" smtClean="0"/>
              <a:t>If </a:t>
            </a:r>
            <a:r>
              <a:rPr lang="en-US" i="1" dirty="0" smtClean="0"/>
              <a:t>S</a:t>
            </a:r>
            <a:r>
              <a:rPr lang="en-US" dirty="0" smtClean="0"/>
              <a:t> is nonempty, </a:t>
            </a:r>
            <a:r>
              <a:rPr lang="en-US" b="1" dirty="0" smtClean="0"/>
              <a:t>pop</a:t>
            </a:r>
            <a:r>
              <a:rPr lang="en-US" dirty="0" smtClean="0"/>
              <a:t> an item from the top of stack </a:t>
            </a:r>
            <a:r>
              <a:rPr lang="en-US" i="1" dirty="0" smtClean="0"/>
              <a:t>S</a:t>
            </a:r>
            <a:r>
              <a:rPr lang="en-US" dirty="0" smtClean="0"/>
              <a:t>.</a:t>
            </a:r>
          </a:p>
          <a:p>
            <a:pPr lvl="1"/>
            <a:endParaRPr lang="en-US" dirty="0"/>
          </a:p>
        </p:txBody>
      </p:sp>
      <p:sp>
        <p:nvSpPr>
          <p:cNvPr id="4" name="Footer Placeholder 3"/>
          <p:cNvSpPr>
            <a:spLocks noGrp="1"/>
          </p:cNvSpPr>
          <p:nvPr>
            <p:ph type="ftr" sz="quarter" idx="11"/>
          </p:nvPr>
        </p:nvSpPr>
        <p:spPr/>
        <p:txBody>
          <a:bodyPr/>
          <a:lstStyle/>
          <a:p>
            <a:r>
              <a:rPr lang="en-US" smtClean="0"/>
              <a:t>Data Structures and Programming Techniques</a:t>
            </a:r>
            <a:endParaRPr lang="en-US"/>
          </a:p>
        </p:txBody>
      </p:sp>
      <p:sp>
        <p:nvSpPr>
          <p:cNvPr id="5" name="Slide Number Placeholder 4"/>
          <p:cNvSpPr>
            <a:spLocks noGrp="1"/>
          </p:cNvSpPr>
          <p:nvPr>
            <p:ph type="sldNum" sz="quarter" idx="12"/>
          </p:nvPr>
        </p:nvSpPr>
        <p:spPr/>
        <p:txBody>
          <a:bodyPr/>
          <a:lstStyle/>
          <a:p>
            <a:fld id="{59635152-C9A8-4C6E-919A-02F3B65E1E2D}" type="slidenum">
              <a:rPr lang="en-US" smtClean="0"/>
              <a:t>7</a:t>
            </a:fld>
            <a:endParaRPr lang="en-US"/>
          </a:p>
        </p:txBody>
      </p:sp>
    </p:spTree>
    <p:extLst>
      <p:ext uri="{BB962C8B-B14F-4D97-AF65-F5344CB8AC3E}">
        <p14:creationId xmlns:p14="http://schemas.microsoft.com/office/powerpoint/2010/main" val="348138534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 Interface for Stacks</a:t>
            </a:r>
            <a:endParaRPr lang="en-US" dirty="0"/>
          </a:p>
        </p:txBody>
      </p:sp>
      <p:sp>
        <p:nvSpPr>
          <p:cNvPr id="3" name="Content Placeholder 2"/>
          <p:cNvSpPr>
            <a:spLocks noGrp="1"/>
          </p:cNvSpPr>
          <p:nvPr>
            <p:ph idx="1"/>
          </p:nvPr>
        </p:nvSpPr>
        <p:spPr/>
        <p:txBody>
          <a:bodyPr/>
          <a:lstStyle/>
          <a:p>
            <a:r>
              <a:rPr lang="en-US" dirty="0" smtClean="0"/>
              <a:t>Using </a:t>
            </a:r>
            <a:r>
              <a:rPr lang="en-US" b="1" dirty="0" smtClean="0"/>
              <a:t>separately compiled C files</a:t>
            </a:r>
            <a:r>
              <a:rPr lang="en-US" dirty="0" smtClean="0"/>
              <a:t>, we can define </a:t>
            </a:r>
            <a:r>
              <a:rPr lang="en-US" b="1" dirty="0" smtClean="0"/>
              <a:t>C modules </a:t>
            </a:r>
            <a:r>
              <a:rPr lang="en-US" dirty="0" smtClean="0"/>
              <a:t>that specify the underlying representation for stacks and implement the abstract stack operations.</a:t>
            </a:r>
            <a:endParaRPr lang="en-US" dirty="0"/>
          </a:p>
        </p:txBody>
      </p:sp>
      <p:sp>
        <p:nvSpPr>
          <p:cNvPr id="4" name="Footer Placeholder 3"/>
          <p:cNvSpPr>
            <a:spLocks noGrp="1"/>
          </p:cNvSpPr>
          <p:nvPr>
            <p:ph type="ftr" sz="quarter" idx="11"/>
          </p:nvPr>
        </p:nvSpPr>
        <p:spPr/>
        <p:txBody>
          <a:bodyPr/>
          <a:lstStyle/>
          <a:p>
            <a:r>
              <a:rPr lang="en-US" smtClean="0"/>
              <a:t>Data Structures and Programming Techniques</a:t>
            </a:r>
            <a:endParaRPr lang="en-US"/>
          </a:p>
        </p:txBody>
      </p:sp>
      <p:sp>
        <p:nvSpPr>
          <p:cNvPr id="5" name="Slide Number Placeholder 4"/>
          <p:cNvSpPr>
            <a:spLocks noGrp="1"/>
          </p:cNvSpPr>
          <p:nvPr>
            <p:ph type="sldNum" sz="quarter" idx="12"/>
          </p:nvPr>
        </p:nvSpPr>
        <p:spPr/>
        <p:txBody>
          <a:bodyPr/>
          <a:lstStyle/>
          <a:p>
            <a:fld id="{59635152-C9A8-4C6E-919A-02F3B65E1E2D}" type="slidenum">
              <a:rPr lang="en-US" smtClean="0"/>
              <a:t>8</a:t>
            </a:fld>
            <a:endParaRPr lang="en-US"/>
          </a:p>
        </p:txBody>
      </p:sp>
    </p:spTree>
    <p:extLst>
      <p:ext uri="{BB962C8B-B14F-4D97-AF65-F5344CB8AC3E}">
        <p14:creationId xmlns:p14="http://schemas.microsoft.com/office/powerpoint/2010/main" val="120221672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Stack ADT Interface</a:t>
            </a:r>
            <a:endParaRPr lang="en-US" dirty="0"/>
          </a:p>
        </p:txBody>
      </p:sp>
      <p:sp>
        <p:nvSpPr>
          <p:cNvPr id="3" name="Content Placeholder 2"/>
          <p:cNvSpPr>
            <a:spLocks noGrp="1"/>
          </p:cNvSpPr>
          <p:nvPr>
            <p:ph idx="1"/>
          </p:nvPr>
        </p:nvSpPr>
        <p:spPr/>
        <p:txBody>
          <a:bodyPr>
            <a:normAutofit lnSpcReduction="10000"/>
          </a:bodyPr>
          <a:lstStyle/>
          <a:p>
            <a:pPr marL="0" indent="0">
              <a:buNone/>
            </a:pPr>
            <a:r>
              <a:rPr lang="en-US" sz="2800" dirty="0" smtClean="0">
                <a:latin typeface="Courier New" pitchFamily="49" charset="0"/>
                <a:cs typeface="Courier New" pitchFamily="49" charset="0"/>
              </a:rPr>
              <a:t>/* This is the file </a:t>
            </a:r>
            <a:r>
              <a:rPr lang="en-US" sz="2800" dirty="0" err="1" smtClean="0">
                <a:latin typeface="Courier New" pitchFamily="49" charset="0"/>
                <a:cs typeface="Courier New" pitchFamily="49" charset="0"/>
              </a:rPr>
              <a:t>StackInterface.h</a:t>
            </a:r>
            <a:r>
              <a:rPr lang="en-US" sz="2800" dirty="0" smtClean="0">
                <a:latin typeface="Courier New" pitchFamily="49" charset="0"/>
                <a:cs typeface="Courier New" pitchFamily="49" charset="0"/>
              </a:rPr>
              <a:t> */</a:t>
            </a:r>
          </a:p>
          <a:p>
            <a:pPr marL="0" indent="0">
              <a:buNone/>
            </a:pPr>
            <a:r>
              <a:rPr lang="en-US" sz="2800" dirty="0" smtClean="0">
                <a:latin typeface="Courier New" pitchFamily="49" charset="0"/>
                <a:cs typeface="Courier New" pitchFamily="49" charset="0"/>
              </a:rPr>
              <a:t>#include “</a:t>
            </a:r>
            <a:r>
              <a:rPr lang="en-US" sz="2800" dirty="0" err="1" smtClean="0">
                <a:latin typeface="Courier New" pitchFamily="49" charset="0"/>
                <a:cs typeface="Courier New" pitchFamily="49" charset="0"/>
              </a:rPr>
              <a:t>StackTypes.h</a:t>
            </a:r>
            <a:r>
              <a:rPr lang="en-US" sz="2800" dirty="0" smtClean="0">
                <a:latin typeface="Courier New" pitchFamily="49" charset="0"/>
                <a:cs typeface="Courier New" pitchFamily="49" charset="0"/>
              </a:rPr>
              <a:t>”</a:t>
            </a:r>
          </a:p>
          <a:p>
            <a:pPr marL="0" indent="0">
              <a:buNone/>
            </a:pPr>
            <a:endParaRPr lang="en-US" sz="2800" dirty="0">
              <a:latin typeface="Courier New" pitchFamily="49" charset="0"/>
              <a:cs typeface="Courier New" pitchFamily="49" charset="0"/>
            </a:endParaRPr>
          </a:p>
          <a:p>
            <a:pPr marL="0" indent="0">
              <a:buNone/>
            </a:pPr>
            <a:r>
              <a:rPr lang="en-US" sz="2800" dirty="0" smtClean="0">
                <a:latin typeface="Courier New" pitchFamily="49" charset="0"/>
                <a:cs typeface="Courier New" pitchFamily="49" charset="0"/>
              </a:rPr>
              <a:t>void </a:t>
            </a:r>
            <a:r>
              <a:rPr lang="en-US" sz="2800" dirty="0" err="1" smtClean="0">
                <a:latin typeface="Courier New" pitchFamily="49" charset="0"/>
                <a:cs typeface="Courier New" pitchFamily="49" charset="0"/>
              </a:rPr>
              <a:t>InitializeStack</a:t>
            </a:r>
            <a:r>
              <a:rPr lang="en-US" sz="2800" dirty="0" smtClean="0">
                <a:latin typeface="Courier New" pitchFamily="49" charset="0"/>
                <a:cs typeface="Courier New" pitchFamily="49" charset="0"/>
              </a:rPr>
              <a:t>(Stack *S);</a:t>
            </a:r>
          </a:p>
          <a:p>
            <a:pPr marL="0" indent="0">
              <a:buNone/>
            </a:pPr>
            <a:r>
              <a:rPr lang="en-US" sz="2800" dirty="0" err="1" smtClean="0">
                <a:latin typeface="Courier New" pitchFamily="49" charset="0"/>
                <a:cs typeface="Courier New" pitchFamily="49" charset="0"/>
              </a:rPr>
              <a:t>int</a:t>
            </a:r>
            <a:r>
              <a:rPr lang="en-US" sz="2800" dirty="0" smtClean="0">
                <a:latin typeface="Courier New" pitchFamily="49" charset="0"/>
                <a:cs typeface="Courier New" pitchFamily="49" charset="0"/>
              </a:rPr>
              <a:t> Empty(Stack *S);</a:t>
            </a:r>
          </a:p>
          <a:p>
            <a:pPr marL="0" indent="0">
              <a:buNone/>
            </a:pPr>
            <a:r>
              <a:rPr lang="en-US" sz="2800" dirty="0" err="1" smtClean="0">
                <a:latin typeface="Courier New" pitchFamily="49" charset="0"/>
                <a:cs typeface="Courier New" pitchFamily="49" charset="0"/>
              </a:rPr>
              <a:t>int</a:t>
            </a:r>
            <a:r>
              <a:rPr lang="en-US" sz="2800" dirty="0" smtClean="0">
                <a:latin typeface="Courier New" pitchFamily="49" charset="0"/>
                <a:cs typeface="Courier New" pitchFamily="49" charset="0"/>
              </a:rPr>
              <a:t> Full(Stack *S);</a:t>
            </a:r>
          </a:p>
          <a:p>
            <a:pPr marL="0" indent="0">
              <a:buNone/>
            </a:pPr>
            <a:r>
              <a:rPr lang="en-US" sz="2800" dirty="0" smtClean="0">
                <a:latin typeface="Courier New" pitchFamily="49" charset="0"/>
                <a:cs typeface="Courier New" pitchFamily="49" charset="0"/>
              </a:rPr>
              <a:t>void Push(</a:t>
            </a:r>
            <a:r>
              <a:rPr lang="en-US" sz="2800" dirty="0" err="1" smtClean="0">
                <a:latin typeface="Courier New" pitchFamily="49" charset="0"/>
                <a:cs typeface="Courier New" pitchFamily="49" charset="0"/>
              </a:rPr>
              <a:t>ItemType</a:t>
            </a:r>
            <a:r>
              <a:rPr lang="en-US" sz="2800" dirty="0" smtClean="0">
                <a:latin typeface="Courier New" pitchFamily="49" charset="0"/>
                <a:cs typeface="Courier New" pitchFamily="49" charset="0"/>
              </a:rPr>
              <a:t> X, Stack *S);</a:t>
            </a:r>
          </a:p>
          <a:p>
            <a:pPr marL="0" indent="0">
              <a:buNone/>
            </a:pPr>
            <a:r>
              <a:rPr lang="en-US" sz="2800" dirty="0" smtClean="0">
                <a:latin typeface="Courier New" pitchFamily="49" charset="0"/>
                <a:cs typeface="Courier New" pitchFamily="49" charset="0"/>
              </a:rPr>
              <a:t>void Pop(Stack *S, </a:t>
            </a:r>
            <a:r>
              <a:rPr lang="en-US" sz="2800" dirty="0" err="1" smtClean="0">
                <a:latin typeface="Courier New" pitchFamily="49" charset="0"/>
                <a:cs typeface="Courier New" pitchFamily="49" charset="0"/>
              </a:rPr>
              <a:t>ItemType</a:t>
            </a:r>
            <a:r>
              <a:rPr lang="en-US" sz="2800" dirty="0" smtClean="0">
                <a:latin typeface="Courier New" pitchFamily="49" charset="0"/>
                <a:cs typeface="Courier New" pitchFamily="49" charset="0"/>
              </a:rPr>
              <a:t> *X);</a:t>
            </a:r>
          </a:p>
          <a:p>
            <a:pPr marL="0" indent="0">
              <a:buNone/>
            </a:pPr>
            <a:endParaRPr lang="en-US" dirty="0" smtClean="0"/>
          </a:p>
          <a:p>
            <a:pPr marL="0" indent="0">
              <a:buNone/>
            </a:pPr>
            <a:endParaRPr lang="en-US" dirty="0"/>
          </a:p>
        </p:txBody>
      </p:sp>
      <p:sp>
        <p:nvSpPr>
          <p:cNvPr id="4" name="Footer Placeholder 3"/>
          <p:cNvSpPr>
            <a:spLocks noGrp="1"/>
          </p:cNvSpPr>
          <p:nvPr>
            <p:ph type="ftr" sz="quarter" idx="11"/>
          </p:nvPr>
        </p:nvSpPr>
        <p:spPr/>
        <p:txBody>
          <a:bodyPr/>
          <a:lstStyle/>
          <a:p>
            <a:r>
              <a:rPr lang="en-US" smtClean="0"/>
              <a:t>Data Structures and Programming Techniques</a:t>
            </a:r>
            <a:endParaRPr lang="en-US"/>
          </a:p>
        </p:txBody>
      </p:sp>
      <p:sp>
        <p:nvSpPr>
          <p:cNvPr id="5" name="Slide Number Placeholder 4"/>
          <p:cNvSpPr>
            <a:spLocks noGrp="1"/>
          </p:cNvSpPr>
          <p:nvPr>
            <p:ph type="sldNum" sz="quarter" idx="12"/>
          </p:nvPr>
        </p:nvSpPr>
        <p:spPr/>
        <p:txBody>
          <a:bodyPr/>
          <a:lstStyle/>
          <a:p>
            <a:fld id="{59635152-C9A8-4C6E-919A-02F3B65E1E2D}" type="slidenum">
              <a:rPr lang="en-US" smtClean="0"/>
              <a:t>9</a:t>
            </a:fld>
            <a:endParaRPr lang="en-US"/>
          </a:p>
        </p:txBody>
      </p:sp>
    </p:spTree>
    <p:extLst>
      <p:ext uri="{BB962C8B-B14F-4D97-AF65-F5344CB8AC3E}">
        <p14:creationId xmlns:p14="http://schemas.microsoft.com/office/powerpoint/2010/main" val="223551672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1614</TotalTime>
  <Words>3985</Words>
  <Application>Microsoft Office PowerPoint</Application>
  <PresentationFormat>On-screen Show (4:3)</PresentationFormat>
  <Paragraphs>678</Paragraphs>
  <Slides>56</Slides>
  <Notes>1</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56</vt:i4>
      </vt:variant>
    </vt:vector>
  </HeadingPairs>
  <TitlesOfParts>
    <vt:vector size="58" baseType="lpstr">
      <vt:lpstr>Office Theme</vt:lpstr>
      <vt:lpstr>Equation</vt:lpstr>
      <vt:lpstr>Stacks</vt:lpstr>
      <vt:lpstr>Stacks and Queues</vt:lpstr>
      <vt:lpstr>Examples of Stacks in Real Life</vt:lpstr>
      <vt:lpstr>Stacks in Computer Science</vt:lpstr>
      <vt:lpstr>Stacks</vt:lpstr>
      <vt:lpstr>Sequences</vt:lpstr>
      <vt:lpstr>An Abstract Data Type for Stacks</vt:lpstr>
      <vt:lpstr>An Interface for Stacks</vt:lpstr>
      <vt:lpstr>The Stack ADT Interface</vt:lpstr>
      <vt:lpstr>Using the Stack ADT to Check for Balanced Parentheses</vt:lpstr>
      <vt:lpstr>The Algorithm</vt:lpstr>
      <vt:lpstr>The Program</vt:lpstr>
      <vt:lpstr>The Program (cont’d)</vt:lpstr>
      <vt:lpstr>The Program (cont’d)</vt:lpstr>
      <vt:lpstr>Using the Stack ADT to Evaluate Postfix Expressions</vt:lpstr>
      <vt:lpstr>Examples</vt:lpstr>
      <vt:lpstr>Prefix Notation</vt:lpstr>
      <vt:lpstr>The Algorithm</vt:lpstr>
      <vt:lpstr>The Program</vt:lpstr>
      <vt:lpstr>The Program (cont’d)</vt:lpstr>
      <vt:lpstr>The Program (cont’d)</vt:lpstr>
      <vt:lpstr>Implementing the Stack ADT</vt:lpstr>
      <vt:lpstr>The Implementation Based on Arrays</vt:lpstr>
      <vt:lpstr>The Implementation Based on Arrays (cont’d)</vt:lpstr>
      <vt:lpstr>The Implementation Based on Arrays (cont’d)</vt:lpstr>
      <vt:lpstr>The Implementation Based on Arrays (cont’d)</vt:lpstr>
      <vt:lpstr>The Implementation Based on Linked Lists</vt:lpstr>
      <vt:lpstr>The Implementation Based on Linked Lists (cont’d)</vt:lpstr>
      <vt:lpstr>The Implementation Based on Linked Lists (cont’d)</vt:lpstr>
      <vt:lpstr>The Implementation Based on Linked Lists (cont’d)</vt:lpstr>
      <vt:lpstr>Information Hiding Revisited</vt:lpstr>
      <vt:lpstr>The Interface File STACK.h</vt:lpstr>
      <vt:lpstr>The Implementation of the Interface</vt:lpstr>
      <vt:lpstr>The Array Implementation</vt:lpstr>
      <vt:lpstr>Notes</vt:lpstr>
      <vt:lpstr>The Linked List Implementation</vt:lpstr>
      <vt:lpstr>Notes</vt:lpstr>
      <vt:lpstr>Translating Infix Expressions to Postfix</vt:lpstr>
      <vt:lpstr>Example</vt:lpstr>
      <vt:lpstr>Executing the Algorithm</vt:lpstr>
      <vt:lpstr>The Client Program</vt:lpstr>
      <vt:lpstr>The File Item.h</vt:lpstr>
      <vt:lpstr>A Weakness of the 2nd Solution</vt:lpstr>
      <vt:lpstr>Exercise</vt:lpstr>
      <vt:lpstr>Question</vt:lpstr>
      <vt:lpstr>Answer</vt:lpstr>
      <vt:lpstr>How C Implements Recursive Function Calls Using Stacks</vt:lpstr>
      <vt:lpstr>Stack Frames</vt:lpstr>
      <vt:lpstr>Example - Factorial</vt:lpstr>
      <vt:lpstr>Stack Frame for Factorial(2)</vt:lpstr>
      <vt:lpstr>Stack Frame for Factorial(2)and Factorial(1)</vt:lpstr>
      <vt:lpstr>Stack After Return from Factorial(1)</vt:lpstr>
      <vt:lpstr>Stack After Return from Factorial(2)</vt:lpstr>
      <vt:lpstr>More Details</vt:lpstr>
      <vt:lpstr>Using Stacks</vt:lpstr>
      <vt:lpstr>Readings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Stacks</dc:title>
  <dc:creator>koubarak</dc:creator>
  <cp:lastModifiedBy>koubarak</cp:lastModifiedBy>
  <cp:revision>154</cp:revision>
  <dcterms:created xsi:type="dcterms:W3CDTF">2016-02-09T12:26:47Z</dcterms:created>
  <dcterms:modified xsi:type="dcterms:W3CDTF">2017-03-06T09:31:38Z</dcterms:modified>
</cp:coreProperties>
</file>