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50" r:id="rId1"/>
  </p:sldMasterIdLst>
  <p:notesMasterIdLst>
    <p:notesMasterId r:id="rId16"/>
  </p:notesMasterIdLst>
  <p:handoutMasterIdLst>
    <p:handoutMasterId r:id="rId17"/>
  </p:handoutMasterIdLst>
  <p:sldIdLst>
    <p:sldId id="267" r:id="rId2"/>
    <p:sldId id="299" r:id="rId3"/>
    <p:sldId id="300" r:id="rId4"/>
    <p:sldId id="301" r:id="rId5"/>
    <p:sldId id="298" r:id="rId6"/>
    <p:sldId id="268" r:id="rId7"/>
    <p:sldId id="271" r:id="rId8"/>
    <p:sldId id="272" r:id="rId9"/>
    <p:sldId id="277" r:id="rId10"/>
    <p:sldId id="279" r:id="rId11"/>
    <p:sldId id="280" r:id="rId12"/>
    <p:sldId id="281" r:id="rId13"/>
    <p:sldId id="282" r:id="rId14"/>
    <p:sldId id="303" r:id="rId15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accent2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78"/>
    <a:srgbClr val="292929"/>
    <a:srgbClr val="1C1C1C"/>
    <a:srgbClr val="6699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0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-10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AAB61198-D977-1747-851F-54C7B466377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72753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3FFCE063-7C2F-3C48-8FB6-A0F6BBC0C20A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76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MS PGothic" pitchFamily="34" charset="-128"/>
        <a:cs typeface="MS PGothic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dirty="0" smtClean="0"/>
              <a:t>The climate change researcher</a:t>
            </a:r>
          </a:p>
          <a:p>
            <a:pPr eaLnBrk="1" hangingPunct="1"/>
            <a:r>
              <a:rPr lang="en-GB" dirty="0" smtClean="0"/>
              <a:t>The citizen</a:t>
            </a:r>
          </a:p>
          <a:p>
            <a:pPr lvl="1" eaLnBrk="1" hangingPunct="1"/>
            <a:r>
              <a:rPr lang="en-GB" dirty="0" smtClean="0"/>
              <a:t>with RFID tag, phone, MP3, GPS, ...</a:t>
            </a:r>
          </a:p>
          <a:p>
            <a:pPr eaLnBrk="1" hangingPunct="1"/>
            <a:r>
              <a:rPr lang="en-GB" dirty="0" smtClean="0"/>
              <a:t>The sensor network support guys</a:t>
            </a:r>
          </a:p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29ABB72-A7AC-4CC5-8552-B9624790461E}" type="slidenum">
              <a:rPr lang="es-ES" smtClean="0"/>
              <a:pPr>
                <a:defRPr/>
              </a:pPr>
              <a:t>8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6200" y="5943600"/>
            <a:ext cx="7162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s-ES" sz="900" dirty="0" smtClean="0">
                <a:solidFill>
                  <a:srgbClr val="292929"/>
                </a:solidFill>
                <a:latin typeface="Arial" charset="0"/>
                <a:ea typeface="+mn-ea"/>
                <a:cs typeface="+mn-cs"/>
              </a:rPr>
              <a:t>Speaker: Oscar Corcho</a:t>
            </a:r>
            <a:endParaRPr lang="es-ES" sz="900" dirty="0">
              <a:solidFill>
                <a:srgbClr val="29292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1447800"/>
            <a:ext cx="6934200" cy="2438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s-ES"/>
              <a:t>Title</a:t>
            </a:r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886200"/>
            <a:ext cx="6934200" cy="2057400"/>
          </a:xfrm>
        </p:spPr>
        <p:txBody>
          <a:bodyPr/>
          <a:lstStyle>
            <a:lvl1pPr marL="0" indent="0" algn="ctr">
              <a:defRPr sz="1200"/>
            </a:lvl1pPr>
          </a:lstStyle>
          <a:p>
            <a:r>
              <a:rPr lang="es-ES"/>
              <a:t>Subtitle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Arial" charset="0"/>
              </a:defRPr>
            </a:lvl1pPr>
          </a:lstStyle>
          <a:p>
            <a:r>
              <a:rPr lang="en-GB" smtClean="0"/>
              <a:t>29 May 2011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606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679472-D006-B04F-8A08-272416A05431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1280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91300" y="228600"/>
            <a:ext cx="1866900" cy="57150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228600"/>
            <a:ext cx="5448300" cy="57150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5EFE88-37C2-CC41-9C96-A1C861AC84C4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560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47582E-03CF-EB45-89BA-E512EDAEDC0E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873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88CC7-E60A-8C4F-BDA2-20F7B00C355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1003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447800"/>
            <a:ext cx="3581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078CA8-8CD1-0A4F-8BAD-E2CCC7296823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009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7E6842-B278-E04E-84EE-41A889223D8C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63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862A5CF-83C2-8C4B-A30F-310FAA7553FB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362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367B0-CD3D-6748-9D8C-B97563FF7E3F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23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7DBB9-3118-2847-B87C-01D7C8AEE311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7960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 smtClean="0"/>
              <a:t>SemSorWeb Components</a:t>
            </a:r>
            <a:endParaRPr lang="es-E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53AFD0-AFEC-964D-8008-3279ED5E90C7}" type="slidenum">
              <a:rPr lang="es-ES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662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Katy Esteban Glez\Mis documentos\Trabajo\SemSorGrid4Env\IMGs\Pie-sensor.v2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3313"/>
            <a:ext cx="9144000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:\Documents and Settings\Katy Esteban Glez\Mis documentos\Trabajo\SemSorGrid4Env\IMGs\Cabecera.v3.gif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C:\Documents and Settings\Katy Esteban Glez\Mis documentos\Trabajo\SemSorGrid4Env\IMGs\logo.gif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1120775" cy="113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5"/>
          <p:cNvSpPr>
            <a:spLocks noChangeArrowheads="1"/>
          </p:cNvSpPr>
          <p:nvPr/>
        </p:nvSpPr>
        <p:spPr bwMode="auto">
          <a:xfrm>
            <a:off x="838200" y="228600"/>
            <a:ext cx="7543800" cy="609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accent2"/>
            </a:solidFill>
            <a:round/>
            <a:headEnd/>
            <a:tailEnd/>
          </a:ln>
          <a:effectLst>
            <a:outerShdw blurRad="63500" dist="107763" dir="13500000" algn="ctr" rotWithShape="0">
              <a:schemeClr val="folHlink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GB" sz="240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5943600"/>
            <a:ext cx="7239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900">
                <a:solidFill>
                  <a:srgbClr val="292929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" dirty="0" err="1" smtClean="0"/>
              <a:t>Introduction</a:t>
            </a:r>
            <a:r>
              <a:rPr lang="es-ES" dirty="0" smtClean="0"/>
              <a:t> </a:t>
            </a:r>
            <a:r>
              <a:rPr lang="es-ES" dirty="0" err="1" smtClean="0"/>
              <a:t>to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Semantic</a:t>
            </a:r>
            <a:r>
              <a:rPr lang="es-ES" dirty="0" smtClean="0"/>
              <a:t> Sensor Web</a:t>
            </a:r>
            <a:endParaRPr lang="es-ES" dirty="0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59436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292929"/>
                </a:solidFill>
                <a:latin typeface="Arial" charset="0"/>
              </a:defRPr>
            </a:lvl1pPr>
          </a:lstStyle>
          <a:p>
            <a:fld id="{83352893-4D39-4949-BA32-72CDED62D832}" type="slidenum">
              <a:rPr lang="es-ES"/>
              <a:pPr/>
              <a:t>‹Nr.›</a:t>
            </a:fld>
            <a:endParaRPr lang="es-E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43000" y="1447800"/>
            <a:ext cx="7315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Example of text</a:t>
            </a:r>
          </a:p>
          <a:p>
            <a:pPr lvl="0"/>
            <a:r>
              <a:rPr lang="es-ES"/>
              <a:t>Example of a list level 1</a:t>
            </a:r>
          </a:p>
          <a:p>
            <a:pPr lvl="1"/>
            <a:r>
              <a:rPr lang="es-ES"/>
              <a:t>Example of a list level 2</a:t>
            </a:r>
          </a:p>
          <a:p>
            <a:pPr lvl="2"/>
            <a:r>
              <a:rPr lang="es-ES"/>
              <a:t>Example of a list level 3</a:t>
            </a:r>
          </a:p>
          <a:p>
            <a:pPr lvl="3"/>
            <a:r>
              <a:rPr lang="es-ES"/>
              <a:t>Example of a list level 4</a:t>
            </a:r>
          </a:p>
          <a:p>
            <a:pPr lvl="4"/>
            <a:r>
              <a:rPr lang="es-ES"/>
              <a:t>Example of a list level 5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28600"/>
            <a:ext cx="7239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título del patrón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 b="1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rgbClr val="292929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MS PGothic" pitchFamily="34" charset="-128"/>
          <a:cs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92929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>
                <a:latin typeface="Arial" charset="0"/>
              </a:rPr>
              <a:t>Building</a:t>
            </a:r>
            <a:r>
              <a:rPr lang="es-ES" dirty="0" smtClean="0">
                <a:latin typeface="Arial" charset="0"/>
              </a:rPr>
              <a:t> </a:t>
            </a:r>
            <a:r>
              <a:rPr lang="es-ES" dirty="0" err="1" smtClean="0">
                <a:latin typeface="Arial" charset="0"/>
              </a:rPr>
              <a:t>Semantic</a:t>
            </a:r>
            <a:r>
              <a:rPr lang="es-ES" dirty="0" smtClean="0">
                <a:latin typeface="Arial" charset="0"/>
              </a:rPr>
              <a:t> Sensor Webs and </a:t>
            </a:r>
            <a:r>
              <a:rPr lang="es-ES" dirty="0" err="1" smtClean="0">
                <a:latin typeface="Arial" charset="0"/>
              </a:rPr>
              <a:t>Applications</a:t>
            </a:r>
            <a:endParaRPr lang="es-ES" dirty="0">
              <a:latin typeface="Arial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6934200" cy="2057400"/>
          </a:xfrm>
        </p:spPr>
        <p:txBody>
          <a:bodyPr/>
          <a:lstStyle/>
          <a:p>
            <a:pPr eaLnBrk="1" hangingPunct="1"/>
            <a:endParaRPr lang="es-ES" dirty="0">
              <a:latin typeface="Arial" charset="0"/>
            </a:endParaRPr>
          </a:p>
          <a:p>
            <a:pPr eaLnBrk="1" hangingPunct="1"/>
            <a:r>
              <a:rPr lang="es-ES" sz="2400" dirty="0" smtClean="0">
                <a:latin typeface="Arial" charset="0"/>
              </a:rPr>
              <a:t>ESWC 2011 Tutorial</a:t>
            </a:r>
          </a:p>
          <a:p>
            <a:pPr eaLnBrk="1" hangingPunct="1"/>
            <a:r>
              <a:rPr lang="es-ES" sz="2400" dirty="0" smtClean="0">
                <a:latin typeface="Arial" charset="0"/>
              </a:rPr>
              <a:t>29 </a:t>
            </a:r>
            <a:r>
              <a:rPr lang="es-ES" sz="2400" dirty="0" err="1" smtClean="0">
                <a:latin typeface="Arial" charset="0"/>
              </a:rPr>
              <a:t>May</a:t>
            </a:r>
            <a:r>
              <a:rPr lang="es-ES" sz="2400" dirty="0" smtClean="0">
                <a:latin typeface="Arial" charset="0"/>
              </a:rPr>
              <a:t> 2011</a:t>
            </a:r>
            <a:endParaRPr lang="es-ES" sz="24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7" descr="P10100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9119" y="3654885"/>
            <a:ext cx="3744913" cy="324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Most of you </a:t>
            </a:r>
            <a:r>
              <a:rPr lang="en-GB" dirty="0" smtClean="0"/>
              <a:t>are computer scientists. </a:t>
            </a:r>
            <a:br>
              <a:rPr lang="en-GB" dirty="0" smtClean="0"/>
            </a:br>
            <a:r>
              <a:rPr lang="en-GB" dirty="0" smtClean="0"/>
              <a:t>Why is it worth working on this?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GB" dirty="0" smtClean="0"/>
              <a:t>You may like helping scientists, or…</a:t>
            </a:r>
          </a:p>
          <a:p>
            <a:pPr marL="457200" indent="-457200">
              <a:buFont typeface="Arial"/>
              <a:buChar char="•"/>
            </a:pPr>
            <a:r>
              <a:rPr lang="en-GB" dirty="0" smtClean="0"/>
              <a:t>You want to address any of the following challenges in Computer Science: </a:t>
            </a:r>
            <a:endParaRPr lang="en-GB" dirty="0" smtClean="0"/>
          </a:p>
          <a:p>
            <a:pPr lvl="1"/>
            <a:r>
              <a:rPr lang="en-GB" dirty="0" smtClean="0"/>
              <a:t>Scale, scalable</a:t>
            </a:r>
          </a:p>
          <a:p>
            <a:pPr lvl="1"/>
            <a:r>
              <a:rPr lang="en-GB" dirty="0" smtClean="0"/>
              <a:t>Autonomic behaviour versus control </a:t>
            </a:r>
          </a:p>
          <a:p>
            <a:pPr lvl="1"/>
            <a:r>
              <a:rPr lang="en-GB" dirty="0" smtClean="0"/>
              <a:t>Persistent, heterogeneous, evolving</a:t>
            </a:r>
          </a:p>
          <a:p>
            <a:pPr lvl="1"/>
            <a:r>
              <a:rPr lang="en-GB" dirty="0" smtClean="0"/>
              <a:t>Deployment </a:t>
            </a:r>
            <a:r>
              <a:rPr lang="en-GB" dirty="0" smtClean="0"/>
              <a:t>challenge</a:t>
            </a:r>
          </a:p>
          <a:p>
            <a:pPr lvl="1"/>
            <a:r>
              <a:rPr lang="en-GB" dirty="0" smtClean="0"/>
              <a:t>Some mobile devices</a:t>
            </a:r>
          </a:p>
          <a:p>
            <a:pPr marL="457200" indent="-457200">
              <a:buFont typeface="Arial"/>
              <a:buChar char="•"/>
            </a:pPr>
            <a:endParaRPr lang="en-GB" dirty="0" smtClean="0"/>
          </a:p>
        </p:txBody>
      </p:sp>
      <p:sp>
        <p:nvSpPr>
          <p:cNvPr id="5" name="4 CuadroTexto"/>
          <p:cNvSpPr txBox="1"/>
          <p:nvPr/>
        </p:nvSpPr>
        <p:spPr>
          <a:xfrm>
            <a:off x="0" y="6572272"/>
            <a:ext cx="2327881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Dave</a:t>
            </a:r>
            <a:r>
              <a:rPr lang="es-ES" dirty="0" smtClean="0"/>
              <a:t> de Roure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32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 set of challenges in sensor data management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/>
              <a:t>Data Provisioning</a:t>
            </a:r>
            <a:endParaRPr lang="en-US" sz="2400" dirty="0" smtClean="0"/>
          </a:p>
          <a:p>
            <a:pPr lvl="1"/>
            <a:r>
              <a:rPr lang="en-US" sz="2000" dirty="0" smtClean="0"/>
              <a:t>Complexity of acquisition: distributed sources, data volumes, uncertainty, data quality, incompleteness </a:t>
            </a:r>
          </a:p>
          <a:p>
            <a:pPr lvl="1"/>
            <a:r>
              <a:rPr lang="en-US" sz="2000" dirty="0" smtClean="0"/>
              <a:t>Pre-processing incoming data: calibration on instruments (specific), lack of re-grid, calibration, gap-filling features</a:t>
            </a:r>
          </a:p>
          <a:p>
            <a:pPr lvl="1"/>
            <a:r>
              <a:rPr lang="en-US" sz="2000" dirty="0" smtClean="0"/>
              <a:t>Tools for data ingestion needed: generic, customizable, provide estimates, uncertainty degree, etc.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Spatial/temporal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Analysis, modeling</a:t>
            </a:r>
          </a:p>
          <a:p>
            <a:pPr lvl="1"/>
            <a:r>
              <a:rPr lang="en-US" sz="2000" dirty="0" smtClean="0"/>
              <a:t>Discovery: identify sources, metadata</a:t>
            </a:r>
          </a:p>
          <a:p>
            <a:pPr lvl="1"/>
            <a:r>
              <a:rPr lang="en-US" sz="2000" dirty="0" smtClean="0"/>
              <a:t>Data quality: gaps, faulty data, loss, estimates</a:t>
            </a:r>
          </a:p>
          <a:p>
            <a:pPr lvl="1"/>
            <a:r>
              <a:rPr lang="en-US" sz="2000" dirty="0" smtClean="0"/>
              <a:t>Analysis models </a:t>
            </a:r>
          </a:p>
          <a:p>
            <a:pPr lvl="1"/>
            <a:r>
              <a:rPr lang="en-US" sz="2000" dirty="0" smtClean="0"/>
              <a:t>Republish analytic results, computations, </a:t>
            </a:r>
          </a:p>
          <a:p>
            <a:pPr lvl="1"/>
            <a:r>
              <a:rPr lang="en-US" sz="2000" dirty="0" smtClean="0"/>
              <a:t>Workflows for data stream processing 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0" y="5943600"/>
            <a:ext cx="7239000" cy="228600"/>
          </a:xfrm>
        </p:spPr>
        <p:txBody>
          <a:bodyPr/>
          <a:lstStyle/>
          <a:p>
            <a:fld id="{A32B9016-6995-48FB-9AE5-37118F71A147}" type="slidenum">
              <a:rPr lang="es-ES" smtClean="0"/>
              <a:pPr/>
              <a:t>10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6286520"/>
            <a:ext cx="7259295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es-ES" dirty="0" err="1" smtClean="0"/>
              <a:t>Source</a:t>
            </a:r>
            <a:r>
              <a:rPr lang="es-ES" dirty="0" smtClean="0"/>
              <a:t>: 	Data Management in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WorldWide</a:t>
            </a:r>
            <a:r>
              <a:rPr lang="es-ES" dirty="0" smtClean="0"/>
              <a:t> Sensor Web. </a:t>
            </a:r>
            <a:r>
              <a:rPr lang="es-ES" dirty="0" err="1" smtClean="0"/>
              <a:t>Balazinska</a:t>
            </a:r>
            <a:r>
              <a:rPr lang="es-ES" dirty="0" smtClean="0"/>
              <a:t> et al. </a:t>
            </a:r>
            <a:br>
              <a:rPr lang="es-ES" dirty="0" smtClean="0"/>
            </a:br>
            <a:r>
              <a:rPr lang="es-ES" dirty="0" smtClean="0"/>
              <a:t>	IEEE </a:t>
            </a:r>
            <a:r>
              <a:rPr lang="es-ES" dirty="0" err="1" smtClean="0"/>
              <a:t>Pervasive</a:t>
            </a:r>
            <a:r>
              <a:rPr lang="es-ES" dirty="0" smtClean="0"/>
              <a:t> Computing, 2007</a:t>
            </a:r>
            <a:endParaRPr lang="es-ES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9898" y="2714620"/>
            <a:ext cx="1365572" cy="38246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71739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A set of challenges in sensor data management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sz="2000" dirty="0" smtClean="0"/>
              <a:t>Interoperability</a:t>
            </a:r>
          </a:p>
          <a:p>
            <a:pPr lvl="1"/>
            <a:r>
              <a:rPr lang="en-US" sz="1800" dirty="0" smtClean="0"/>
              <a:t>Data aggregation/integration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Uncertainty, data quality</a:t>
            </a:r>
          </a:p>
          <a:p>
            <a:pPr lvl="1"/>
            <a:r>
              <a:rPr lang="en-US" sz="1800" dirty="0" smtClean="0"/>
              <a:t>Noise, failures, </a:t>
            </a:r>
            <a:br>
              <a:rPr lang="en-US" sz="1800" dirty="0" smtClean="0"/>
            </a:br>
            <a:r>
              <a:rPr lang="en-US" sz="1800" dirty="0" smtClean="0"/>
              <a:t>measurement errors, </a:t>
            </a:r>
            <a:br>
              <a:rPr lang="en-US" sz="1800" dirty="0" smtClean="0"/>
            </a:br>
            <a:r>
              <a:rPr lang="en-US" sz="1800" dirty="0" smtClean="0"/>
              <a:t>confidence, trust</a:t>
            </a:r>
          </a:p>
          <a:p>
            <a:pPr>
              <a:buFont typeface="Arial"/>
              <a:buChar char="•"/>
            </a:pPr>
            <a:r>
              <a:rPr lang="en-US" sz="2000" dirty="0" smtClean="0"/>
              <a:t> Distributed processing </a:t>
            </a:r>
          </a:p>
          <a:p>
            <a:pPr lvl="1"/>
            <a:r>
              <a:rPr lang="en-US" sz="2000" dirty="0" smtClean="0"/>
              <a:t>High volume, time critical</a:t>
            </a:r>
          </a:p>
          <a:p>
            <a:pPr lvl="1"/>
            <a:r>
              <a:rPr lang="en-US" sz="2000" dirty="0" smtClean="0"/>
              <a:t>Fault-tolerance</a:t>
            </a:r>
          </a:p>
          <a:p>
            <a:pPr lvl="1"/>
            <a:r>
              <a:rPr lang="en-US" sz="2000" dirty="0" smtClean="0"/>
              <a:t>Load management </a:t>
            </a:r>
          </a:p>
          <a:p>
            <a:pPr lvl="1"/>
            <a:r>
              <a:rPr lang="en-US" sz="2000" dirty="0" smtClean="0"/>
              <a:t>Stream processing features</a:t>
            </a:r>
          </a:p>
          <a:p>
            <a:pPr lvl="1"/>
            <a:r>
              <a:rPr lang="en-US" sz="2000" dirty="0" smtClean="0"/>
              <a:t>Continuous queries</a:t>
            </a:r>
          </a:p>
          <a:p>
            <a:pPr lvl="1"/>
            <a:r>
              <a:rPr lang="en-US" sz="2000" dirty="0" smtClean="0"/>
              <a:t>Live &amp; historical data</a:t>
            </a:r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>
              <a:buFont typeface="Arial"/>
              <a:buChar char="•"/>
            </a:pPr>
            <a:endParaRPr lang="en-US" sz="2000" dirty="0" smtClean="0"/>
          </a:p>
          <a:p>
            <a:pPr lvl="1"/>
            <a:endParaRPr lang="en-US" sz="1800" dirty="0" smtClean="0"/>
          </a:p>
          <a:p>
            <a:pPr>
              <a:buFont typeface="Arial"/>
              <a:buChar char="•"/>
            </a:pPr>
            <a:endParaRPr lang="es-ES" sz="2000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0" y="5943600"/>
            <a:ext cx="7239000" cy="228600"/>
          </a:xfrm>
        </p:spPr>
        <p:txBody>
          <a:bodyPr/>
          <a:lstStyle/>
          <a:p>
            <a:fld id="{A32B9016-6995-48FB-9AE5-37118F71A147}" type="slidenum">
              <a:rPr lang="es-ES" smtClean="0"/>
              <a:pPr/>
              <a:t>11</a:t>
            </a:fld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0" y="6286520"/>
            <a:ext cx="7259295" cy="58477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es-ES" dirty="0" err="1" smtClean="0"/>
              <a:t>Source: 	Data Management in the WorldWide Sensor Web. Balazinska et al. </a:t>
            </a:r>
            <a:br>
              <a:rPr lang="es-ES" dirty="0" err="1" smtClean="0"/>
            </a:br>
            <a:r>
              <a:rPr lang="es-ES" dirty="0" err="1" smtClean="0"/>
              <a:t>	IEEE Pervasive Computing, 2007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3405" y="1146458"/>
            <a:ext cx="4760595" cy="37304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834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 </a:t>
            </a:r>
            <a:r>
              <a:rPr lang="es-ES" dirty="0" err="1" smtClean="0"/>
              <a:t>semantic</a:t>
            </a:r>
            <a:r>
              <a:rPr lang="es-ES" dirty="0" smtClean="0"/>
              <a:t> </a:t>
            </a:r>
            <a:r>
              <a:rPr lang="es-ES" dirty="0" err="1" smtClean="0"/>
              <a:t>perspective</a:t>
            </a:r>
            <a:r>
              <a:rPr lang="es-ES" dirty="0" smtClean="0"/>
              <a:t> </a:t>
            </a:r>
            <a:r>
              <a:rPr lang="es-ES" dirty="0" err="1" smtClean="0"/>
              <a:t>on</a:t>
            </a:r>
            <a:r>
              <a:rPr lang="es-ES" dirty="0" smtClean="0"/>
              <a:t> </a:t>
            </a:r>
            <a:r>
              <a:rPr lang="es-ES" dirty="0" err="1" smtClean="0"/>
              <a:t>these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endParaRPr lang="es-E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s-ES" sz="2000" dirty="0" smtClean="0"/>
              <a:t>Sensor data </a:t>
            </a:r>
            <a:r>
              <a:rPr lang="es-ES" sz="2000" dirty="0" err="1" smtClean="0"/>
              <a:t>querying</a:t>
            </a:r>
            <a:r>
              <a:rPr lang="es-ES" sz="2000" dirty="0" smtClean="0"/>
              <a:t> and (pre-)</a:t>
            </a:r>
            <a:r>
              <a:rPr lang="es-ES" sz="2000" dirty="0" err="1" smtClean="0"/>
              <a:t>processing</a:t>
            </a:r>
            <a:endParaRPr lang="es-ES" sz="2000" dirty="0" smtClean="0"/>
          </a:p>
          <a:p>
            <a:pPr lvl="1"/>
            <a:r>
              <a:rPr lang="es-ES" sz="1800" dirty="0" smtClean="0"/>
              <a:t>Data </a:t>
            </a:r>
            <a:r>
              <a:rPr lang="es-ES" sz="1800" dirty="0" err="1" smtClean="0"/>
              <a:t>heterogeneity</a:t>
            </a:r>
            <a:r>
              <a:rPr lang="es-ES" sz="1800" dirty="0" smtClean="0"/>
              <a:t> </a:t>
            </a:r>
            <a:r>
              <a:rPr lang="es-ES" sz="1800" dirty="0" smtClean="0">
                <a:sym typeface="Wingdings"/>
              </a:rPr>
              <a:t> </a:t>
            </a:r>
            <a:r>
              <a:rPr lang="es-ES" sz="1800" b="1" dirty="0" smtClean="0">
                <a:solidFill>
                  <a:srgbClr val="FF0000"/>
                </a:solidFill>
                <a:sym typeface="Wingdings"/>
              </a:rPr>
              <a:t>Data </a:t>
            </a:r>
            <a:r>
              <a:rPr lang="es-ES" sz="1800" b="1" dirty="0" err="1" smtClean="0">
                <a:solidFill>
                  <a:srgbClr val="FF0000"/>
                </a:solidFill>
                <a:sym typeface="Wingdings"/>
              </a:rPr>
              <a:t>integration</a:t>
            </a:r>
            <a:r>
              <a:rPr lang="es-ES" sz="1800" b="1" dirty="0" smtClean="0">
                <a:solidFill>
                  <a:srgbClr val="FF0000"/>
                </a:solidFill>
                <a:sym typeface="Wingdings"/>
              </a:rPr>
              <a:t> and </a:t>
            </a:r>
            <a:r>
              <a:rPr lang="es-ES" sz="1800" b="1" dirty="0" err="1" smtClean="0">
                <a:solidFill>
                  <a:srgbClr val="FF0000"/>
                </a:solidFill>
                <a:sym typeface="Wingdings"/>
              </a:rPr>
              <a:t>fusion</a:t>
            </a:r>
            <a:endParaRPr lang="es-ES" sz="1800" b="1" dirty="0" smtClean="0">
              <a:solidFill>
                <a:srgbClr val="FF0000"/>
              </a:solidFill>
            </a:endParaRPr>
          </a:p>
          <a:p>
            <a:pPr lvl="1"/>
            <a:r>
              <a:rPr lang="es-ES" sz="1800" b="1" dirty="0" smtClean="0">
                <a:solidFill>
                  <a:srgbClr val="FF0000"/>
                </a:solidFill>
              </a:rPr>
              <a:t>Data </a:t>
            </a:r>
            <a:r>
              <a:rPr lang="es-ES" sz="1800" b="1" dirty="0" err="1" smtClean="0">
                <a:solidFill>
                  <a:srgbClr val="FF0000"/>
                </a:solidFill>
              </a:rPr>
              <a:t>quality</a:t>
            </a:r>
            <a:endParaRPr lang="es-ES" sz="1800" b="1" dirty="0" smtClean="0">
              <a:solidFill>
                <a:srgbClr val="FF0000"/>
              </a:solidFill>
            </a:endParaRPr>
          </a:p>
          <a:p>
            <a:pPr lvl="1"/>
            <a:r>
              <a:rPr lang="es-ES" sz="1800" dirty="0" smtClean="0"/>
              <a:t>New </a:t>
            </a:r>
            <a:r>
              <a:rPr lang="es-ES" sz="1800" dirty="0" err="1" smtClean="0"/>
              <a:t>inference</a:t>
            </a:r>
            <a:r>
              <a:rPr lang="es-ES" sz="1800" dirty="0" smtClean="0"/>
              <a:t> </a:t>
            </a:r>
            <a:r>
              <a:rPr lang="es-ES" sz="1800" dirty="0" err="1" smtClean="0"/>
              <a:t>capabilities</a:t>
            </a:r>
            <a:r>
              <a:rPr lang="es-ES" sz="1800" dirty="0" smtClean="0"/>
              <a:t> </a:t>
            </a:r>
            <a:r>
              <a:rPr lang="es-ES" sz="1800" dirty="0" err="1" smtClean="0"/>
              <a:t>required</a:t>
            </a:r>
            <a:r>
              <a:rPr lang="es-ES" sz="1800" dirty="0" smtClean="0"/>
              <a:t> </a:t>
            </a:r>
            <a:r>
              <a:rPr lang="es-ES" sz="1800" dirty="0" err="1" smtClean="0"/>
              <a:t>to</a:t>
            </a:r>
            <a:r>
              <a:rPr lang="es-ES" sz="1800" dirty="0" smtClean="0"/>
              <a:t> </a:t>
            </a:r>
            <a:r>
              <a:rPr lang="es-ES" sz="1800" dirty="0" err="1" smtClean="0"/>
              <a:t>deal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sensor </a:t>
            </a:r>
            <a:r>
              <a:rPr lang="es-ES" sz="1800" dirty="0" err="1" smtClean="0"/>
              <a:t>information</a:t>
            </a:r>
            <a:endParaRPr lang="es-ES" sz="1800" dirty="0" smtClean="0"/>
          </a:p>
          <a:p>
            <a:pPr marL="457200" indent="-457200">
              <a:buFont typeface="Arial"/>
              <a:buChar char="•"/>
            </a:pPr>
            <a:r>
              <a:rPr lang="es-ES" sz="2000" dirty="0" smtClean="0"/>
              <a:t>Sensor data </a:t>
            </a:r>
            <a:r>
              <a:rPr lang="es-ES" sz="2000" dirty="0" err="1" smtClean="0"/>
              <a:t>model</a:t>
            </a:r>
            <a:r>
              <a:rPr lang="es-ES" sz="2000" dirty="0" smtClean="0"/>
              <a:t> </a:t>
            </a:r>
            <a:r>
              <a:rPr lang="es-ES" sz="2000" dirty="0" err="1" smtClean="0"/>
              <a:t>representation</a:t>
            </a:r>
            <a:r>
              <a:rPr lang="es-ES" sz="2000" dirty="0" smtClean="0"/>
              <a:t> and </a:t>
            </a:r>
            <a:r>
              <a:rPr lang="es-ES" sz="2000" dirty="0" err="1" smtClean="0"/>
              <a:t>management</a:t>
            </a:r>
            <a:endParaRPr lang="es-ES" sz="2000" dirty="0" smtClean="0"/>
          </a:p>
          <a:p>
            <a:pPr lvl="1"/>
            <a:r>
              <a:rPr lang="es-ES" sz="1800" dirty="0" err="1" smtClean="0"/>
              <a:t>For</a:t>
            </a:r>
            <a:r>
              <a:rPr lang="es-ES" sz="1800" dirty="0" smtClean="0"/>
              <a:t> data </a:t>
            </a:r>
            <a:r>
              <a:rPr lang="es-ES" sz="1800" dirty="0" err="1" smtClean="0"/>
              <a:t>publication</a:t>
            </a:r>
            <a:r>
              <a:rPr lang="es-ES" sz="1800" dirty="0" smtClean="0"/>
              <a:t>, </a:t>
            </a:r>
            <a:r>
              <a:rPr lang="es-ES" sz="1800" dirty="0" err="1" smtClean="0"/>
              <a:t>integration</a:t>
            </a:r>
            <a:r>
              <a:rPr lang="es-ES" sz="1800" dirty="0" smtClean="0"/>
              <a:t> and </a:t>
            </a:r>
            <a:r>
              <a:rPr lang="es-ES" sz="1800" b="1" dirty="0" err="1" smtClean="0">
                <a:solidFill>
                  <a:srgbClr val="FF0000"/>
                </a:solidFill>
              </a:rPr>
              <a:t>discovery</a:t>
            </a:r>
            <a:r>
              <a:rPr lang="es-ES" sz="1800" dirty="0" smtClean="0"/>
              <a:t> </a:t>
            </a:r>
            <a:endParaRPr lang="es-ES" sz="1800" dirty="0" smtClean="0"/>
          </a:p>
          <a:p>
            <a:pPr lvl="1"/>
            <a:r>
              <a:rPr lang="es-ES" sz="1800" dirty="0" err="1" smtClean="0"/>
              <a:t>Bridging</a:t>
            </a:r>
            <a:r>
              <a:rPr lang="es-ES" sz="1800" dirty="0" smtClean="0"/>
              <a:t> </a:t>
            </a:r>
            <a:r>
              <a:rPr lang="es-ES" sz="1800" dirty="0" err="1" smtClean="0"/>
              <a:t>between</a:t>
            </a:r>
            <a:r>
              <a:rPr lang="es-ES" sz="1800" dirty="0" smtClean="0"/>
              <a:t> sensor data and </a:t>
            </a:r>
            <a:r>
              <a:rPr lang="es-ES" sz="1800" dirty="0" err="1" smtClean="0"/>
              <a:t>ontological</a:t>
            </a:r>
            <a:r>
              <a:rPr lang="es-ES" sz="1800" dirty="0" smtClean="0"/>
              <a:t> </a:t>
            </a:r>
            <a:r>
              <a:rPr lang="es-ES" sz="1800" dirty="0" err="1" smtClean="0"/>
              <a:t>representations</a:t>
            </a:r>
            <a:r>
              <a:rPr lang="es-ES" sz="1800" dirty="0" smtClean="0"/>
              <a:t> </a:t>
            </a:r>
            <a:r>
              <a:rPr lang="es-ES" sz="1800" dirty="0" err="1" smtClean="0"/>
              <a:t>for</a:t>
            </a:r>
            <a:r>
              <a:rPr lang="es-ES" sz="1800" dirty="0" smtClean="0"/>
              <a:t> data </a:t>
            </a:r>
            <a:r>
              <a:rPr lang="es-ES" sz="1800" dirty="0" err="1" smtClean="0"/>
              <a:t>integration</a:t>
            </a:r>
            <a:r>
              <a:rPr lang="es-ES" sz="1800" dirty="0" smtClean="0"/>
              <a:t>  </a:t>
            </a:r>
            <a:r>
              <a:rPr lang="es-ES" sz="1800" dirty="0" smtClean="0">
                <a:sym typeface="Wingdings"/>
              </a:rPr>
              <a:t> </a:t>
            </a:r>
            <a:r>
              <a:rPr lang="es-ES" sz="1800" b="1" dirty="0" err="1" smtClean="0">
                <a:solidFill>
                  <a:srgbClr val="FF0000"/>
                </a:solidFill>
                <a:sym typeface="Wingdings"/>
              </a:rPr>
              <a:t>Abstraction</a:t>
            </a:r>
            <a:r>
              <a:rPr lang="es-ES" sz="1800" b="1" dirty="0" smtClean="0">
                <a:solidFill>
                  <a:srgbClr val="FF0000"/>
                </a:solidFill>
                <a:sym typeface="Wingdings"/>
              </a:rPr>
              <a:t> </a:t>
            </a:r>
            <a:r>
              <a:rPr lang="es-ES" sz="1800" b="1" dirty="0" err="1" smtClean="0">
                <a:solidFill>
                  <a:srgbClr val="FF0000"/>
                </a:solidFill>
                <a:sym typeface="Wingdings"/>
              </a:rPr>
              <a:t>level</a:t>
            </a:r>
            <a:endParaRPr lang="es-ES" sz="1800" b="1" dirty="0" smtClean="0">
              <a:solidFill>
                <a:srgbClr val="FF0000"/>
              </a:solidFill>
            </a:endParaRPr>
          </a:p>
          <a:p>
            <a:pPr lvl="1"/>
            <a:r>
              <a:rPr lang="es-ES" sz="1800" dirty="0" err="1" smtClean="0"/>
              <a:t>Event</a:t>
            </a:r>
            <a:r>
              <a:rPr lang="es-ES" sz="1800" dirty="0" smtClean="0"/>
              <a:t> </a:t>
            </a:r>
            <a:r>
              <a:rPr lang="es-ES" sz="1800" dirty="0" err="1" smtClean="0"/>
              <a:t>models</a:t>
            </a:r>
            <a:endParaRPr lang="es-ES" sz="1800" dirty="0" smtClean="0"/>
          </a:p>
          <a:p>
            <a:pPr marL="457200" indent="-457200">
              <a:buFont typeface="Arial"/>
              <a:buChar char="•"/>
            </a:pPr>
            <a:r>
              <a:rPr lang="es-ES" sz="2000" b="1" dirty="0" smtClean="0">
                <a:solidFill>
                  <a:srgbClr val="FF0000"/>
                </a:solidFill>
              </a:rPr>
              <a:t>Rapid </a:t>
            </a:r>
            <a:r>
              <a:rPr lang="es-ES" sz="2000" b="1" dirty="0" err="1" smtClean="0">
                <a:solidFill>
                  <a:srgbClr val="FF0000"/>
                </a:solidFill>
              </a:rPr>
              <a:t>development</a:t>
            </a:r>
            <a:r>
              <a:rPr lang="es-ES" sz="2000" b="1" dirty="0" smtClean="0">
                <a:solidFill>
                  <a:srgbClr val="FF0000"/>
                </a:solidFill>
              </a:rPr>
              <a:t> of </a:t>
            </a:r>
            <a:r>
              <a:rPr lang="es-ES" sz="2000" b="1" dirty="0" err="1" smtClean="0">
                <a:solidFill>
                  <a:srgbClr val="FF0000"/>
                </a:solidFill>
              </a:rPr>
              <a:t>applications</a:t>
            </a:r>
            <a:endParaRPr lang="es-ES" sz="2000" b="1" dirty="0" smtClean="0">
              <a:solidFill>
                <a:srgbClr val="FF0000"/>
              </a:solidFill>
            </a:endParaRPr>
          </a:p>
          <a:p>
            <a:pPr marL="857250" lvl="1" indent="-457200">
              <a:buFont typeface="Arial"/>
              <a:buChar char="•"/>
            </a:pPr>
            <a:r>
              <a:rPr lang="es-ES" sz="1600" dirty="0" err="1"/>
              <a:t>User</a:t>
            </a:r>
            <a:r>
              <a:rPr lang="es-ES" sz="1600" dirty="0"/>
              <a:t> </a:t>
            </a:r>
            <a:r>
              <a:rPr lang="es-ES" sz="1600" dirty="0" err="1"/>
              <a:t>interaction</a:t>
            </a:r>
            <a:r>
              <a:rPr lang="es-ES" sz="1600" dirty="0"/>
              <a:t> </a:t>
            </a:r>
            <a:r>
              <a:rPr lang="es-ES" sz="1600" dirty="0" err="1"/>
              <a:t>with</a:t>
            </a:r>
            <a:r>
              <a:rPr lang="es-ES" sz="1600" dirty="0"/>
              <a:t> sensor data</a:t>
            </a:r>
          </a:p>
          <a:p>
            <a:pPr marL="457200" indent="-457200">
              <a:buFont typeface="Arial"/>
              <a:buChar char="•"/>
            </a:pPr>
            <a:endParaRPr lang="es-ES" sz="2000" dirty="0" smtClean="0"/>
          </a:p>
        </p:txBody>
      </p:sp>
      <p:sp>
        <p:nvSpPr>
          <p:cNvPr id="4" name="7 CuadroTexto"/>
          <p:cNvSpPr txBox="1"/>
          <p:nvPr/>
        </p:nvSpPr>
        <p:spPr>
          <a:xfrm>
            <a:off x="784013" y="6286520"/>
            <a:ext cx="569128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just"/>
            <a:r>
              <a:rPr lang="es-ES" dirty="0" err="1" smtClean="0"/>
              <a:t>Source</a:t>
            </a:r>
            <a:r>
              <a:rPr lang="es-ES" dirty="0" smtClean="0"/>
              <a:t>: 	</a:t>
            </a:r>
            <a:r>
              <a:rPr lang="es-ES" dirty="0" err="1" smtClean="0"/>
              <a:t>Five</a:t>
            </a:r>
            <a:r>
              <a:rPr lang="es-ES" dirty="0" smtClean="0"/>
              <a:t> </a:t>
            </a:r>
            <a:r>
              <a:rPr lang="es-ES" dirty="0" err="1" smtClean="0"/>
              <a:t>Challenges</a:t>
            </a:r>
            <a:r>
              <a:rPr lang="es-ES" dirty="0" smtClean="0"/>
              <a:t>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Semantic</a:t>
            </a:r>
            <a:r>
              <a:rPr lang="es-ES" dirty="0" smtClean="0"/>
              <a:t> Sensor Web. García-Castro R, Corcho O.</a:t>
            </a:r>
            <a:br>
              <a:rPr lang="es-ES" dirty="0" smtClean="0"/>
            </a:br>
            <a:r>
              <a:rPr lang="es-ES" dirty="0" smtClean="0"/>
              <a:t>	</a:t>
            </a:r>
            <a:r>
              <a:rPr lang="es-ES" dirty="0" err="1" smtClean="0"/>
              <a:t>Semantic</a:t>
            </a:r>
            <a:r>
              <a:rPr lang="es-ES" dirty="0" smtClean="0"/>
              <a:t> Web </a:t>
            </a:r>
            <a:r>
              <a:rPr lang="es-ES" dirty="0" err="1" smtClean="0"/>
              <a:t>Journal</a:t>
            </a:r>
            <a:r>
              <a:rPr lang="es-ES" dirty="0" smtClean="0"/>
              <a:t>, 2010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0391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Challenges</a:t>
            </a:r>
            <a:r>
              <a:rPr lang="es-ES" dirty="0" smtClean="0"/>
              <a:t>. A </a:t>
            </a:r>
            <a:r>
              <a:rPr lang="es-ES" dirty="0" err="1" smtClean="0"/>
              <a:t>high-level</a:t>
            </a:r>
            <a:r>
              <a:rPr lang="es-ES" dirty="0" smtClean="0"/>
              <a:t> </a:t>
            </a:r>
            <a:r>
              <a:rPr lang="es-ES" dirty="0" err="1" smtClean="0"/>
              <a:t>application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853" y="1220823"/>
            <a:ext cx="4483836" cy="495628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5594581" y="3653235"/>
            <a:ext cx="360402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Registry</a:t>
            </a:r>
            <a:endParaRPr lang="es-ES" sz="2400" dirty="0" smtClean="0"/>
          </a:p>
          <a:p>
            <a:r>
              <a:rPr lang="es-ES" sz="2400" dirty="0" err="1" smtClean="0"/>
              <a:t>Information</a:t>
            </a:r>
            <a:r>
              <a:rPr lang="es-ES" sz="2400" dirty="0" smtClean="0"/>
              <a:t> </a:t>
            </a:r>
            <a:r>
              <a:rPr lang="es-ES" sz="2400" dirty="0" err="1" smtClean="0"/>
              <a:t>Integration</a:t>
            </a:r>
            <a:endParaRPr lang="es-ES" sz="2400" dirty="0" smtClean="0"/>
          </a:p>
          <a:p>
            <a:r>
              <a:rPr lang="es-ES" sz="2400" dirty="0" smtClean="0"/>
              <a:t>Sensor Network </a:t>
            </a:r>
            <a:r>
              <a:rPr lang="es-ES" sz="2400" dirty="0" err="1" smtClean="0"/>
              <a:t>Ontologies</a:t>
            </a:r>
            <a:endParaRPr lang="es-ES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5594581" y="2224631"/>
            <a:ext cx="2852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 err="1" smtClean="0"/>
              <a:t>Mashup</a:t>
            </a:r>
            <a:r>
              <a:rPr lang="es-ES" sz="2400" dirty="0" smtClean="0"/>
              <a:t> </a:t>
            </a:r>
            <a:r>
              <a:rPr lang="es-ES" sz="2400" dirty="0" err="1" smtClean="0"/>
              <a:t>development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838799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Tutorial </a:t>
            </a:r>
            <a:r>
              <a:rPr lang="es-ES" dirty="0" err="1" smtClean="0"/>
              <a:t>Objectives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s-ES" sz="2400" dirty="0" err="1" smtClean="0"/>
              <a:t>Knowledge</a:t>
            </a:r>
            <a:r>
              <a:rPr lang="es-ES" sz="2400" dirty="0" smtClean="0"/>
              <a:t> </a:t>
            </a:r>
            <a:r>
              <a:rPr lang="es-ES" sz="2400" dirty="0"/>
              <a:t>of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basic</a:t>
            </a:r>
            <a:r>
              <a:rPr lang="es-ES" sz="2400" dirty="0"/>
              <a:t> </a:t>
            </a:r>
            <a:r>
              <a:rPr lang="es-ES" sz="2400" dirty="0" err="1"/>
              <a:t>concepts</a:t>
            </a:r>
            <a:r>
              <a:rPr lang="es-ES" sz="2400" dirty="0"/>
              <a:t> and </a:t>
            </a:r>
            <a:r>
              <a:rPr lang="es-ES" sz="2400" dirty="0" err="1"/>
              <a:t>tools</a:t>
            </a:r>
            <a:r>
              <a:rPr lang="es-ES" sz="2400" dirty="0"/>
              <a:t> </a:t>
            </a:r>
            <a:r>
              <a:rPr lang="es-ES" sz="2400" dirty="0" err="1"/>
              <a:t>to</a:t>
            </a:r>
            <a:r>
              <a:rPr lang="es-ES" sz="2400" dirty="0"/>
              <a:t> </a:t>
            </a:r>
            <a:r>
              <a:rPr lang="es-ES" sz="2400" dirty="0" err="1"/>
              <a:t>build</a:t>
            </a:r>
            <a:r>
              <a:rPr lang="es-ES" sz="2400" dirty="0"/>
              <a:t> </a:t>
            </a:r>
            <a:r>
              <a:rPr lang="es-ES" sz="2400" dirty="0" err="1" smtClean="0">
                <a:solidFill>
                  <a:srgbClr val="FF0000"/>
                </a:solidFill>
              </a:rPr>
              <a:t>semantically-enabled</a:t>
            </a:r>
            <a:r>
              <a:rPr lang="es-ES" sz="2400" dirty="0" smtClean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applications</a:t>
            </a:r>
            <a:r>
              <a:rPr lang="es-ES" sz="2400" dirty="0">
                <a:solidFill>
                  <a:srgbClr val="FF0000"/>
                </a:solidFill>
              </a:rPr>
              <a:t> and </a:t>
            </a:r>
            <a:r>
              <a:rPr lang="es-ES" sz="2400" dirty="0" err="1">
                <a:solidFill>
                  <a:srgbClr val="FF0000"/>
                </a:solidFill>
              </a:rPr>
              <a:t>services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/>
              <a:t>that</a:t>
            </a:r>
            <a:r>
              <a:rPr lang="es-ES" sz="2400" dirty="0"/>
              <a:t> </a:t>
            </a:r>
            <a:r>
              <a:rPr lang="es-ES" sz="2400" dirty="0" err="1"/>
              <a:t>rely</a:t>
            </a:r>
            <a:r>
              <a:rPr lang="es-ES" sz="2400" dirty="0"/>
              <a:t> </a:t>
            </a:r>
            <a:r>
              <a:rPr lang="es-ES" sz="2400" dirty="0" err="1"/>
              <a:t>partially</a:t>
            </a:r>
            <a:r>
              <a:rPr lang="es-ES" sz="2400" dirty="0"/>
              <a:t> </a:t>
            </a:r>
            <a:r>
              <a:rPr lang="es-ES" sz="2400" dirty="0" err="1"/>
              <a:t>or</a:t>
            </a:r>
            <a:r>
              <a:rPr lang="es-ES" sz="2400" dirty="0"/>
              <a:t> </a:t>
            </a:r>
            <a:r>
              <a:rPr lang="es-ES" sz="2400" dirty="0" err="1"/>
              <a:t>totally</a:t>
            </a:r>
            <a:r>
              <a:rPr lang="es-ES" sz="2400" dirty="0"/>
              <a:t> </a:t>
            </a:r>
            <a:r>
              <a:rPr lang="es-ES" sz="2400" dirty="0" err="1"/>
              <a:t>on</a:t>
            </a:r>
            <a:r>
              <a:rPr lang="es-ES" sz="2400" dirty="0"/>
              <a:t> </a:t>
            </a:r>
            <a:r>
              <a:rPr lang="es-ES" sz="2400" dirty="0">
                <a:solidFill>
                  <a:srgbClr val="FF0000"/>
                </a:solidFill>
              </a:rPr>
              <a:t>data </a:t>
            </a:r>
            <a:r>
              <a:rPr lang="es-ES" sz="2400" dirty="0" err="1">
                <a:solidFill>
                  <a:srgbClr val="FF0000"/>
                </a:solidFill>
              </a:rPr>
              <a:t>coming</a:t>
            </a:r>
            <a:r>
              <a:rPr lang="es-ES" sz="2400" dirty="0">
                <a:solidFill>
                  <a:srgbClr val="FF0000"/>
                </a:solidFill>
              </a:rPr>
              <a:t> </a:t>
            </a:r>
            <a:r>
              <a:rPr lang="es-ES" sz="2400" dirty="0" err="1">
                <a:solidFill>
                  <a:srgbClr val="FF0000"/>
                </a:solidFill>
              </a:rPr>
              <a:t>from</a:t>
            </a:r>
            <a:r>
              <a:rPr lang="es-ES" sz="2400" dirty="0">
                <a:solidFill>
                  <a:srgbClr val="FF0000"/>
                </a:solidFill>
              </a:rPr>
              <a:t> sensor </a:t>
            </a:r>
            <a:r>
              <a:rPr lang="es-ES" sz="2400" dirty="0" err="1" smtClean="0">
                <a:solidFill>
                  <a:srgbClr val="FF0000"/>
                </a:solidFill>
              </a:rPr>
              <a:t>networks</a:t>
            </a:r>
            <a:endParaRPr lang="es-ES" sz="2400" dirty="0" smtClean="0"/>
          </a:p>
          <a:p>
            <a:pPr marL="457200" indent="-457200">
              <a:buFont typeface="Arial"/>
              <a:buChar char="•"/>
            </a:pPr>
            <a:endParaRPr lang="es-ES" sz="2400" dirty="0" smtClean="0"/>
          </a:p>
          <a:p>
            <a:pPr marL="457200" indent="-457200">
              <a:buFont typeface="Arial"/>
              <a:buChar char="•"/>
            </a:pPr>
            <a:r>
              <a:rPr lang="es-ES" sz="2400" dirty="0" err="1" smtClean="0"/>
              <a:t>Who</a:t>
            </a:r>
            <a:r>
              <a:rPr lang="es-ES" sz="2400" dirty="0" err="1" smtClean="0"/>
              <a:t>m</a:t>
            </a:r>
            <a:r>
              <a:rPr lang="es-ES" sz="2400" dirty="0" smtClean="0"/>
              <a:t> of </a:t>
            </a:r>
            <a:r>
              <a:rPr lang="es-ES" sz="2400" dirty="0" err="1" smtClean="0"/>
              <a:t>this</a:t>
            </a:r>
            <a:r>
              <a:rPr lang="es-ES" sz="2400" dirty="0" smtClean="0"/>
              <a:t> </a:t>
            </a:r>
            <a:r>
              <a:rPr lang="es-ES" sz="2400" dirty="0" err="1" smtClean="0"/>
              <a:t>group</a:t>
            </a:r>
            <a:r>
              <a:rPr lang="es-ES" sz="2400" dirty="0" smtClean="0"/>
              <a:t> are </a:t>
            </a:r>
            <a:r>
              <a:rPr lang="es-ES" sz="2400" dirty="0" err="1" smtClean="0"/>
              <a:t>you</a:t>
            </a:r>
            <a:r>
              <a:rPr lang="es-ES" sz="2400" dirty="0" smtClean="0"/>
              <a:t> in?</a:t>
            </a:r>
            <a:endParaRPr lang="es-ES" sz="2400" dirty="0" smtClean="0"/>
          </a:p>
          <a:p>
            <a:pPr marL="857250" lvl="1" indent="-457200">
              <a:buFont typeface="Arial"/>
              <a:buChar char="•"/>
            </a:pPr>
            <a:r>
              <a:rPr lang="es-ES" sz="2000" dirty="0" err="1" smtClean="0"/>
              <a:t>Developers</a:t>
            </a:r>
            <a:r>
              <a:rPr lang="es-ES" sz="2000" dirty="0" smtClean="0"/>
              <a:t> </a:t>
            </a:r>
            <a:r>
              <a:rPr lang="es-ES" sz="2000" dirty="0" err="1"/>
              <a:t>who</a:t>
            </a:r>
            <a:r>
              <a:rPr lang="es-ES" sz="2000" dirty="0"/>
              <a:t> </a:t>
            </a:r>
            <a:r>
              <a:rPr lang="es-ES" sz="2000" dirty="0" err="1"/>
              <a:t>wish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build</a:t>
            </a:r>
            <a:r>
              <a:rPr lang="es-ES" sz="2000" dirty="0"/>
              <a:t> </a:t>
            </a:r>
            <a:r>
              <a:rPr lang="es-ES" sz="2000" dirty="0" err="1"/>
              <a:t>such</a:t>
            </a:r>
            <a:r>
              <a:rPr lang="es-ES" sz="2000" dirty="0"/>
              <a:t> </a:t>
            </a:r>
            <a:r>
              <a:rPr lang="es-ES" sz="2000" dirty="0" err="1" smtClean="0"/>
              <a:t>applications</a:t>
            </a:r>
            <a:endParaRPr lang="es-ES" sz="2000" dirty="0" smtClean="0"/>
          </a:p>
          <a:p>
            <a:pPr marL="857250" lvl="1" indent="-457200">
              <a:buFont typeface="Arial"/>
              <a:buChar char="•"/>
            </a:pPr>
            <a:r>
              <a:rPr lang="es-ES" sz="2000" dirty="0" err="1" smtClean="0"/>
              <a:t>People</a:t>
            </a:r>
            <a:r>
              <a:rPr lang="es-ES" sz="2000" dirty="0" smtClean="0"/>
              <a:t> </a:t>
            </a:r>
            <a:r>
              <a:rPr lang="es-ES" sz="2000" dirty="0" err="1"/>
              <a:t>interested</a:t>
            </a:r>
            <a:r>
              <a:rPr lang="es-ES" sz="2000" dirty="0"/>
              <a:t> in </a:t>
            </a:r>
            <a:r>
              <a:rPr lang="es-ES" sz="2000" dirty="0" err="1"/>
              <a:t>the</a:t>
            </a:r>
            <a:r>
              <a:rPr lang="es-ES" sz="2000" dirty="0"/>
              <a:t> </a:t>
            </a:r>
            <a:r>
              <a:rPr lang="es-ES" sz="2000" dirty="0" err="1"/>
              <a:t>basic</a:t>
            </a:r>
            <a:r>
              <a:rPr lang="es-ES" sz="2000" dirty="0"/>
              <a:t> </a:t>
            </a:r>
            <a:r>
              <a:rPr lang="es-ES" sz="2000" dirty="0" err="1"/>
              <a:t>concepts</a:t>
            </a:r>
            <a:r>
              <a:rPr lang="es-ES" sz="2000" dirty="0"/>
              <a:t> of </a:t>
            </a:r>
            <a:r>
              <a:rPr lang="es-ES" sz="2000" dirty="0" err="1"/>
              <a:t>semantic</a:t>
            </a:r>
            <a:r>
              <a:rPr lang="es-ES" sz="2000" dirty="0"/>
              <a:t> sensor </a:t>
            </a:r>
            <a:r>
              <a:rPr lang="es-ES" sz="2000" dirty="0" smtClean="0"/>
              <a:t>web </a:t>
            </a:r>
            <a:r>
              <a:rPr lang="es-ES" sz="2000" dirty="0" err="1" smtClean="0"/>
              <a:t>applications</a:t>
            </a:r>
            <a:endParaRPr lang="es-ES" sz="2000" dirty="0" smtClean="0"/>
          </a:p>
          <a:p>
            <a:pPr marL="857250" lvl="1" indent="-457200">
              <a:buFont typeface="Arial"/>
              <a:buChar char="•"/>
            </a:pPr>
            <a:r>
              <a:rPr lang="es-ES" sz="2000" dirty="0" err="1" smtClean="0"/>
              <a:t>Experts</a:t>
            </a:r>
            <a:r>
              <a:rPr lang="es-ES" sz="2000" dirty="0" smtClean="0"/>
              <a:t> in </a:t>
            </a:r>
            <a:r>
              <a:rPr lang="es-ES" sz="2000" dirty="0" err="1" smtClean="0"/>
              <a:t>Semantic</a:t>
            </a:r>
            <a:r>
              <a:rPr lang="es-ES" sz="2000" dirty="0" smtClean="0"/>
              <a:t> Sensor Web </a:t>
            </a:r>
            <a:r>
              <a:rPr lang="es-ES" sz="2000" dirty="0" err="1" smtClean="0"/>
              <a:t>applications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69043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Whom</a:t>
            </a:r>
            <a:r>
              <a:rPr lang="es-ES" dirty="0" smtClean="0"/>
              <a:t> </a:t>
            </a:r>
            <a:r>
              <a:rPr lang="es-ES" dirty="0" err="1" smtClean="0"/>
              <a:t>we</a:t>
            </a:r>
            <a:r>
              <a:rPr lang="es-ES" dirty="0" smtClean="0"/>
              <a:t> are?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s-ES" dirty="0" smtClean="0"/>
              <a:t>Oscar Corcho (UPM)</a:t>
            </a:r>
          </a:p>
          <a:p>
            <a:pPr marL="457200" indent="-457200">
              <a:buFont typeface="Arial"/>
              <a:buChar char="•"/>
            </a:pPr>
            <a:r>
              <a:rPr lang="es-ES" dirty="0" err="1" smtClean="0"/>
              <a:t>Alasdair</a:t>
            </a:r>
            <a:r>
              <a:rPr lang="es-ES" dirty="0" smtClean="0"/>
              <a:t> Gray (UNIMAN)</a:t>
            </a:r>
          </a:p>
          <a:p>
            <a:pPr marL="457200" indent="-457200">
              <a:buFont typeface="Arial"/>
              <a:buChar char="•"/>
            </a:pPr>
            <a:r>
              <a:rPr lang="es-ES" dirty="0" err="1"/>
              <a:t>Kostis</a:t>
            </a:r>
            <a:r>
              <a:rPr lang="es-ES" dirty="0"/>
              <a:t> </a:t>
            </a:r>
            <a:r>
              <a:rPr lang="es-ES" dirty="0" err="1" smtClean="0"/>
              <a:t>Kyzirakos</a:t>
            </a:r>
            <a:r>
              <a:rPr lang="es-ES" dirty="0" smtClean="0"/>
              <a:t> (NKUA)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/>
              <a:t>Jean Paul </a:t>
            </a:r>
            <a:r>
              <a:rPr lang="es-ES" dirty="0" err="1" smtClean="0"/>
              <a:t>Calbimonte</a:t>
            </a:r>
            <a:r>
              <a:rPr lang="es-ES" dirty="0" smtClean="0"/>
              <a:t> (UPM)</a:t>
            </a:r>
          </a:p>
          <a:p>
            <a:pPr marL="457200" indent="-457200">
              <a:buFont typeface="Arial"/>
              <a:buChar char="•"/>
            </a:pPr>
            <a:r>
              <a:rPr lang="es-ES" dirty="0" smtClean="0"/>
              <a:t>Kevin Page (SOTON)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488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Schedule </a:t>
            </a:r>
            <a:r>
              <a:rPr lang="es-ES" dirty="0" err="1" smtClean="0"/>
              <a:t>for</a:t>
            </a:r>
            <a:r>
              <a:rPr lang="es-ES" dirty="0" smtClean="0"/>
              <a:t> </a:t>
            </a:r>
            <a:r>
              <a:rPr lang="es-ES" dirty="0" err="1" smtClean="0"/>
              <a:t>today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s-ES" sz="2400" dirty="0" err="1" smtClean="0"/>
              <a:t>Introduction</a:t>
            </a:r>
            <a:r>
              <a:rPr lang="es-ES" sz="2400" dirty="0" smtClean="0"/>
              <a:t> (20’)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 err="1" smtClean="0"/>
              <a:t>Semantic</a:t>
            </a:r>
            <a:r>
              <a:rPr lang="es-ES" sz="2400" dirty="0" smtClean="0"/>
              <a:t> Sensor Web </a:t>
            </a:r>
            <a:r>
              <a:rPr lang="es-ES" sz="2400" dirty="0" err="1" smtClean="0"/>
              <a:t>components</a:t>
            </a:r>
            <a:r>
              <a:rPr lang="es-ES" sz="2400" dirty="0" smtClean="0"/>
              <a:t> (20’)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 err="1"/>
              <a:t>Discovering</a:t>
            </a:r>
            <a:r>
              <a:rPr lang="es-ES" sz="2400" dirty="0"/>
              <a:t> </a:t>
            </a:r>
            <a:r>
              <a:rPr lang="es-ES" sz="2400" dirty="0" err="1"/>
              <a:t>Sources</a:t>
            </a:r>
            <a:r>
              <a:rPr lang="es-ES" sz="2400" dirty="0"/>
              <a:t> </a:t>
            </a:r>
            <a:r>
              <a:rPr lang="es-ES" sz="2400" dirty="0" err="1"/>
              <a:t>for</a:t>
            </a:r>
            <a:r>
              <a:rPr lang="es-ES" sz="2400" dirty="0"/>
              <a:t> a </a:t>
            </a:r>
            <a:r>
              <a:rPr lang="es-ES" sz="2400" dirty="0" err="1"/>
              <a:t>Region</a:t>
            </a:r>
            <a:r>
              <a:rPr lang="es-ES" sz="2400" dirty="0"/>
              <a:t>: (20 minutes </a:t>
            </a:r>
            <a:r>
              <a:rPr lang="es-ES" sz="2400" dirty="0" err="1"/>
              <a:t>theory</a:t>
            </a:r>
            <a:r>
              <a:rPr lang="es-ES" sz="2400" dirty="0"/>
              <a:t> + 30 minutes </a:t>
            </a:r>
            <a:r>
              <a:rPr lang="es-ES" sz="2400" dirty="0" err="1"/>
              <a:t>practical</a:t>
            </a:r>
            <a:r>
              <a:rPr lang="es-E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 err="1"/>
              <a:t>Coffee</a:t>
            </a:r>
            <a:r>
              <a:rPr lang="es-ES" sz="2400" dirty="0"/>
              <a:t> </a:t>
            </a:r>
            <a:r>
              <a:rPr lang="es-ES" sz="2400"/>
              <a:t>break </a:t>
            </a:r>
            <a:r>
              <a:rPr lang="es-ES" sz="2400" smtClean="0"/>
              <a:t>(20 </a:t>
            </a:r>
            <a:r>
              <a:rPr lang="es-ES" sz="2400" dirty="0"/>
              <a:t>minutes</a:t>
            </a:r>
            <a:r>
              <a:rPr lang="es-E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 err="1"/>
              <a:t>Querying</a:t>
            </a:r>
            <a:r>
              <a:rPr lang="es-ES" sz="2400" dirty="0"/>
              <a:t> </a:t>
            </a:r>
            <a:r>
              <a:rPr lang="es-ES" sz="2400" dirty="0" err="1"/>
              <a:t>Streaming</a:t>
            </a:r>
            <a:r>
              <a:rPr lang="es-ES" sz="2400" dirty="0"/>
              <a:t> Data </a:t>
            </a:r>
            <a:r>
              <a:rPr lang="es-ES" sz="2400" dirty="0" err="1"/>
              <a:t>through</a:t>
            </a:r>
            <a:r>
              <a:rPr lang="es-ES" sz="2400" dirty="0"/>
              <a:t> </a:t>
            </a:r>
            <a:r>
              <a:rPr lang="es-ES" sz="2400" dirty="0" err="1"/>
              <a:t>Ontologies</a:t>
            </a:r>
            <a:r>
              <a:rPr lang="es-ES" sz="2400" dirty="0"/>
              <a:t>: (20 minutes </a:t>
            </a:r>
            <a:r>
              <a:rPr lang="es-ES" sz="2400" dirty="0" err="1"/>
              <a:t>theory</a:t>
            </a:r>
            <a:r>
              <a:rPr lang="es-ES" sz="2400" dirty="0"/>
              <a:t> + 30 minutes </a:t>
            </a:r>
            <a:r>
              <a:rPr lang="es-ES" sz="2400" dirty="0" err="1"/>
              <a:t>practical</a:t>
            </a:r>
            <a:r>
              <a:rPr lang="es-ES" sz="24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s-ES" sz="2400" dirty="0"/>
              <a:t>Sensor Data and </a:t>
            </a:r>
            <a:r>
              <a:rPr lang="es-ES" sz="2400" dirty="0" err="1"/>
              <a:t>Semantic</a:t>
            </a:r>
            <a:r>
              <a:rPr lang="es-ES" sz="2400" dirty="0"/>
              <a:t> </a:t>
            </a:r>
            <a:r>
              <a:rPr lang="es-ES" sz="2400" dirty="0" err="1"/>
              <a:t>Mashups</a:t>
            </a:r>
            <a:r>
              <a:rPr lang="es-ES" sz="2400" dirty="0"/>
              <a:t>: (20 minutes </a:t>
            </a:r>
            <a:r>
              <a:rPr lang="es-ES" sz="2400" dirty="0" err="1"/>
              <a:t>theory</a:t>
            </a:r>
            <a:r>
              <a:rPr lang="es-ES" sz="2400" dirty="0"/>
              <a:t> + 30 minutes </a:t>
            </a:r>
            <a:r>
              <a:rPr lang="es-ES" sz="2400" dirty="0" err="1"/>
              <a:t>practical</a:t>
            </a:r>
            <a:r>
              <a:rPr lang="es-ES" sz="2400" dirty="0"/>
              <a:t>)</a:t>
            </a: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375791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8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dirty="0" err="1" smtClean="0">
                <a:latin typeface="Arial" charset="0"/>
              </a:rPr>
              <a:t>Introduction</a:t>
            </a:r>
            <a:r>
              <a:rPr lang="es-ES" dirty="0" smtClean="0">
                <a:latin typeface="Arial" charset="0"/>
              </a:rPr>
              <a:t> </a:t>
            </a:r>
            <a:r>
              <a:rPr lang="es-ES" dirty="0" err="1" smtClean="0">
                <a:latin typeface="Arial" charset="0"/>
              </a:rPr>
              <a:t>to</a:t>
            </a:r>
            <a:r>
              <a:rPr lang="es-ES" dirty="0" smtClean="0">
                <a:latin typeface="Arial" charset="0"/>
              </a:rPr>
              <a:t> </a:t>
            </a:r>
            <a:r>
              <a:rPr lang="es-ES" dirty="0" err="1" smtClean="0">
                <a:latin typeface="Arial" charset="0"/>
              </a:rPr>
              <a:t>the</a:t>
            </a:r>
            <a:r>
              <a:rPr lang="es-ES" dirty="0" smtClean="0">
                <a:latin typeface="Arial" charset="0"/>
              </a:rPr>
              <a:t> </a:t>
            </a:r>
            <a:br>
              <a:rPr lang="es-ES" dirty="0" smtClean="0">
                <a:latin typeface="Arial" charset="0"/>
              </a:rPr>
            </a:br>
            <a:r>
              <a:rPr lang="es-ES" dirty="0" err="1" smtClean="0">
                <a:latin typeface="Arial" charset="0"/>
              </a:rPr>
              <a:t>Semantic</a:t>
            </a:r>
            <a:r>
              <a:rPr lang="es-ES" dirty="0" smtClean="0">
                <a:latin typeface="Arial" charset="0"/>
              </a:rPr>
              <a:t> Sensor Web</a:t>
            </a:r>
            <a:endParaRPr lang="es-ES" dirty="0">
              <a:latin typeface="Arial" charset="0"/>
            </a:endParaRPr>
          </a:p>
        </p:txBody>
      </p:sp>
      <p:sp>
        <p:nvSpPr>
          <p:cNvPr id="15364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4114800"/>
            <a:ext cx="6934200" cy="2057400"/>
          </a:xfrm>
        </p:spPr>
        <p:txBody>
          <a:bodyPr/>
          <a:lstStyle/>
          <a:p>
            <a:pPr eaLnBrk="1" hangingPunct="1"/>
            <a:endParaRPr lang="es-ES" dirty="0">
              <a:latin typeface="Arial" charset="0"/>
            </a:endParaRPr>
          </a:p>
          <a:p>
            <a:pPr eaLnBrk="1" hangingPunct="1"/>
            <a:r>
              <a:rPr lang="es-ES" sz="2400" dirty="0" smtClean="0">
                <a:latin typeface="Arial" charset="0"/>
              </a:rPr>
              <a:t>ESWC 2011 Tutorial</a:t>
            </a:r>
          </a:p>
          <a:p>
            <a:pPr eaLnBrk="1" hangingPunct="1"/>
            <a:r>
              <a:rPr lang="es-ES" sz="2400" dirty="0" smtClean="0">
                <a:latin typeface="Arial" charset="0"/>
              </a:rPr>
              <a:t>29 </a:t>
            </a:r>
            <a:r>
              <a:rPr lang="es-ES" sz="2400" dirty="0" err="1" smtClean="0">
                <a:latin typeface="Arial" charset="0"/>
              </a:rPr>
              <a:t>May</a:t>
            </a:r>
            <a:r>
              <a:rPr lang="es-ES" sz="2400" dirty="0" smtClean="0">
                <a:latin typeface="Arial" charset="0"/>
              </a:rPr>
              <a:t> 2011</a:t>
            </a:r>
            <a:endParaRPr lang="es-ES" sz="2400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91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Sensor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s-ES" sz="2000" dirty="0" err="1" smtClean="0"/>
              <a:t>Increasing</a:t>
            </a:r>
            <a:r>
              <a:rPr lang="es-ES" sz="2000" dirty="0" smtClean="0"/>
              <a:t> </a:t>
            </a:r>
            <a:r>
              <a:rPr lang="es-ES" sz="2000" dirty="0" err="1" smtClean="0"/>
              <a:t>availability</a:t>
            </a:r>
            <a:r>
              <a:rPr lang="es-ES" sz="2000" dirty="0" smtClean="0"/>
              <a:t> of </a:t>
            </a:r>
            <a:r>
              <a:rPr lang="es-ES" sz="2000" dirty="0" err="1" smtClean="0"/>
              <a:t>cheap</a:t>
            </a:r>
            <a:r>
              <a:rPr lang="es-ES" sz="2000" dirty="0" smtClean="0"/>
              <a:t>, </a:t>
            </a:r>
            <a:r>
              <a:rPr lang="es-ES" sz="2000" dirty="0" err="1" smtClean="0"/>
              <a:t>robust</a:t>
            </a:r>
            <a:r>
              <a:rPr lang="es-ES" sz="2000" dirty="0" smtClean="0"/>
              <a:t>, </a:t>
            </a:r>
            <a:r>
              <a:rPr lang="es-ES" sz="2000" dirty="0" err="1" smtClean="0"/>
              <a:t>deployable</a:t>
            </a:r>
            <a:r>
              <a:rPr lang="es-ES" sz="2000" dirty="0" smtClean="0"/>
              <a:t> </a:t>
            </a:r>
            <a:r>
              <a:rPr lang="es-ES" sz="2000" dirty="0" err="1" smtClean="0"/>
              <a:t>sensors</a:t>
            </a:r>
            <a:r>
              <a:rPr lang="es-ES" sz="2000" dirty="0" smtClean="0"/>
              <a:t> as </a:t>
            </a:r>
            <a:r>
              <a:rPr lang="es-ES" sz="2000" dirty="0" err="1" smtClean="0"/>
              <a:t>ubiquitous</a:t>
            </a:r>
            <a:r>
              <a:rPr lang="es-ES" sz="2000" dirty="0" smtClean="0"/>
              <a:t> </a:t>
            </a:r>
            <a:r>
              <a:rPr lang="es-ES" sz="2000" dirty="0" err="1" smtClean="0"/>
              <a:t>information</a:t>
            </a:r>
            <a:r>
              <a:rPr lang="es-ES" sz="2000" dirty="0" smtClean="0"/>
              <a:t> </a:t>
            </a:r>
            <a:r>
              <a:rPr lang="es-ES" sz="2000" dirty="0" err="1" smtClean="0"/>
              <a:t>sources</a:t>
            </a:r>
            <a:endParaRPr lang="es-ES" sz="2000" dirty="0" smtClean="0"/>
          </a:p>
          <a:p>
            <a:pPr>
              <a:buFont typeface="Arial"/>
              <a:buChar char="•"/>
            </a:pPr>
            <a:r>
              <a:rPr lang="es-ES" sz="2000" dirty="0" err="1" smtClean="0"/>
              <a:t>Dynamic</a:t>
            </a:r>
            <a:r>
              <a:rPr lang="es-ES" sz="2000" dirty="0" smtClean="0"/>
              <a:t> and reactive, </a:t>
            </a:r>
            <a:r>
              <a:rPr lang="es-ES" sz="2000" dirty="0" err="1" smtClean="0"/>
              <a:t>but</a:t>
            </a:r>
            <a:r>
              <a:rPr lang="es-ES" sz="2000" dirty="0" smtClean="0"/>
              <a:t> </a:t>
            </a:r>
            <a:r>
              <a:rPr lang="es-ES" sz="2000" dirty="0" err="1" smtClean="0"/>
              <a:t>noisy</a:t>
            </a:r>
            <a:r>
              <a:rPr lang="es-ES" sz="2000" dirty="0" smtClean="0"/>
              <a:t>, and </a:t>
            </a:r>
            <a:r>
              <a:rPr lang="es-ES" sz="2000" dirty="0" err="1" smtClean="0"/>
              <a:t>unstructured</a:t>
            </a:r>
            <a:r>
              <a:rPr lang="es-ES" sz="2000" dirty="0" smtClean="0"/>
              <a:t> data </a:t>
            </a:r>
            <a:r>
              <a:rPr lang="es-ES" sz="2000" dirty="0" err="1" smtClean="0"/>
              <a:t>streams</a:t>
            </a:r>
            <a:endParaRPr lang="es-ES" sz="2000" dirty="0" smtClean="0"/>
          </a:p>
          <a:p>
            <a:pPr lvl="2"/>
            <a:endParaRPr lang="en-US" sz="1600" dirty="0" smtClean="0"/>
          </a:p>
        </p:txBody>
      </p:sp>
      <p:pic>
        <p:nvPicPr>
          <p:cNvPr id="6" name="Picture 5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000396"/>
            <a:ext cx="722302" cy="573714"/>
          </a:xfrm>
          <a:prstGeom prst="rect">
            <a:avLst/>
          </a:prstGeom>
        </p:spPr>
      </p:pic>
      <p:pic>
        <p:nvPicPr>
          <p:cNvPr id="7" name="Picture 6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786214"/>
            <a:ext cx="722302" cy="573714"/>
          </a:xfrm>
          <a:prstGeom prst="rect">
            <a:avLst/>
          </a:prstGeom>
        </p:spPr>
      </p:pic>
      <p:pic>
        <p:nvPicPr>
          <p:cNvPr id="8" name="Picture 7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5214974"/>
            <a:ext cx="722302" cy="573714"/>
          </a:xfrm>
          <a:prstGeom prst="rect">
            <a:avLst/>
          </a:prstGeom>
        </p:spPr>
      </p:pic>
      <p:pic>
        <p:nvPicPr>
          <p:cNvPr id="11" name="Picture 10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1736" y="5715040"/>
            <a:ext cx="722302" cy="573714"/>
          </a:xfrm>
          <a:prstGeom prst="rect">
            <a:avLst/>
          </a:prstGeom>
        </p:spPr>
      </p:pic>
      <p:pic>
        <p:nvPicPr>
          <p:cNvPr id="12" name="Picture 11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356" y="6284310"/>
            <a:ext cx="722302" cy="573714"/>
          </a:xfrm>
          <a:prstGeom prst="rect">
            <a:avLst/>
          </a:prstGeom>
        </p:spPr>
      </p:pic>
      <p:pic>
        <p:nvPicPr>
          <p:cNvPr id="13" name="Picture 12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5572164"/>
            <a:ext cx="722302" cy="573714"/>
          </a:xfrm>
          <a:prstGeom prst="rect">
            <a:avLst/>
          </a:prstGeom>
        </p:spPr>
      </p:pic>
      <p:pic>
        <p:nvPicPr>
          <p:cNvPr id="14" name="Picture 13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92970" y="4965715"/>
            <a:ext cx="722302" cy="573714"/>
          </a:xfrm>
          <a:prstGeom prst="rect">
            <a:avLst/>
          </a:prstGeom>
        </p:spPr>
      </p:pic>
      <p:pic>
        <p:nvPicPr>
          <p:cNvPr id="15" name="Picture 14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2857520"/>
            <a:ext cx="722302" cy="573714"/>
          </a:xfrm>
          <a:prstGeom prst="rect">
            <a:avLst/>
          </a:prstGeom>
        </p:spPr>
      </p:pic>
      <p:pic>
        <p:nvPicPr>
          <p:cNvPr id="16" name="Picture 15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64540" y="4679963"/>
            <a:ext cx="722302" cy="573714"/>
          </a:xfrm>
          <a:prstGeom prst="rect">
            <a:avLst/>
          </a:prstGeom>
        </p:spPr>
      </p:pic>
      <p:pic>
        <p:nvPicPr>
          <p:cNvPr id="17" name="Picture 16" descr="mo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07350" y="5822971"/>
            <a:ext cx="722302" cy="573714"/>
          </a:xfrm>
          <a:prstGeom prst="rect">
            <a:avLst/>
          </a:prstGeom>
        </p:spPr>
      </p:pic>
      <p:pic>
        <p:nvPicPr>
          <p:cNvPr id="18" name="Picture 17" descr="sens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3786214"/>
            <a:ext cx="652454" cy="535011"/>
          </a:xfrm>
          <a:prstGeom prst="rect">
            <a:avLst/>
          </a:prstGeom>
        </p:spPr>
      </p:pic>
      <p:pic>
        <p:nvPicPr>
          <p:cNvPr id="19" name="Picture 18" descr="sens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904" y="4037021"/>
            <a:ext cx="652454" cy="535011"/>
          </a:xfrm>
          <a:prstGeom prst="rect">
            <a:avLst/>
          </a:prstGeom>
        </p:spPr>
      </p:pic>
      <p:pic>
        <p:nvPicPr>
          <p:cNvPr id="20" name="Picture 19" descr="sens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6143668"/>
            <a:ext cx="652454" cy="535011"/>
          </a:xfrm>
          <a:prstGeom prst="rect">
            <a:avLst/>
          </a:prstGeom>
        </p:spPr>
      </p:pic>
      <p:pic>
        <p:nvPicPr>
          <p:cNvPr id="21" name="Picture 20" descr="sens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0094" y="6037285"/>
            <a:ext cx="652454" cy="535011"/>
          </a:xfrm>
          <a:prstGeom prst="rect">
            <a:avLst/>
          </a:prstGeom>
        </p:spPr>
      </p:pic>
      <p:pic>
        <p:nvPicPr>
          <p:cNvPr id="22" name="Picture 21" descr="senso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1598" y="3965583"/>
            <a:ext cx="652454" cy="535011"/>
          </a:xfrm>
          <a:prstGeom prst="rect">
            <a:avLst/>
          </a:prstGeom>
        </p:spPr>
      </p:pic>
      <p:cxnSp>
        <p:nvCxnSpPr>
          <p:cNvPr id="24" name="Straight Arrow Connector 23"/>
          <p:cNvCxnSpPr>
            <a:stCxn id="6" idx="3"/>
          </p:cNvCxnSpPr>
          <p:nvPr/>
        </p:nvCxnSpPr>
        <p:spPr bwMode="auto">
          <a:xfrm flipV="1">
            <a:off x="1150898" y="3214710"/>
            <a:ext cx="420706" cy="7254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7" idx="0"/>
          </p:cNvCxnSpPr>
          <p:nvPr/>
        </p:nvCxnSpPr>
        <p:spPr bwMode="auto">
          <a:xfrm rot="16200000" flipV="1">
            <a:off x="502015" y="3569919"/>
            <a:ext cx="357190" cy="75399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8" idx="0"/>
            <a:endCxn id="15" idx="2"/>
          </p:cNvCxnSpPr>
          <p:nvPr/>
        </p:nvCxnSpPr>
        <p:spPr bwMode="auto">
          <a:xfrm rot="5400000" flipH="1" flipV="1">
            <a:off x="1594927" y="3591262"/>
            <a:ext cx="354980" cy="3492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V="1">
            <a:off x="1357290" y="5572164"/>
            <a:ext cx="500066" cy="21431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12" idx="0"/>
          </p:cNvCxnSpPr>
          <p:nvPr/>
        </p:nvCxnSpPr>
        <p:spPr bwMode="auto">
          <a:xfrm rot="5400000" flipH="1" flipV="1">
            <a:off x="2360519" y="5930218"/>
            <a:ext cx="212080" cy="49610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2285984" y="5786478"/>
            <a:ext cx="357190" cy="7143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/>
          <p:cNvCxnSpPr/>
          <p:nvPr/>
        </p:nvCxnSpPr>
        <p:spPr bwMode="auto">
          <a:xfrm rot="10800000">
            <a:off x="3286116" y="6143668"/>
            <a:ext cx="285752" cy="142876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rot="5400000" flipH="1" flipV="1">
            <a:off x="7028689" y="5715814"/>
            <a:ext cx="500066" cy="1588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V="1">
            <a:off x="7671631" y="5501500"/>
            <a:ext cx="285752" cy="214314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>
            <a:stCxn id="16" idx="1"/>
          </p:cNvCxnSpPr>
          <p:nvPr/>
        </p:nvCxnSpPr>
        <p:spPr bwMode="auto">
          <a:xfrm rot="10800000" flipV="1">
            <a:off x="7635912" y="4966819"/>
            <a:ext cx="428628" cy="141771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Straight Arrow Connector 43"/>
          <p:cNvCxnSpPr>
            <a:endCxn id="14" idx="0"/>
          </p:cNvCxnSpPr>
          <p:nvPr/>
        </p:nvCxnSpPr>
        <p:spPr bwMode="auto">
          <a:xfrm rot="5400000">
            <a:off x="7244984" y="4646225"/>
            <a:ext cx="428628" cy="21035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Straight Arrow Connector 45"/>
          <p:cNvCxnSpPr>
            <a:endCxn id="22" idx="1"/>
          </p:cNvCxnSpPr>
          <p:nvPr/>
        </p:nvCxnSpPr>
        <p:spPr bwMode="auto">
          <a:xfrm>
            <a:off x="7072330" y="4143404"/>
            <a:ext cx="349268" cy="8968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47" name="Picture 46" descr="desk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2643206"/>
            <a:ext cx="1171575" cy="1076325"/>
          </a:xfrm>
          <a:prstGeom prst="rect">
            <a:avLst/>
          </a:prstGeom>
        </p:spPr>
      </p:pic>
      <p:pic>
        <p:nvPicPr>
          <p:cNvPr id="48" name="Picture 47" descr="desk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2772" y="4894277"/>
            <a:ext cx="1171575" cy="1076325"/>
          </a:xfrm>
          <a:prstGeom prst="rect">
            <a:avLst/>
          </a:prstGeom>
        </p:spPr>
      </p:pic>
      <p:pic>
        <p:nvPicPr>
          <p:cNvPr id="49" name="Picture 48" descr="deskto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2" y="4357718"/>
            <a:ext cx="1171575" cy="1076325"/>
          </a:xfrm>
          <a:prstGeom prst="rect">
            <a:avLst/>
          </a:prstGeom>
        </p:spPr>
      </p:pic>
      <p:cxnSp>
        <p:nvCxnSpPr>
          <p:cNvPr id="51" name="Straight Arrow Connector 50"/>
          <p:cNvCxnSpPr>
            <a:stCxn id="15" idx="3"/>
            <a:endCxn id="47" idx="1"/>
          </p:cNvCxnSpPr>
          <p:nvPr/>
        </p:nvCxnSpPr>
        <p:spPr bwMode="auto">
          <a:xfrm>
            <a:off x="2151030" y="3144377"/>
            <a:ext cx="563582" cy="3699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3" name="Straight Arrow Connector 52"/>
          <p:cNvCxnSpPr>
            <a:endCxn id="49" idx="2"/>
          </p:cNvCxnSpPr>
          <p:nvPr/>
        </p:nvCxnSpPr>
        <p:spPr bwMode="auto">
          <a:xfrm rot="5400000" flipH="1" flipV="1">
            <a:off x="3009884" y="5567400"/>
            <a:ext cx="423873" cy="15716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>
            <a:endCxn id="48" idx="3"/>
          </p:cNvCxnSpPr>
          <p:nvPr/>
        </p:nvCxnSpPr>
        <p:spPr bwMode="auto">
          <a:xfrm rot="10800000" flipV="1">
            <a:off x="6664348" y="5322904"/>
            <a:ext cx="471499" cy="109535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2" name="Group 3077"/>
          <p:cNvGrpSpPr>
            <a:grpSpLocks/>
          </p:cNvGrpSpPr>
          <p:nvPr/>
        </p:nvGrpSpPr>
        <p:grpSpPr bwMode="auto">
          <a:xfrm>
            <a:off x="4286248" y="3643338"/>
            <a:ext cx="1935172" cy="647705"/>
            <a:chOff x="1967" y="3066"/>
            <a:chExt cx="766" cy="665"/>
          </a:xfrm>
        </p:grpSpPr>
        <p:sp>
          <p:nvSpPr>
            <p:cNvPr id="57" name="Freeform 3078"/>
            <p:cNvSpPr>
              <a:spLocks/>
            </p:cNvSpPr>
            <p:nvPr/>
          </p:nvSpPr>
          <p:spPr bwMode="auto">
            <a:xfrm>
              <a:off x="1967" y="3066"/>
              <a:ext cx="766" cy="665"/>
            </a:xfrm>
            <a:custGeom>
              <a:avLst/>
              <a:gdLst/>
              <a:ahLst/>
              <a:cxnLst>
                <a:cxn ang="0">
                  <a:pos x="42" y="231"/>
                </a:cxn>
                <a:cxn ang="0">
                  <a:pos x="12" y="264"/>
                </a:cxn>
                <a:cxn ang="0">
                  <a:pos x="0" y="312"/>
                </a:cxn>
                <a:cxn ang="0">
                  <a:pos x="6" y="347"/>
                </a:cxn>
                <a:cxn ang="0">
                  <a:pos x="22" y="377"/>
                </a:cxn>
                <a:cxn ang="0">
                  <a:pos x="38" y="390"/>
                </a:cxn>
                <a:cxn ang="0">
                  <a:pos x="18" y="435"/>
                </a:cxn>
                <a:cxn ang="0">
                  <a:pos x="23" y="488"/>
                </a:cxn>
                <a:cxn ang="0">
                  <a:pos x="51" y="528"/>
                </a:cxn>
                <a:cxn ang="0">
                  <a:pos x="94" y="543"/>
                </a:cxn>
                <a:cxn ang="0">
                  <a:pos x="113" y="561"/>
                </a:cxn>
                <a:cxn ang="0">
                  <a:pos x="153" y="603"/>
                </a:cxn>
                <a:cxn ang="0">
                  <a:pos x="204" y="624"/>
                </a:cxn>
                <a:cxn ang="0">
                  <a:pos x="258" y="619"/>
                </a:cxn>
                <a:cxn ang="0">
                  <a:pos x="292" y="602"/>
                </a:cxn>
                <a:cxn ang="0">
                  <a:pos x="322" y="639"/>
                </a:cxn>
                <a:cxn ang="0">
                  <a:pos x="362" y="661"/>
                </a:cxn>
                <a:cxn ang="0">
                  <a:pos x="411" y="663"/>
                </a:cxn>
                <a:cxn ang="0">
                  <a:pos x="463" y="637"/>
                </a:cxn>
                <a:cxn ang="0">
                  <a:pos x="499" y="586"/>
                </a:cxn>
                <a:cxn ang="0">
                  <a:pos x="519" y="573"/>
                </a:cxn>
                <a:cxn ang="0">
                  <a:pos x="560" y="583"/>
                </a:cxn>
                <a:cxn ang="0">
                  <a:pos x="591" y="578"/>
                </a:cxn>
                <a:cxn ang="0">
                  <a:pos x="618" y="563"/>
                </a:cxn>
                <a:cxn ang="0">
                  <a:pos x="655" y="510"/>
                </a:cxn>
                <a:cxn ang="0">
                  <a:pos x="663" y="463"/>
                </a:cxn>
                <a:cxn ang="0">
                  <a:pos x="684" y="457"/>
                </a:cxn>
                <a:cxn ang="0">
                  <a:pos x="722" y="433"/>
                </a:cxn>
                <a:cxn ang="0">
                  <a:pos x="758" y="373"/>
                </a:cxn>
                <a:cxn ang="0">
                  <a:pos x="766" y="322"/>
                </a:cxn>
                <a:cxn ang="0">
                  <a:pos x="752" y="256"/>
                </a:cxn>
                <a:cxn ang="0">
                  <a:pos x="744" y="225"/>
                </a:cxn>
                <a:cxn ang="0">
                  <a:pos x="747" y="173"/>
                </a:cxn>
                <a:cxn ang="0">
                  <a:pos x="729" y="124"/>
                </a:cxn>
                <a:cxn ang="0">
                  <a:pos x="694" y="90"/>
                </a:cxn>
                <a:cxn ang="0">
                  <a:pos x="675" y="66"/>
                </a:cxn>
                <a:cxn ang="0">
                  <a:pos x="650" y="24"/>
                </a:cxn>
                <a:cxn ang="0">
                  <a:pos x="609" y="2"/>
                </a:cxn>
                <a:cxn ang="0">
                  <a:pos x="576" y="2"/>
                </a:cxn>
                <a:cxn ang="0">
                  <a:pos x="550" y="15"/>
                </a:cxn>
                <a:cxn ang="0">
                  <a:pos x="529" y="36"/>
                </a:cxn>
                <a:cxn ang="0">
                  <a:pos x="516" y="21"/>
                </a:cxn>
                <a:cxn ang="0">
                  <a:pos x="493" y="5"/>
                </a:cxn>
                <a:cxn ang="0">
                  <a:pos x="467" y="0"/>
                </a:cxn>
                <a:cxn ang="0">
                  <a:pos x="436" y="8"/>
                </a:cxn>
                <a:cxn ang="0">
                  <a:pos x="410" y="30"/>
                </a:cxn>
                <a:cxn ang="0">
                  <a:pos x="398" y="52"/>
                </a:cxn>
                <a:cxn ang="0">
                  <a:pos x="359" y="25"/>
                </a:cxn>
                <a:cxn ang="0">
                  <a:pos x="332" y="20"/>
                </a:cxn>
                <a:cxn ang="0">
                  <a:pos x="295" y="29"/>
                </a:cxn>
                <a:cxn ang="0">
                  <a:pos x="263" y="55"/>
                </a:cxn>
                <a:cxn ang="0">
                  <a:pos x="248" y="80"/>
                </a:cxn>
                <a:cxn ang="0">
                  <a:pos x="204" y="62"/>
                </a:cxn>
                <a:cxn ang="0">
                  <a:pos x="164" y="64"/>
                </a:cxn>
                <a:cxn ang="0">
                  <a:pos x="131" y="78"/>
                </a:cxn>
                <a:cxn ang="0">
                  <a:pos x="103" y="102"/>
                </a:cxn>
                <a:cxn ang="0">
                  <a:pos x="77" y="147"/>
                </a:cxn>
                <a:cxn ang="0">
                  <a:pos x="69" y="188"/>
                </a:cxn>
                <a:cxn ang="0">
                  <a:pos x="69" y="221"/>
                </a:cxn>
              </a:cxnLst>
              <a:rect l="0" t="0" r="r" b="b"/>
              <a:pathLst>
                <a:path w="766" h="665">
                  <a:moveTo>
                    <a:pt x="69" y="221"/>
                  </a:moveTo>
                  <a:lnTo>
                    <a:pt x="55" y="224"/>
                  </a:lnTo>
                  <a:lnTo>
                    <a:pt x="42" y="231"/>
                  </a:lnTo>
                  <a:lnTo>
                    <a:pt x="30" y="240"/>
                  </a:lnTo>
                  <a:lnTo>
                    <a:pt x="20" y="251"/>
                  </a:lnTo>
                  <a:lnTo>
                    <a:pt x="12" y="264"/>
                  </a:lnTo>
                  <a:lnTo>
                    <a:pt x="5" y="279"/>
                  </a:lnTo>
                  <a:lnTo>
                    <a:pt x="1" y="295"/>
                  </a:lnTo>
                  <a:lnTo>
                    <a:pt x="0" y="312"/>
                  </a:lnTo>
                  <a:lnTo>
                    <a:pt x="1" y="324"/>
                  </a:lnTo>
                  <a:lnTo>
                    <a:pt x="3" y="336"/>
                  </a:lnTo>
                  <a:lnTo>
                    <a:pt x="6" y="347"/>
                  </a:lnTo>
                  <a:lnTo>
                    <a:pt x="10" y="358"/>
                  </a:lnTo>
                  <a:lnTo>
                    <a:pt x="16" y="368"/>
                  </a:lnTo>
                  <a:lnTo>
                    <a:pt x="22" y="377"/>
                  </a:lnTo>
                  <a:lnTo>
                    <a:pt x="30" y="384"/>
                  </a:lnTo>
                  <a:lnTo>
                    <a:pt x="38" y="391"/>
                  </a:lnTo>
                  <a:lnTo>
                    <a:pt x="38" y="390"/>
                  </a:lnTo>
                  <a:lnTo>
                    <a:pt x="29" y="404"/>
                  </a:lnTo>
                  <a:lnTo>
                    <a:pt x="22" y="419"/>
                  </a:lnTo>
                  <a:lnTo>
                    <a:pt x="18" y="435"/>
                  </a:lnTo>
                  <a:lnTo>
                    <a:pt x="17" y="452"/>
                  </a:lnTo>
                  <a:lnTo>
                    <a:pt x="19" y="471"/>
                  </a:lnTo>
                  <a:lnTo>
                    <a:pt x="23" y="488"/>
                  </a:lnTo>
                  <a:lnTo>
                    <a:pt x="30" y="503"/>
                  </a:lnTo>
                  <a:lnTo>
                    <a:pt x="39" y="517"/>
                  </a:lnTo>
                  <a:lnTo>
                    <a:pt x="51" y="528"/>
                  </a:lnTo>
                  <a:lnTo>
                    <a:pt x="64" y="536"/>
                  </a:lnTo>
                  <a:lnTo>
                    <a:pt x="78" y="541"/>
                  </a:lnTo>
                  <a:lnTo>
                    <a:pt x="94" y="543"/>
                  </a:lnTo>
                  <a:lnTo>
                    <a:pt x="103" y="543"/>
                  </a:lnTo>
                  <a:lnTo>
                    <a:pt x="103" y="543"/>
                  </a:lnTo>
                  <a:lnTo>
                    <a:pt x="113" y="561"/>
                  </a:lnTo>
                  <a:lnTo>
                    <a:pt x="125" y="577"/>
                  </a:lnTo>
                  <a:lnTo>
                    <a:pt x="138" y="591"/>
                  </a:lnTo>
                  <a:lnTo>
                    <a:pt x="153" y="603"/>
                  </a:lnTo>
                  <a:lnTo>
                    <a:pt x="169" y="613"/>
                  </a:lnTo>
                  <a:lnTo>
                    <a:pt x="186" y="619"/>
                  </a:lnTo>
                  <a:lnTo>
                    <a:pt x="204" y="624"/>
                  </a:lnTo>
                  <a:lnTo>
                    <a:pt x="222" y="625"/>
                  </a:lnTo>
                  <a:lnTo>
                    <a:pt x="240" y="624"/>
                  </a:lnTo>
                  <a:lnTo>
                    <a:pt x="258" y="619"/>
                  </a:lnTo>
                  <a:lnTo>
                    <a:pt x="276" y="612"/>
                  </a:lnTo>
                  <a:lnTo>
                    <a:pt x="292" y="602"/>
                  </a:lnTo>
                  <a:lnTo>
                    <a:pt x="292" y="602"/>
                  </a:lnTo>
                  <a:lnTo>
                    <a:pt x="301" y="616"/>
                  </a:lnTo>
                  <a:lnTo>
                    <a:pt x="311" y="628"/>
                  </a:lnTo>
                  <a:lnTo>
                    <a:pt x="322" y="639"/>
                  </a:lnTo>
                  <a:lnTo>
                    <a:pt x="335" y="648"/>
                  </a:lnTo>
                  <a:lnTo>
                    <a:pt x="348" y="655"/>
                  </a:lnTo>
                  <a:lnTo>
                    <a:pt x="362" y="661"/>
                  </a:lnTo>
                  <a:lnTo>
                    <a:pt x="376" y="664"/>
                  </a:lnTo>
                  <a:lnTo>
                    <a:pt x="391" y="665"/>
                  </a:lnTo>
                  <a:lnTo>
                    <a:pt x="411" y="663"/>
                  </a:lnTo>
                  <a:lnTo>
                    <a:pt x="429" y="658"/>
                  </a:lnTo>
                  <a:lnTo>
                    <a:pt x="447" y="649"/>
                  </a:lnTo>
                  <a:lnTo>
                    <a:pt x="463" y="637"/>
                  </a:lnTo>
                  <a:lnTo>
                    <a:pt x="477" y="622"/>
                  </a:lnTo>
                  <a:lnTo>
                    <a:pt x="489" y="605"/>
                  </a:lnTo>
                  <a:lnTo>
                    <a:pt x="499" y="586"/>
                  </a:lnTo>
                  <a:lnTo>
                    <a:pt x="506" y="564"/>
                  </a:lnTo>
                  <a:lnTo>
                    <a:pt x="506" y="565"/>
                  </a:lnTo>
                  <a:lnTo>
                    <a:pt x="519" y="573"/>
                  </a:lnTo>
                  <a:lnTo>
                    <a:pt x="532" y="579"/>
                  </a:lnTo>
                  <a:lnTo>
                    <a:pt x="546" y="582"/>
                  </a:lnTo>
                  <a:lnTo>
                    <a:pt x="560" y="583"/>
                  </a:lnTo>
                  <a:lnTo>
                    <a:pt x="571" y="582"/>
                  </a:lnTo>
                  <a:lnTo>
                    <a:pt x="581" y="581"/>
                  </a:lnTo>
                  <a:lnTo>
                    <a:pt x="591" y="578"/>
                  </a:lnTo>
                  <a:lnTo>
                    <a:pt x="600" y="574"/>
                  </a:lnTo>
                  <a:lnTo>
                    <a:pt x="609" y="569"/>
                  </a:lnTo>
                  <a:lnTo>
                    <a:pt x="618" y="563"/>
                  </a:lnTo>
                  <a:lnTo>
                    <a:pt x="633" y="548"/>
                  </a:lnTo>
                  <a:lnTo>
                    <a:pt x="645" y="530"/>
                  </a:lnTo>
                  <a:lnTo>
                    <a:pt x="655" y="510"/>
                  </a:lnTo>
                  <a:lnTo>
                    <a:pt x="661" y="487"/>
                  </a:lnTo>
                  <a:lnTo>
                    <a:pt x="663" y="475"/>
                  </a:lnTo>
                  <a:lnTo>
                    <a:pt x="663" y="463"/>
                  </a:lnTo>
                  <a:lnTo>
                    <a:pt x="663" y="463"/>
                  </a:lnTo>
                  <a:lnTo>
                    <a:pt x="674" y="461"/>
                  </a:lnTo>
                  <a:lnTo>
                    <a:pt x="684" y="457"/>
                  </a:lnTo>
                  <a:lnTo>
                    <a:pt x="694" y="452"/>
                  </a:lnTo>
                  <a:lnTo>
                    <a:pt x="704" y="447"/>
                  </a:lnTo>
                  <a:lnTo>
                    <a:pt x="722" y="433"/>
                  </a:lnTo>
                  <a:lnTo>
                    <a:pt x="737" y="415"/>
                  </a:lnTo>
                  <a:lnTo>
                    <a:pt x="749" y="395"/>
                  </a:lnTo>
                  <a:lnTo>
                    <a:pt x="758" y="373"/>
                  </a:lnTo>
                  <a:lnTo>
                    <a:pt x="764" y="348"/>
                  </a:lnTo>
                  <a:lnTo>
                    <a:pt x="766" y="335"/>
                  </a:lnTo>
                  <a:lnTo>
                    <a:pt x="766" y="322"/>
                  </a:lnTo>
                  <a:lnTo>
                    <a:pt x="764" y="299"/>
                  </a:lnTo>
                  <a:lnTo>
                    <a:pt x="760" y="277"/>
                  </a:lnTo>
                  <a:lnTo>
                    <a:pt x="752" y="256"/>
                  </a:lnTo>
                  <a:lnTo>
                    <a:pt x="741" y="236"/>
                  </a:lnTo>
                  <a:lnTo>
                    <a:pt x="741" y="236"/>
                  </a:lnTo>
                  <a:lnTo>
                    <a:pt x="744" y="225"/>
                  </a:lnTo>
                  <a:lnTo>
                    <a:pt x="746" y="214"/>
                  </a:lnTo>
                  <a:lnTo>
                    <a:pt x="748" y="192"/>
                  </a:lnTo>
                  <a:lnTo>
                    <a:pt x="747" y="173"/>
                  </a:lnTo>
                  <a:lnTo>
                    <a:pt x="743" y="155"/>
                  </a:lnTo>
                  <a:lnTo>
                    <a:pt x="737" y="139"/>
                  </a:lnTo>
                  <a:lnTo>
                    <a:pt x="729" y="124"/>
                  </a:lnTo>
                  <a:lnTo>
                    <a:pt x="719" y="110"/>
                  </a:lnTo>
                  <a:lnTo>
                    <a:pt x="707" y="99"/>
                  </a:lnTo>
                  <a:lnTo>
                    <a:pt x="694" y="90"/>
                  </a:lnTo>
                  <a:lnTo>
                    <a:pt x="679" y="84"/>
                  </a:lnTo>
                  <a:lnTo>
                    <a:pt x="679" y="83"/>
                  </a:lnTo>
                  <a:lnTo>
                    <a:pt x="675" y="66"/>
                  </a:lnTo>
                  <a:lnTo>
                    <a:pt x="669" y="50"/>
                  </a:lnTo>
                  <a:lnTo>
                    <a:pt x="660" y="36"/>
                  </a:lnTo>
                  <a:lnTo>
                    <a:pt x="650" y="24"/>
                  </a:lnTo>
                  <a:lnTo>
                    <a:pt x="638" y="14"/>
                  </a:lnTo>
                  <a:lnTo>
                    <a:pt x="624" y="6"/>
                  </a:lnTo>
                  <a:lnTo>
                    <a:pt x="609" y="2"/>
                  </a:lnTo>
                  <a:lnTo>
                    <a:pt x="594" y="0"/>
                  </a:lnTo>
                  <a:lnTo>
                    <a:pt x="585" y="1"/>
                  </a:lnTo>
                  <a:lnTo>
                    <a:pt x="576" y="2"/>
                  </a:lnTo>
                  <a:lnTo>
                    <a:pt x="567" y="5"/>
                  </a:lnTo>
                  <a:lnTo>
                    <a:pt x="558" y="9"/>
                  </a:lnTo>
                  <a:lnTo>
                    <a:pt x="550" y="15"/>
                  </a:lnTo>
                  <a:lnTo>
                    <a:pt x="542" y="21"/>
                  </a:lnTo>
                  <a:lnTo>
                    <a:pt x="535" y="28"/>
                  </a:lnTo>
                  <a:lnTo>
                    <a:pt x="529" y="36"/>
                  </a:lnTo>
                  <a:lnTo>
                    <a:pt x="529" y="36"/>
                  </a:lnTo>
                  <a:lnTo>
                    <a:pt x="523" y="28"/>
                  </a:lnTo>
                  <a:lnTo>
                    <a:pt x="516" y="21"/>
                  </a:lnTo>
                  <a:lnTo>
                    <a:pt x="509" y="15"/>
                  </a:lnTo>
                  <a:lnTo>
                    <a:pt x="501" y="9"/>
                  </a:lnTo>
                  <a:lnTo>
                    <a:pt x="493" y="5"/>
                  </a:lnTo>
                  <a:lnTo>
                    <a:pt x="485" y="2"/>
                  </a:lnTo>
                  <a:lnTo>
                    <a:pt x="476" y="1"/>
                  </a:lnTo>
                  <a:lnTo>
                    <a:pt x="467" y="0"/>
                  </a:lnTo>
                  <a:lnTo>
                    <a:pt x="456" y="1"/>
                  </a:lnTo>
                  <a:lnTo>
                    <a:pt x="446" y="4"/>
                  </a:lnTo>
                  <a:lnTo>
                    <a:pt x="436" y="8"/>
                  </a:lnTo>
                  <a:lnTo>
                    <a:pt x="427" y="14"/>
                  </a:lnTo>
                  <a:lnTo>
                    <a:pt x="418" y="21"/>
                  </a:lnTo>
                  <a:lnTo>
                    <a:pt x="410" y="30"/>
                  </a:lnTo>
                  <a:lnTo>
                    <a:pt x="404" y="40"/>
                  </a:lnTo>
                  <a:lnTo>
                    <a:pt x="398" y="51"/>
                  </a:lnTo>
                  <a:lnTo>
                    <a:pt x="398" y="52"/>
                  </a:lnTo>
                  <a:lnTo>
                    <a:pt x="384" y="39"/>
                  </a:lnTo>
                  <a:lnTo>
                    <a:pt x="368" y="29"/>
                  </a:lnTo>
                  <a:lnTo>
                    <a:pt x="359" y="25"/>
                  </a:lnTo>
                  <a:lnTo>
                    <a:pt x="351" y="22"/>
                  </a:lnTo>
                  <a:lnTo>
                    <a:pt x="341" y="21"/>
                  </a:lnTo>
                  <a:lnTo>
                    <a:pt x="332" y="20"/>
                  </a:lnTo>
                  <a:lnTo>
                    <a:pt x="319" y="21"/>
                  </a:lnTo>
                  <a:lnTo>
                    <a:pt x="307" y="24"/>
                  </a:lnTo>
                  <a:lnTo>
                    <a:pt x="295" y="29"/>
                  </a:lnTo>
                  <a:lnTo>
                    <a:pt x="283" y="36"/>
                  </a:lnTo>
                  <a:lnTo>
                    <a:pt x="273" y="45"/>
                  </a:lnTo>
                  <a:lnTo>
                    <a:pt x="263" y="55"/>
                  </a:lnTo>
                  <a:lnTo>
                    <a:pt x="255" y="66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34" y="72"/>
                  </a:lnTo>
                  <a:lnTo>
                    <a:pt x="219" y="66"/>
                  </a:lnTo>
                  <a:lnTo>
                    <a:pt x="204" y="62"/>
                  </a:lnTo>
                  <a:lnTo>
                    <a:pt x="188" y="61"/>
                  </a:lnTo>
                  <a:lnTo>
                    <a:pt x="176" y="62"/>
                  </a:lnTo>
                  <a:lnTo>
                    <a:pt x="164" y="64"/>
                  </a:lnTo>
                  <a:lnTo>
                    <a:pt x="152" y="67"/>
                  </a:lnTo>
                  <a:lnTo>
                    <a:pt x="141" y="72"/>
                  </a:lnTo>
                  <a:lnTo>
                    <a:pt x="131" y="78"/>
                  </a:lnTo>
                  <a:lnTo>
                    <a:pt x="121" y="85"/>
                  </a:lnTo>
                  <a:lnTo>
                    <a:pt x="111" y="93"/>
                  </a:lnTo>
                  <a:lnTo>
                    <a:pt x="103" y="102"/>
                  </a:lnTo>
                  <a:lnTo>
                    <a:pt x="88" y="123"/>
                  </a:lnTo>
                  <a:lnTo>
                    <a:pt x="82" y="135"/>
                  </a:lnTo>
                  <a:lnTo>
                    <a:pt x="77" y="147"/>
                  </a:lnTo>
                  <a:lnTo>
                    <a:pt x="73" y="160"/>
                  </a:lnTo>
                  <a:lnTo>
                    <a:pt x="70" y="174"/>
                  </a:lnTo>
                  <a:lnTo>
                    <a:pt x="69" y="188"/>
                  </a:lnTo>
                  <a:lnTo>
                    <a:pt x="68" y="202"/>
                  </a:lnTo>
                  <a:lnTo>
                    <a:pt x="68" y="212"/>
                  </a:lnTo>
                  <a:lnTo>
                    <a:pt x="69" y="221"/>
                  </a:lnTo>
                  <a:close/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58" name="Freeform 3079"/>
            <p:cNvSpPr>
              <a:spLocks/>
            </p:cNvSpPr>
            <p:nvPr/>
          </p:nvSpPr>
          <p:spPr bwMode="auto">
            <a:xfrm>
              <a:off x="2005" y="3457"/>
              <a:ext cx="45" cy="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" y="5"/>
                </a:cxn>
                <a:cxn ang="0">
                  <a:pos x="19" y="10"/>
                </a:cxn>
                <a:cxn ang="0">
                  <a:pos x="29" y="12"/>
                </a:cxn>
                <a:cxn ang="0">
                  <a:pos x="39" y="13"/>
                </a:cxn>
                <a:cxn ang="0">
                  <a:pos x="42" y="13"/>
                </a:cxn>
                <a:cxn ang="0">
                  <a:pos x="45" y="12"/>
                </a:cxn>
              </a:cxnLst>
              <a:rect l="0" t="0" r="r" b="b"/>
              <a:pathLst>
                <a:path w="45" h="13">
                  <a:moveTo>
                    <a:pt x="0" y="0"/>
                  </a:moveTo>
                  <a:lnTo>
                    <a:pt x="9" y="5"/>
                  </a:lnTo>
                  <a:lnTo>
                    <a:pt x="19" y="10"/>
                  </a:lnTo>
                  <a:lnTo>
                    <a:pt x="29" y="12"/>
                  </a:lnTo>
                  <a:lnTo>
                    <a:pt x="39" y="13"/>
                  </a:lnTo>
                  <a:lnTo>
                    <a:pt x="42" y="13"/>
                  </a:lnTo>
                  <a:lnTo>
                    <a:pt x="45" y="1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59" name="Freeform 3080"/>
            <p:cNvSpPr>
              <a:spLocks/>
            </p:cNvSpPr>
            <p:nvPr/>
          </p:nvSpPr>
          <p:spPr bwMode="auto">
            <a:xfrm>
              <a:off x="2070" y="3603"/>
              <a:ext cx="20" cy="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10" y="4"/>
                </a:cxn>
                <a:cxn ang="0">
                  <a:pos x="20" y="0"/>
                </a:cxn>
              </a:cxnLst>
              <a:rect l="0" t="0" r="r" b="b"/>
              <a:pathLst>
                <a:path w="20" h="6">
                  <a:moveTo>
                    <a:pt x="0" y="6"/>
                  </a:moveTo>
                  <a:lnTo>
                    <a:pt x="10" y="4"/>
                  </a:lnTo>
                  <a:lnTo>
                    <a:pt x="2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0" name="Freeform 3081"/>
            <p:cNvSpPr>
              <a:spLocks/>
            </p:cNvSpPr>
            <p:nvPr/>
          </p:nvSpPr>
          <p:spPr bwMode="auto">
            <a:xfrm>
              <a:off x="2247" y="3641"/>
              <a:ext cx="12" cy="2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14"/>
                </a:cxn>
                <a:cxn ang="0">
                  <a:pos x="12" y="27"/>
                </a:cxn>
              </a:cxnLst>
              <a:rect l="0" t="0" r="r" b="b"/>
              <a:pathLst>
                <a:path w="12" h="27">
                  <a:moveTo>
                    <a:pt x="0" y="0"/>
                  </a:moveTo>
                  <a:lnTo>
                    <a:pt x="5" y="14"/>
                  </a:lnTo>
                  <a:lnTo>
                    <a:pt x="12" y="27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1" name="Freeform 3082"/>
            <p:cNvSpPr>
              <a:spLocks/>
            </p:cNvSpPr>
            <p:nvPr/>
          </p:nvSpPr>
          <p:spPr bwMode="auto">
            <a:xfrm>
              <a:off x="2473" y="3601"/>
              <a:ext cx="5" cy="29"/>
            </a:xfrm>
            <a:custGeom>
              <a:avLst/>
              <a:gdLst/>
              <a:ahLst/>
              <a:cxnLst>
                <a:cxn ang="0">
                  <a:pos x="0" y="29"/>
                </a:cxn>
                <a:cxn ang="0">
                  <a:pos x="3" y="15"/>
                </a:cxn>
                <a:cxn ang="0">
                  <a:pos x="5" y="0"/>
                </a:cxn>
              </a:cxnLst>
              <a:rect l="0" t="0" r="r" b="b"/>
              <a:pathLst>
                <a:path w="5" h="29">
                  <a:moveTo>
                    <a:pt x="0" y="29"/>
                  </a:moveTo>
                  <a:lnTo>
                    <a:pt x="3" y="15"/>
                  </a:lnTo>
                  <a:lnTo>
                    <a:pt x="5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2" name="Freeform 3083"/>
            <p:cNvSpPr>
              <a:spLocks/>
            </p:cNvSpPr>
            <p:nvPr/>
          </p:nvSpPr>
          <p:spPr bwMode="auto">
            <a:xfrm>
              <a:off x="2572" y="3419"/>
              <a:ext cx="58" cy="110"/>
            </a:xfrm>
            <a:custGeom>
              <a:avLst/>
              <a:gdLst/>
              <a:ahLst/>
              <a:cxnLst>
                <a:cxn ang="0">
                  <a:pos x="58" y="110"/>
                </a:cxn>
                <a:cxn ang="0">
                  <a:pos x="58" y="110"/>
                </a:cxn>
                <a:cxn ang="0">
                  <a:pos x="58" y="109"/>
                </a:cxn>
                <a:cxn ang="0">
                  <a:pos x="57" y="92"/>
                </a:cxn>
                <a:cxn ang="0">
                  <a:pos x="54" y="76"/>
                </a:cxn>
                <a:cxn ang="0">
                  <a:pos x="49" y="60"/>
                </a:cxn>
                <a:cxn ang="0">
                  <a:pos x="43" y="45"/>
                </a:cxn>
                <a:cxn ang="0">
                  <a:pos x="34" y="32"/>
                </a:cxn>
                <a:cxn ang="0">
                  <a:pos x="24" y="19"/>
                </a:cxn>
                <a:cxn ang="0">
                  <a:pos x="13" y="9"/>
                </a:cxn>
                <a:cxn ang="0">
                  <a:pos x="0" y="0"/>
                </a:cxn>
              </a:cxnLst>
              <a:rect l="0" t="0" r="r" b="b"/>
              <a:pathLst>
                <a:path w="58" h="110">
                  <a:moveTo>
                    <a:pt x="58" y="110"/>
                  </a:moveTo>
                  <a:lnTo>
                    <a:pt x="58" y="110"/>
                  </a:lnTo>
                  <a:lnTo>
                    <a:pt x="58" y="109"/>
                  </a:lnTo>
                  <a:lnTo>
                    <a:pt x="57" y="92"/>
                  </a:lnTo>
                  <a:lnTo>
                    <a:pt x="54" y="76"/>
                  </a:lnTo>
                  <a:lnTo>
                    <a:pt x="49" y="60"/>
                  </a:lnTo>
                  <a:lnTo>
                    <a:pt x="43" y="45"/>
                  </a:lnTo>
                  <a:lnTo>
                    <a:pt x="34" y="32"/>
                  </a:lnTo>
                  <a:lnTo>
                    <a:pt x="24" y="19"/>
                  </a:lnTo>
                  <a:lnTo>
                    <a:pt x="13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3" name="Freeform 3084"/>
            <p:cNvSpPr>
              <a:spLocks/>
            </p:cNvSpPr>
            <p:nvPr/>
          </p:nvSpPr>
          <p:spPr bwMode="auto">
            <a:xfrm>
              <a:off x="2682" y="3302"/>
              <a:ext cx="26" cy="41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8" y="32"/>
                </a:cxn>
                <a:cxn ang="0">
                  <a:pos x="15" y="22"/>
                </a:cxn>
                <a:cxn ang="0">
                  <a:pos x="21" y="12"/>
                </a:cxn>
                <a:cxn ang="0">
                  <a:pos x="26" y="0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8" y="32"/>
                  </a:lnTo>
                  <a:lnTo>
                    <a:pt x="15" y="22"/>
                  </a:lnTo>
                  <a:lnTo>
                    <a:pt x="21" y="12"/>
                  </a:lnTo>
                  <a:lnTo>
                    <a:pt x="26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4" name="Freeform 3085"/>
            <p:cNvSpPr>
              <a:spLocks/>
            </p:cNvSpPr>
            <p:nvPr/>
          </p:nvSpPr>
          <p:spPr bwMode="auto">
            <a:xfrm>
              <a:off x="2646" y="3149"/>
              <a:ext cx="1" cy="20"/>
            </a:xfrm>
            <a:custGeom>
              <a:avLst/>
              <a:gdLst/>
              <a:ahLst/>
              <a:cxnLst>
                <a:cxn ang="0">
                  <a:pos x="1" y="20"/>
                </a:cxn>
                <a:cxn ang="0">
                  <a:pos x="1" y="19"/>
                </a:cxn>
                <a:cxn ang="0">
                  <a:pos x="1" y="19"/>
                </a:cxn>
                <a:cxn ang="0">
                  <a:pos x="1" y="9"/>
                </a:cxn>
                <a:cxn ang="0">
                  <a:pos x="0" y="0"/>
                </a:cxn>
              </a:cxnLst>
              <a:rect l="0" t="0" r="r" b="b"/>
              <a:pathLst>
                <a:path w="1" h="20">
                  <a:moveTo>
                    <a:pt x="1" y="20"/>
                  </a:moveTo>
                  <a:lnTo>
                    <a:pt x="1" y="19"/>
                  </a:lnTo>
                  <a:lnTo>
                    <a:pt x="1" y="19"/>
                  </a:lnTo>
                  <a:lnTo>
                    <a:pt x="1" y="9"/>
                  </a:lnTo>
                  <a:lnTo>
                    <a:pt x="0" y="0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5" name="Freeform 3086"/>
            <p:cNvSpPr>
              <a:spLocks/>
            </p:cNvSpPr>
            <p:nvPr/>
          </p:nvSpPr>
          <p:spPr bwMode="auto">
            <a:xfrm>
              <a:off x="2482" y="3102"/>
              <a:ext cx="14" cy="2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6" y="12"/>
                </a:cxn>
                <a:cxn ang="0">
                  <a:pos x="0" y="25"/>
                </a:cxn>
              </a:cxnLst>
              <a:rect l="0" t="0" r="r" b="b"/>
              <a:pathLst>
                <a:path w="14" h="25">
                  <a:moveTo>
                    <a:pt x="14" y="0"/>
                  </a:moveTo>
                  <a:lnTo>
                    <a:pt x="6" y="12"/>
                  </a:lnTo>
                  <a:lnTo>
                    <a:pt x="0" y="25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  <p:sp>
          <p:nvSpPr>
            <p:cNvPr id="66" name="Freeform 3087"/>
            <p:cNvSpPr>
              <a:spLocks/>
            </p:cNvSpPr>
            <p:nvPr/>
          </p:nvSpPr>
          <p:spPr bwMode="auto">
            <a:xfrm>
              <a:off x="2036" y="3287"/>
              <a:ext cx="4" cy="2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1"/>
                </a:cxn>
                <a:cxn ang="0">
                  <a:pos x="4" y="22"/>
                </a:cxn>
              </a:cxnLst>
              <a:rect l="0" t="0" r="r" b="b"/>
              <a:pathLst>
                <a:path w="4" h="22">
                  <a:moveTo>
                    <a:pt x="0" y="0"/>
                  </a:moveTo>
                  <a:lnTo>
                    <a:pt x="2" y="11"/>
                  </a:lnTo>
                  <a:lnTo>
                    <a:pt x="4" y="22"/>
                  </a:lnTo>
                </a:path>
              </a:pathLst>
            </a:custGeom>
            <a:solidFill>
              <a:srgbClr val="CCFFCC"/>
            </a:solid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/>
            <a:lstStyle/>
            <a:p>
              <a:pPr>
                <a:defRPr/>
              </a:pPr>
              <a:endParaRPr lang="el-GR"/>
            </a:p>
          </p:txBody>
        </p:sp>
      </p:grpSp>
      <p:cxnSp>
        <p:nvCxnSpPr>
          <p:cNvPr id="68" name="Straight Arrow Connector 67"/>
          <p:cNvCxnSpPr>
            <a:stCxn id="47" idx="3"/>
          </p:cNvCxnSpPr>
          <p:nvPr/>
        </p:nvCxnSpPr>
        <p:spPr bwMode="auto">
          <a:xfrm>
            <a:off x="3886187" y="3181369"/>
            <a:ext cx="685813" cy="319093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0" name="Straight Arrow Connector 69"/>
          <p:cNvCxnSpPr/>
          <p:nvPr/>
        </p:nvCxnSpPr>
        <p:spPr bwMode="auto">
          <a:xfrm flipV="1">
            <a:off x="3929058" y="4286280"/>
            <a:ext cx="642942" cy="357190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2" name="Straight Arrow Connector 71"/>
          <p:cNvCxnSpPr/>
          <p:nvPr/>
        </p:nvCxnSpPr>
        <p:spPr bwMode="auto">
          <a:xfrm rot="16200000" flipV="1">
            <a:off x="5357818" y="4429156"/>
            <a:ext cx="571504" cy="28575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73" name="Picture 72" descr="C:\Program Files\Microsoft Office\MEDIA\CAGCAT10\j0292020.wm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2714644"/>
            <a:ext cx="1076326" cy="95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5" name="Straight Arrow Connector 74"/>
          <p:cNvCxnSpPr/>
          <p:nvPr/>
        </p:nvCxnSpPr>
        <p:spPr bwMode="auto">
          <a:xfrm rot="10800000" flipV="1">
            <a:off x="6072198" y="3357586"/>
            <a:ext cx="571504" cy="285752"/>
          </a:xfrm>
          <a:prstGeom prst="straightConnector1">
            <a:avLst/>
          </a:prstGeom>
          <a:noFill/>
          <a:ln w="158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1" name="70 CuadroTexto"/>
          <p:cNvSpPr txBox="1"/>
          <p:nvPr/>
        </p:nvSpPr>
        <p:spPr>
          <a:xfrm>
            <a:off x="-10615" y="6590908"/>
            <a:ext cx="2893614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Antonis Deligiannakis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33412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The Sensor Web</a:t>
            </a:r>
            <a:endParaRPr lang="es-ES" dirty="0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s-ES" sz="2400" dirty="0" smtClean="0"/>
              <a:t>Sensor </a:t>
            </a:r>
            <a:r>
              <a:rPr lang="es-ES" sz="2400" dirty="0" err="1" smtClean="0"/>
              <a:t>networks</a:t>
            </a:r>
            <a:r>
              <a:rPr lang="es-ES" sz="2400" dirty="0" smtClean="0"/>
              <a:t> </a:t>
            </a:r>
            <a:r>
              <a:rPr lang="es-ES" sz="2400" dirty="0" err="1" smtClean="0"/>
              <a:t>may</a:t>
            </a:r>
            <a:r>
              <a:rPr lang="es-ES" sz="2400" dirty="0" smtClean="0"/>
              <a:t> </a:t>
            </a:r>
            <a:r>
              <a:rPr lang="es-ES" sz="2400" dirty="0" err="1" smtClean="0"/>
              <a:t>be</a:t>
            </a:r>
            <a:r>
              <a:rPr lang="es-ES" sz="2400" dirty="0" smtClean="0"/>
              <a:t> </a:t>
            </a:r>
            <a:r>
              <a:rPr lang="es-ES" sz="2400" dirty="0" err="1" smtClean="0"/>
              <a:t>networked</a:t>
            </a:r>
            <a:r>
              <a:rPr lang="es-ES" sz="2400" dirty="0" smtClean="0"/>
              <a:t>, </a:t>
            </a:r>
            <a:r>
              <a:rPr lang="es-ES" sz="2400" dirty="0" err="1" smtClean="0"/>
              <a:t>mostly</a:t>
            </a:r>
            <a:r>
              <a:rPr lang="es-ES" sz="2400" dirty="0" smtClean="0"/>
              <a:t> </a:t>
            </a:r>
            <a:r>
              <a:rPr lang="es-ES" sz="2400" dirty="0" err="1" smtClean="0"/>
              <a:t>wireless</a:t>
            </a:r>
            <a:r>
              <a:rPr lang="es-ES" sz="2400" dirty="0" smtClean="0"/>
              <a:t>, </a:t>
            </a:r>
            <a:r>
              <a:rPr lang="es-ES" sz="2400" dirty="0" err="1" smtClean="0"/>
              <a:t>hence</a:t>
            </a:r>
            <a:r>
              <a:rPr lang="es-ES" sz="2400" dirty="0" smtClean="0"/>
              <a:t> global and </a:t>
            </a:r>
            <a:r>
              <a:rPr lang="es-ES" sz="2400" dirty="0" err="1" smtClean="0"/>
              <a:t>integrated</a:t>
            </a:r>
            <a:endParaRPr lang="es-ES" sz="2400" dirty="0" smtClean="0"/>
          </a:p>
          <a:p>
            <a:pPr>
              <a:buFont typeface="Arial"/>
              <a:buChar char="•"/>
            </a:pPr>
            <a:r>
              <a:rPr lang="en-US" sz="2400" dirty="0" smtClean="0"/>
              <a:t>Universal, web-based access to sensor data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Each network with some kind of authority and administration</a:t>
            </a:r>
          </a:p>
          <a:p>
            <a:pPr>
              <a:buFont typeface="Arial"/>
              <a:buChar char="•"/>
            </a:pPr>
            <a:r>
              <a:rPr lang="en-US" sz="2400" dirty="0" smtClean="0"/>
              <a:t>Sensor networks </a:t>
            </a:r>
            <a:r>
              <a:rPr lang="en-US" sz="2400" dirty="0" err="1" smtClean="0"/>
              <a:t>vs</a:t>
            </a:r>
            <a:r>
              <a:rPr lang="en-US" sz="2400" dirty="0" smtClean="0"/>
              <a:t> robust networks</a:t>
            </a:r>
          </a:p>
          <a:p>
            <a:pPr>
              <a:buFont typeface="Arial"/>
              <a:buChar char="•"/>
            </a:pPr>
            <a:endParaRPr lang="es-ES" sz="2400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52376" t="14700" r="4499" b="18470"/>
          <a:stretch>
            <a:fillRect/>
          </a:stretch>
        </p:blipFill>
        <p:spPr>
          <a:xfrm>
            <a:off x="5099951" y="1655905"/>
            <a:ext cx="3401139" cy="3844797"/>
          </a:xfr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2B9016-6995-48FB-9AE5-37118F71A147}" type="slidenum">
              <a:rPr lang="es-ES" smtClean="0"/>
              <a:pPr/>
              <a:t>6</a:t>
            </a:fld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-10615" y="6590908"/>
            <a:ext cx="6030049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Adapted</a:t>
            </a:r>
            <a:r>
              <a:rPr lang="es-ES" dirty="0" smtClean="0"/>
              <a:t> </a:t>
            </a:r>
            <a:r>
              <a:rPr lang="es-ES" dirty="0" err="1" smtClean="0"/>
              <a:t>from</a:t>
            </a:r>
            <a:r>
              <a:rPr lang="es-ES" dirty="0" smtClean="0"/>
              <a:t> Alan </a:t>
            </a:r>
            <a:r>
              <a:rPr lang="es-ES" dirty="0" err="1" smtClean="0"/>
              <a:t>Smeaton’s</a:t>
            </a:r>
            <a:r>
              <a:rPr lang="es-ES" dirty="0" smtClean="0"/>
              <a:t> </a:t>
            </a:r>
            <a:r>
              <a:rPr lang="es-ES" dirty="0" err="1" smtClean="0"/>
              <a:t>invited</a:t>
            </a:r>
            <a:r>
              <a:rPr lang="es-ES" dirty="0" smtClean="0"/>
              <a:t> </a:t>
            </a:r>
            <a:r>
              <a:rPr lang="es-ES" dirty="0" err="1" smtClean="0"/>
              <a:t>talk</a:t>
            </a:r>
            <a:r>
              <a:rPr lang="es-ES" dirty="0" smtClean="0"/>
              <a:t> at ESWC2009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842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Sensor Web: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this</a:t>
            </a:r>
            <a:r>
              <a:rPr lang="es-ES" dirty="0" smtClean="0"/>
              <a:t> </a:t>
            </a:r>
            <a:r>
              <a:rPr lang="es-ES" dirty="0" err="1" smtClean="0"/>
              <a:t>part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Web/Internet?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294967295"/>
          </p:nvPr>
        </p:nvSpPr>
        <p:spPr>
          <a:xfrm>
            <a:off x="0" y="5943600"/>
            <a:ext cx="7239000" cy="228600"/>
          </a:xfrm>
        </p:spPr>
        <p:txBody>
          <a:bodyPr/>
          <a:lstStyle/>
          <a:p>
            <a:pPr>
              <a:defRPr/>
            </a:pPr>
            <a:fld id="{A32B9016-6995-48FB-9AE5-37118F71A147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64674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857496"/>
            <a:ext cx="584835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 t="18750" r="53711" b="6250"/>
          <a:stretch>
            <a:fillRect/>
          </a:stretch>
        </p:blipFill>
        <p:spPr bwMode="auto">
          <a:xfrm>
            <a:off x="142876" y="1071546"/>
            <a:ext cx="5643570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 t="31875" r="15624" b="7187"/>
          <a:stretch>
            <a:fillRect/>
          </a:stretch>
        </p:blipFill>
        <p:spPr bwMode="auto">
          <a:xfrm>
            <a:off x="642910" y="2299400"/>
            <a:ext cx="8358214" cy="3772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0" y="6572272"/>
            <a:ext cx="3571812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SemsorGrid4Env </a:t>
            </a:r>
            <a:r>
              <a:rPr lang="es-ES" dirty="0" err="1" smtClean="0"/>
              <a:t>consortium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8969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Who</a:t>
            </a:r>
            <a:r>
              <a:rPr lang="es-ES" dirty="0" smtClean="0"/>
              <a:t> are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end</a:t>
            </a:r>
            <a:r>
              <a:rPr lang="es-ES" dirty="0" smtClean="0"/>
              <a:t> </a:t>
            </a:r>
            <a:r>
              <a:rPr lang="es-ES" dirty="0" err="1" smtClean="0"/>
              <a:t>users</a:t>
            </a:r>
            <a:r>
              <a:rPr lang="es-ES" dirty="0" smtClean="0"/>
              <a:t> of sensor </a:t>
            </a:r>
            <a:r>
              <a:rPr lang="es-ES" dirty="0" err="1" smtClean="0"/>
              <a:t>networks</a:t>
            </a:r>
            <a:r>
              <a:rPr lang="es-ES" dirty="0" smtClean="0"/>
              <a:t>?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2928958"/>
            <a:ext cx="36401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3" descr="probe%20with%20case%20(greyscale%20-%20flattened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900108"/>
            <a:ext cx="36004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6626" y="838222"/>
            <a:ext cx="3810000" cy="57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90" y="838222"/>
            <a:ext cx="3810000" cy="573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CuadroTexto"/>
          <p:cNvSpPr txBox="1"/>
          <p:nvPr/>
        </p:nvSpPr>
        <p:spPr>
          <a:xfrm>
            <a:off x="0" y="6572272"/>
            <a:ext cx="2327881" cy="338554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s-ES" dirty="0" err="1" smtClean="0"/>
              <a:t>Source</a:t>
            </a:r>
            <a:r>
              <a:rPr lang="es-ES" dirty="0" smtClean="0"/>
              <a:t>: </a:t>
            </a:r>
            <a:r>
              <a:rPr lang="es-ES" dirty="0" err="1" smtClean="0"/>
              <a:t>Dave</a:t>
            </a:r>
            <a:r>
              <a:rPr lang="es-ES" dirty="0" smtClean="0"/>
              <a:t> de Roure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-32" y="714356"/>
            <a:ext cx="5763116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s-ES" sz="2000" b="1" dirty="0" err="1" smtClean="0"/>
              <a:t>The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climate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change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expert</a:t>
            </a:r>
            <a:r>
              <a:rPr lang="es-ES" sz="2000" b="1" dirty="0" smtClean="0"/>
              <a:t>, </a:t>
            </a:r>
            <a:r>
              <a:rPr lang="es-ES" sz="2000" b="1" dirty="0" err="1" smtClean="0"/>
              <a:t>or</a:t>
            </a:r>
            <a:r>
              <a:rPr lang="es-ES" sz="2000" b="1" dirty="0" smtClean="0"/>
              <a:t> a simple </a:t>
            </a:r>
            <a:r>
              <a:rPr lang="es-ES" sz="2000" b="1" dirty="0" err="1" smtClean="0"/>
              <a:t>citizen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99686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sg4e.v4">
  <a:themeElements>
    <a:clrScheme name="Office Them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>
            <a:ln>
              <a:noFill/>
            </a:ln>
            <a:solidFill>
              <a:schemeClr val="accent2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ssg4e.v4.pot</Template>
  <TotalTime>6221</TotalTime>
  <Words>587</Words>
  <Application>Microsoft Macintosh PowerPoint</Application>
  <PresentationFormat>Presentación en pantalla (4:3)</PresentationFormat>
  <Paragraphs>107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ssg4e.v4</vt:lpstr>
      <vt:lpstr>Building Semantic Sensor Webs and Applications</vt:lpstr>
      <vt:lpstr>Tutorial Objectives</vt:lpstr>
      <vt:lpstr>Whom we are?</vt:lpstr>
      <vt:lpstr>Schedule for today</vt:lpstr>
      <vt:lpstr>Introduction to the  Semantic Sensor Web</vt:lpstr>
      <vt:lpstr>Sensor Networks</vt:lpstr>
      <vt:lpstr>The Sensor Web</vt:lpstr>
      <vt:lpstr>Sensor Web: Is this part of the Web/Internet?</vt:lpstr>
      <vt:lpstr>Who are the end users of sensor networks?</vt:lpstr>
      <vt:lpstr>Most of you are computer scientists.  Why is it worth working on this?</vt:lpstr>
      <vt:lpstr>A set of challenges in sensor data management</vt:lpstr>
      <vt:lpstr>A set of challenges in sensor data management</vt:lpstr>
      <vt:lpstr>A semantic perspective on these challenges</vt:lpstr>
      <vt:lpstr>Challenges. A high-level application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WP1: Architecture and Roadmap</dc:title>
  <dc:creator>Alasdair Gray</dc:creator>
  <cp:lastModifiedBy>Oscar Corcho</cp:lastModifiedBy>
  <cp:revision>105</cp:revision>
  <dcterms:created xsi:type="dcterms:W3CDTF">2010-11-08T13:29:55Z</dcterms:created>
  <dcterms:modified xsi:type="dcterms:W3CDTF">2011-05-29T11:17:34Z</dcterms:modified>
</cp:coreProperties>
</file>