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54" r:id="rId4"/>
    <p:sldId id="355" r:id="rId5"/>
    <p:sldId id="356" r:id="rId6"/>
    <p:sldId id="357" r:id="rId7"/>
    <p:sldId id="358" r:id="rId8"/>
    <p:sldId id="368" r:id="rId9"/>
    <p:sldId id="359" r:id="rId10"/>
    <p:sldId id="361" r:id="rId11"/>
    <p:sldId id="362" r:id="rId12"/>
    <p:sldId id="363" r:id="rId13"/>
    <p:sldId id="364" r:id="rId14"/>
    <p:sldId id="365" r:id="rId15"/>
    <p:sldId id="366" r:id="rId16"/>
    <p:sldId id="369" r:id="rId17"/>
    <p:sldId id="370" r:id="rId18"/>
    <p:sldId id="371" r:id="rId19"/>
    <p:sldId id="372" r:id="rId20"/>
    <p:sldId id="367" r:id="rId21"/>
    <p:sldId id="339" r:id="rId22"/>
  </p:sldIdLst>
  <p:sldSz cx="9144000" cy="6858000" type="screen4x3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6" autoAdjust="0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B5EDA3-4DCC-4452-89D9-11D4CDC198D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14DD32-C498-4DA6-AB55-8E21DBC9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6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08933C-42A9-452F-9FAC-E91AF2454595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2AA2C4-7FA0-4C20-916B-430CB00F2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5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8/11/2018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6172200" cy="1894362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An Edge-Centric Ensemble Scheme for Queries Assignment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89040"/>
            <a:ext cx="6172200" cy="1368152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Kostas Kolomvatsos, Christos Anagnostopoulos</a:t>
            </a:r>
          </a:p>
          <a:p>
            <a:pPr algn="ctr">
              <a:lnSpc>
                <a:spcPct val="120000"/>
              </a:lnSpc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FF5BC0EC-F942-4590-A481-0279BB75856F}"/>
              </a:ext>
            </a:extLst>
          </p:cNvPr>
          <p:cNvSpPr txBox="1">
            <a:spLocks/>
          </p:cNvSpPr>
          <p:nvPr/>
        </p:nvSpPr>
        <p:spPr>
          <a:xfrm>
            <a:off x="2267744" y="5229200"/>
            <a:ext cx="6172200" cy="172819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International Workshop on Combinations of Intelligent Methods and Applications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in conjunction with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30</a:t>
            </a:r>
            <a:r>
              <a:rPr lang="en-US" baseline="30000" dirty="0"/>
              <a:t>th</a:t>
            </a:r>
            <a:r>
              <a:rPr lang="en-US" dirty="0"/>
              <a:t> International Conference on Tools with Artificial Intelligence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November 5-7, 2018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Volos, Greece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82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Delivering the Query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dirty="0"/>
              <a:t>For delivering the complexity class, we propose a ‘fuzzy’ approach and define a </a:t>
            </a:r>
            <a:r>
              <a:rPr lang="en-US" dirty="0">
                <a:solidFill>
                  <a:srgbClr val="C00000"/>
                </a:solidFill>
              </a:rPr>
              <a:t>Fuzzy Classification Process (FCP)</a:t>
            </a:r>
          </a:p>
          <a:p>
            <a:pPr>
              <a:lnSpc>
                <a:spcPct val="130000"/>
              </a:lnSpc>
            </a:pPr>
            <a:r>
              <a:rPr lang="en-US" dirty="0"/>
              <a:t>The FCP derives the membership of a query in each of the pre-defined classes (e.g., we can have |</a:t>
            </a:r>
            <a:r>
              <a:rPr lang="el-GR" dirty="0"/>
              <a:t>Θ</a:t>
            </a:r>
            <a:r>
              <a:rPr lang="en-US" dirty="0"/>
              <a:t>| classes)</a:t>
            </a:r>
            <a:endParaRPr lang="en-GB" dirty="0"/>
          </a:p>
          <a:p>
            <a:pPr>
              <a:lnSpc>
                <a:spcPct val="130000"/>
              </a:lnSpc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We also adopt a dataset of historical queries together with their corresponding classes</a:t>
            </a:r>
          </a:p>
          <a:p>
            <a:pPr>
              <a:lnSpc>
                <a:spcPct val="130000"/>
              </a:lnSpc>
            </a:pPr>
            <a:r>
              <a:rPr lang="en-US" dirty="0"/>
              <a:t>The same class may be involved in multiple tuples, thus, in multiple queries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18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Delivering the Query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We build on top of a function f </a:t>
            </a:r>
          </a:p>
          <a:p>
            <a:pPr>
              <a:lnSpc>
                <a:spcPct val="120000"/>
              </a:lnSpc>
            </a:pPr>
            <a:r>
              <a:rPr lang="en-US" dirty="0"/>
              <a:t>f gets the query and delivers a similarity vector</a:t>
            </a:r>
          </a:p>
          <a:p>
            <a:pPr>
              <a:lnSpc>
                <a:spcPct val="120000"/>
              </a:lnSpc>
            </a:pPr>
            <a:r>
              <a:rPr lang="en-US" dirty="0"/>
              <a:t>Example (|</a:t>
            </a:r>
            <a:r>
              <a:rPr lang="el-GR" dirty="0"/>
              <a:t>Θ</a:t>
            </a:r>
            <a:r>
              <a:rPr lang="en-US" dirty="0"/>
              <a:t>|=3): </a:t>
            </a:r>
            <a:r>
              <a:rPr lang="en-US" b="1" dirty="0" err="1">
                <a:solidFill>
                  <a:srgbClr val="C00000"/>
                </a:solidFill>
              </a:rPr>
              <a:t>q</a:t>
            </a:r>
            <a:r>
              <a:rPr lang="en-US" b="1" baseline="30000" dirty="0" err="1">
                <a:solidFill>
                  <a:srgbClr val="C00000"/>
                </a:solidFill>
              </a:rPr>
              <a:t>s</a:t>
            </a:r>
            <a:r>
              <a:rPr lang="en-US" b="1" dirty="0">
                <a:solidFill>
                  <a:srgbClr val="C00000"/>
                </a:solidFill>
              </a:rPr>
              <a:t> = &lt;0.2, 0.8, 0.3&gt;</a:t>
            </a:r>
          </a:p>
          <a:p>
            <a:pPr>
              <a:lnSpc>
                <a:spcPct val="120000"/>
              </a:lnSpc>
            </a:pPr>
            <a:r>
              <a:rPr lang="en-US" dirty="0"/>
              <a:t>The ensemble scheme evaluates the final similarity </a:t>
            </a:r>
            <a:r>
              <a:rPr lang="en-US" i="1" dirty="0">
                <a:solidFill>
                  <a:srgbClr val="C00000"/>
                </a:solidFill>
              </a:rPr>
              <a:t>between the query and every tuple </a:t>
            </a:r>
            <a:r>
              <a:rPr lang="en-US" dirty="0"/>
              <a:t>in the training set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3E5ABE-D70A-4129-91CA-A17CC4CF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700" b="61200"/>
          <a:stretch/>
        </p:blipFill>
        <p:spPr>
          <a:xfrm>
            <a:off x="1712799" y="4472021"/>
            <a:ext cx="5718402" cy="22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6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Ensemble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en-US" dirty="0"/>
              <a:t>Similarity metrics are applied on each tuple classified into a class</a:t>
            </a:r>
          </a:p>
          <a:p>
            <a:r>
              <a:rPr lang="en-US" dirty="0"/>
              <a:t>All the results are aggregated</a:t>
            </a:r>
          </a:p>
          <a:p>
            <a:r>
              <a:rPr lang="en-US" dirty="0"/>
              <a:t>Every single result represents the membership of the query to a </a:t>
            </a:r>
            <a:r>
              <a:rPr lang="en-US" dirty="0">
                <a:solidFill>
                  <a:srgbClr val="C00000"/>
                </a:solidFill>
              </a:rPr>
              <a:t>‘virtual’ fuzzy set</a:t>
            </a:r>
          </a:p>
          <a:p>
            <a:r>
              <a:rPr lang="en-US" dirty="0"/>
              <a:t>We adopt the </a:t>
            </a:r>
            <a:r>
              <a:rPr lang="en-US" dirty="0" err="1">
                <a:solidFill>
                  <a:srgbClr val="C00000"/>
                </a:solidFill>
              </a:rPr>
              <a:t>Hamacher</a:t>
            </a:r>
            <a:r>
              <a:rPr lang="en-US" dirty="0">
                <a:solidFill>
                  <a:srgbClr val="C00000"/>
                </a:solidFill>
              </a:rPr>
              <a:t> product </a:t>
            </a:r>
            <a:r>
              <a:rPr lang="en-US" dirty="0"/>
              <a:t>for the final aggregation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04AA92-AE70-417B-976E-EA1CE7ADD2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700" b="61200"/>
          <a:stretch/>
        </p:blipFill>
        <p:spPr>
          <a:xfrm>
            <a:off x="1712799" y="4472021"/>
            <a:ext cx="5718402" cy="22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1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Ensemble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Disagreements are managed through the use of top-k similarity values based on their significance level</a:t>
            </a:r>
          </a:p>
          <a:p>
            <a:pPr>
              <a:lnSpc>
                <a:spcPct val="12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Significance Level (SL) </a:t>
            </a:r>
            <a:r>
              <a:rPr lang="en-US" dirty="0"/>
              <a:t>depicts if a value is ‘representative’ for many other results</a:t>
            </a:r>
          </a:p>
          <a:p>
            <a:pPr>
              <a:lnSpc>
                <a:spcPct val="120000"/>
              </a:lnSpc>
            </a:pPr>
            <a:r>
              <a:rPr lang="en-US" dirty="0"/>
              <a:t>Density based: Only values with a ‘dense’ neighborhood are considered </a:t>
            </a:r>
          </a:p>
          <a:p>
            <a:pPr>
              <a:lnSpc>
                <a:spcPct val="120000"/>
              </a:lnSpc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86C1BBA-92ED-4244-B0ED-2341E48141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700" b="61200"/>
          <a:stretch/>
        </p:blipFill>
        <p:spPr>
          <a:xfrm>
            <a:off x="1712799" y="4472021"/>
            <a:ext cx="5718402" cy="22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4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Ensemble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Over a set of aggregated similarity values for a class, we apply an operator </a:t>
            </a:r>
          </a:p>
          <a:p>
            <a:pPr>
              <a:lnSpc>
                <a:spcPct val="120000"/>
              </a:lnSpc>
            </a:pPr>
            <a:r>
              <a:rPr lang="en-US" dirty="0"/>
              <a:t>We adopt the </a:t>
            </a:r>
            <a:r>
              <a:rPr lang="en-US" dirty="0">
                <a:solidFill>
                  <a:srgbClr val="C00000"/>
                </a:solidFill>
              </a:rPr>
              <a:t>Quasi-Arithmetic mean </a:t>
            </a:r>
            <a:r>
              <a:rPr lang="en-US" dirty="0"/>
              <a:t>for the second level of aggregation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E8D7401-ECFF-4952-9A30-5BEE36A205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700" b="61200"/>
          <a:stretch/>
        </p:blipFill>
        <p:spPr>
          <a:xfrm>
            <a:off x="1712799" y="4472021"/>
            <a:ext cx="5718402" cy="22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102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Matching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We consider an additional vector containing steps for each complexity class</a:t>
            </a:r>
          </a:p>
          <a:p>
            <a:pPr>
              <a:lnSpc>
                <a:spcPct val="130000"/>
              </a:lnSpc>
            </a:pPr>
            <a:r>
              <a:rPr lang="en-US" dirty="0"/>
              <a:t>The expected number of steps for a query is compared with the available load</a:t>
            </a:r>
          </a:p>
          <a:p>
            <a:pPr>
              <a:lnSpc>
                <a:spcPct val="130000"/>
              </a:lnSpc>
            </a:pPr>
            <a:r>
              <a:rPr lang="en-US" dirty="0"/>
              <a:t>When the number of steps can be covered: </a:t>
            </a:r>
            <a:r>
              <a:rPr lang="en-US" dirty="0">
                <a:solidFill>
                  <a:srgbClr val="C00000"/>
                </a:solidFill>
              </a:rPr>
              <a:t>reward</a:t>
            </a:r>
          </a:p>
          <a:p>
            <a:pPr>
              <a:lnSpc>
                <a:spcPct val="130000"/>
              </a:lnSpc>
            </a:pPr>
            <a:r>
              <a:rPr lang="en-US" dirty="0"/>
              <a:t>Otherwise: </a:t>
            </a:r>
            <a:r>
              <a:rPr lang="en-US" dirty="0">
                <a:solidFill>
                  <a:srgbClr val="C00000"/>
                </a:solidFill>
              </a:rPr>
              <a:t>penalty</a:t>
            </a:r>
          </a:p>
          <a:p>
            <a:pPr>
              <a:lnSpc>
                <a:spcPct val="130000"/>
              </a:lnSpc>
            </a:pPr>
            <a:r>
              <a:rPr lang="en-US" dirty="0"/>
              <a:t>We process both, the </a:t>
            </a:r>
            <a:r>
              <a:rPr lang="en-US" dirty="0">
                <a:solidFill>
                  <a:srgbClr val="C00000"/>
                </a:solidFill>
              </a:rPr>
              <a:t>current</a:t>
            </a:r>
            <a:r>
              <a:rPr lang="en-US" dirty="0"/>
              <a:t> and the </a:t>
            </a:r>
            <a:r>
              <a:rPr lang="en-US" dirty="0">
                <a:solidFill>
                  <a:srgbClr val="C00000"/>
                </a:solidFill>
              </a:rPr>
              <a:t>future</a:t>
            </a:r>
            <a:r>
              <a:rPr lang="en-US" dirty="0"/>
              <a:t> load</a:t>
            </a:r>
          </a:p>
          <a:p>
            <a:pPr>
              <a:lnSpc>
                <a:spcPct val="130000"/>
              </a:lnSpc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305425"/>
            <a:ext cx="2943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919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Datasets</a:t>
            </a:r>
          </a:p>
          <a:p>
            <a:pPr lvl="1"/>
            <a:r>
              <a:rPr lang="en-US" dirty="0"/>
              <a:t>Queries found at </a:t>
            </a:r>
            <a:r>
              <a:rPr lang="en-US" dirty="0">
                <a:solidFill>
                  <a:srgbClr val="C00000"/>
                </a:solidFill>
              </a:rPr>
              <a:t>http://www.tpc.org</a:t>
            </a:r>
          </a:p>
          <a:p>
            <a:pPr lvl="1"/>
            <a:r>
              <a:rPr lang="en-US" dirty="0"/>
              <a:t>For each, we define the complexity class (six classes)*</a:t>
            </a:r>
          </a:p>
          <a:p>
            <a:endParaRPr lang="en-US" dirty="0"/>
          </a:p>
          <a:p>
            <a:r>
              <a:rPr lang="en-US" dirty="0"/>
              <a:t>Performance Metrics</a:t>
            </a:r>
          </a:p>
          <a:p>
            <a:pPr lvl="1"/>
            <a:r>
              <a:rPr lang="el-GR" dirty="0"/>
              <a:t>Ψ:</a:t>
            </a:r>
            <a:r>
              <a:rPr lang="en-US" dirty="0"/>
              <a:t> seconds to allocate a query</a:t>
            </a:r>
          </a:p>
          <a:p>
            <a:pPr lvl="1"/>
            <a:r>
              <a:rPr lang="el-GR" dirty="0"/>
              <a:t>Ξ: </a:t>
            </a:r>
            <a:r>
              <a:rPr lang="en-US" dirty="0"/>
              <a:t>difference of the selected load with the lowest</a:t>
            </a:r>
          </a:p>
          <a:p>
            <a:endParaRPr lang="en-US" dirty="0"/>
          </a:p>
          <a:p>
            <a:r>
              <a:rPr lang="en-US" dirty="0"/>
              <a:t>Ties management</a:t>
            </a:r>
          </a:p>
          <a:p>
            <a:pPr lvl="1"/>
            <a:r>
              <a:rPr lang="en-US" dirty="0"/>
              <a:t>Scenario A: Random selection</a:t>
            </a:r>
          </a:p>
          <a:p>
            <a:pPr lvl="1"/>
            <a:r>
              <a:rPr lang="en-US" dirty="0"/>
              <a:t>Scenario B: The lowest load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629015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* </a:t>
            </a:r>
            <a:r>
              <a:rPr lang="en-US" sz="1400" dirty="0" err="1">
                <a:solidFill>
                  <a:srgbClr val="C00000"/>
                </a:solidFill>
              </a:rPr>
              <a:t>Vashistha</a:t>
            </a:r>
            <a:r>
              <a:rPr lang="en-US" sz="1400" dirty="0">
                <a:solidFill>
                  <a:srgbClr val="C00000"/>
                </a:solidFill>
              </a:rPr>
              <a:t>, A., Jain, S., 'Measuring Query Complexity in </a:t>
            </a:r>
            <a:r>
              <a:rPr lang="en-US" sz="1400" dirty="0" err="1">
                <a:solidFill>
                  <a:srgbClr val="C00000"/>
                </a:solidFill>
              </a:rPr>
              <a:t>SQLShare</a:t>
            </a:r>
            <a:r>
              <a:rPr lang="en-US" sz="1400" dirty="0">
                <a:solidFill>
                  <a:srgbClr val="C00000"/>
                </a:solidFill>
              </a:rPr>
              <a:t> Workload', Proc. of the Int. Conf. on Management of Data, 2016.</a:t>
            </a:r>
          </a:p>
        </p:txBody>
      </p:sp>
    </p:spTree>
    <p:extLst>
      <p:ext uri="{BB962C8B-B14F-4D97-AF65-F5344CB8AC3E}">
        <p14:creationId xmlns:p14="http://schemas.microsoft.com/office/powerpoint/2010/main" val="2082493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Complexity of the scheme*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6290156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* |Q</a:t>
            </a:r>
            <a:r>
              <a:rPr lang="en-US" sz="1400" baseline="-25000" dirty="0">
                <a:solidFill>
                  <a:srgbClr val="C00000"/>
                </a:solidFill>
              </a:rPr>
              <a:t>D</a:t>
            </a:r>
            <a:r>
              <a:rPr lang="en-US" sz="1400" dirty="0">
                <a:solidFill>
                  <a:srgbClr val="C00000"/>
                </a:solidFill>
              </a:rPr>
              <a:t>|: size of the training dataset, |E|: number of similarity metrics, |</a:t>
            </a:r>
            <a:r>
              <a:rPr lang="el-GR" sz="1400" dirty="0">
                <a:solidFill>
                  <a:srgbClr val="C00000"/>
                </a:solidFill>
              </a:rPr>
              <a:t>Θ</a:t>
            </a:r>
            <a:r>
              <a:rPr lang="en-US" sz="1400" dirty="0">
                <a:solidFill>
                  <a:srgbClr val="C00000"/>
                </a:solidFill>
              </a:rPr>
              <a:t>|: number of classes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79" y="2564904"/>
            <a:ext cx="73818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169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Conclusion time (in seconds)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004" y="2780928"/>
            <a:ext cx="31623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6290156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* |EN|: number of nodes</a:t>
            </a:r>
          </a:p>
        </p:txBody>
      </p:sp>
    </p:spTree>
    <p:extLst>
      <p:ext uri="{BB962C8B-B14F-4D97-AF65-F5344CB8AC3E}">
        <p14:creationId xmlns:p14="http://schemas.microsoft.com/office/powerpoint/2010/main" val="3490169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load of the selected EN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48880"/>
            <a:ext cx="8077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16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Introduction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Edge Nodes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High Level Description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Delivering the Complexity Class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The Ensemble Scheme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The Matching Process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Experimental Evaluation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Conclusions and Future 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6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203032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dirty="0"/>
              <a:t>The proposed model exhibits good performance</a:t>
            </a:r>
          </a:p>
          <a:p>
            <a:pPr>
              <a:lnSpc>
                <a:spcPct val="130000"/>
              </a:lnSpc>
            </a:pPr>
            <a:r>
              <a:rPr lang="en-US" dirty="0"/>
              <a:t>We manage to perform efficient allocations</a:t>
            </a:r>
          </a:p>
          <a:p>
            <a:pPr>
              <a:lnSpc>
                <a:spcPct val="130000"/>
              </a:lnSpc>
            </a:pPr>
            <a:endParaRPr lang="en-US" dirty="0"/>
          </a:p>
          <a:p>
            <a:r>
              <a:rPr lang="en-US" dirty="0"/>
              <a:t>Our future research plans involve the incorporation of more parameters</a:t>
            </a:r>
          </a:p>
          <a:p>
            <a:pPr lvl="1"/>
            <a:r>
              <a:rPr lang="en-US" dirty="0"/>
              <a:t>the deadline </a:t>
            </a:r>
          </a:p>
          <a:p>
            <a:pPr lvl="1"/>
            <a:r>
              <a:rPr lang="en-US" dirty="0"/>
              <a:t>the statistics of data</a:t>
            </a:r>
          </a:p>
          <a:p>
            <a:r>
              <a:rPr lang="en-US" dirty="0"/>
              <a:t>The aim is to provide an adaptive mechanism</a:t>
            </a:r>
            <a:endParaRPr lang="en-GB" dirty="0"/>
          </a:p>
        </p:txBody>
      </p:sp>
      <p:pic>
        <p:nvPicPr>
          <p:cNvPr id="8194" name="Picture 2" descr="Image result for conclu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4" r="27975"/>
          <a:stretch/>
        </p:blipFill>
        <p:spPr bwMode="auto">
          <a:xfrm>
            <a:off x="6660232" y="2420888"/>
            <a:ext cx="2080817" cy="247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87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Thank You!!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2114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 the era of the Internet of Things (</a:t>
            </a:r>
            <a:r>
              <a:rPr lang="en-US" dirty="0" err="1"/>
              <a:t>IoT</a:t>
            </a:r>
            <a:r>
              <a:rPr lang="en-US" dirty="0"/>
              <a:t>), numerous devices form a vast infrastructure</a:t>
            </a:r>
          </a:p>
          <a:p>
            <a:pPr>
              <a:lnSpc>
                <a:spcPct val="120000"/>
              </a:lnSpc>
            </a:pPr>
            <a:r>
              <a:rPr lang="en-US" dirty="0"/>
              <a:t>Devices can process </a:t>
            </a:r>
            <a:r>
              <a:rPr lang="en-US" dirty="0">
                <a:solidFill>
                  <a:srgbClr val="C00000"/>
                </a:solidFill>
              </a:rPr>
              <a:t>tasks</a:t>
            </a:r>
            <a:r>
              <a:rPr lang="en-US" dirty="0"/>
              <a:t> and exchange </a:t>
            </a:r>
            <a:r>
              <a:rPr lang="en-US" dirty="0">
                <a:solidFill>
                  <a:srgbClr val="C00000"/>
                </a:solidFill>
              </a:rPr>
              <a:t>data</a:t>
            </a:r>
          </a:p>
          <a:p>
            <a:pPr>
              <a:lnSpc>
                <a:spcPct val="120000"/>
              </a:lnSpc>
            </a:pPr>
            <a:r>
              <a:rPr lang="en-US" dirty="0"/>
              <a:t>Data can be processed at the </a:t>
            </a:r>
            <a:r>
              <a:rPr lang="en-US" dirty="0">
                <a:solidFill>
                  <a:srgbClr val="C00000"/>
                </a:solidFill>
              </a:rPr>
              <a:t>devices</a:t>
            </a:r>
            <a:r>
              <a:rPr lang="en-US" dirty="0"/>
              <a:t>, at the </a:t>
            </a:r>
            <a:r>
              <a:rPr lang="en-US" dirty="0">
                <a:solidFill>
                  <a:srgbClr val="C00000"/>
                </a:solidFill>
              </a:rPr>
              <a:t>edge</a:t>
            </a:r>
            <a:r>
              <a:rPr lang="en-US" dirty="0"/>
              <a:t> of the network (Edge/Fog) or at the </a:t>
            </a:r>
            <a:r>
              <a:rPr lang="en-US" dirty="0">
                <a:solidFill>
                  <a:srgbClr val="C00000"/>
                </a:solidFill>
              </a:rPr>
              <a:t>Cloud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28900"/>
            <a:ext cx="242545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37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Edge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23558" cy="4873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Current research efforts focus on the </a:t>
            </a:r>
            <a:r>
              <a:rPr lang="en-US" dirty="0">
                <a:solidFill>
                  <a:srgbClr val="C00000"/>
                </a:solidFill>
              </a:rPr>
              <a:t>data streams management at the edge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C00000"/>
                </a:solidFill>
              </a:rPr>
              <a:t>Edge Nodes (ENs)</a:t>
            </a:r>
            <a:r>
              <a:rPr lang="en-US" dirty="0"/>
              <a:t> act as distributed data repositories where queries can be executed</a:t>
            </a:r>
          </a:p>
          <a:p>
            <a:endParaRPr lang="en-US" dirty="0"/>
          </a:p>
          <a:p>
            <a:r>
              <a:rPr lang="en-US" dirty="0"/>
              <a:t>ENs are responsible to report the results to the requested entity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758" y="2492896"/>
            <a:ext cx="2367706" cy="2367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38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Edge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370100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We deal with queries allocation to the appropriate ENs</a:t>
            </a:r>
          </a:p>
          <a:p>
            <a:pPr>
              <a:lnSpc>
                <a:spcPct val="140000"/>
              </a:lnSpc>
            </a:pPr>
            <a:r>
              <a:rPr lang="en-US" dirty="0"/>
              <a:t>Queries are reported into a set of </a:t>
            </a:r>
            <a:r>
              <a:rPr lang="en-US" dirty="0">
                <a:solidFill>
                  <a:srgbClr val="C00000"/>
                </a:solidFill>
              </a:rPr>
              <a:t>Query Controllers (QCs)</a:t>
            </a:r>
          </a:p>
          <a:p>
            <a:pPr>
              <a:lnSpc>
                <a:spcPct val="140000"/>
              </a:lnSpc>
            </a:pPr>
            <a:r>
              <a:rPr lang="en-US" dirty="0"/>
              <a:t>It is a multi-dimensional problem involving </a:t>
            </a:r>
            <a:r>
              <a:rPr lang="en-US" dirty="0">
                <a:solidFill>
                  <a:srgbClr val="C00000"/>
                </a:solidFill>
              </a:rPr>
              <a:t>queries and ENs characteristics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0E844B83-A967-4783-AD1D-1E514E34C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01143"/>
            <a:ext cx="5976955" cy="22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5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C00000"/>
                </a:solidFill>
              </a:rPr>
              <a:t>Step 1</a:t>
            </a:r>
            <a:r>
              <a:rPr lang="en-US" dirty="0"/>
              <a:t>. Classify queries into a set of complexity classes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C00000"/>
                </a:solidFill>
              </a:rPr>
              <a:t>Step 2</a:t>
            </a:r>
            <a:r>
              <a:rPr lang="en-US" dirty="0"/>
              <a:t>. Compare the requirements of queries with the </a:t>
            </a:r>
            <a:r>
              <a:rPr lang="en-US" dirty="0" err="1"/>
              <a:t>ENs'</a:t>
            </a:r>
            <a:r>
              <a:rPr lang="en-US" dirty="0"/>
              <a:t> load</a:t>
            </a:r>
          </a:p>
          <a:p>
            <a:pPr>
              <a:lnSpc>
                <a:spcPct val="120000"/>
              </a:lnSpc>
            </a:pPr>
            <a:r>
              <a:rPr lang="en-US" dirty="0"/>
              <a:t>We propose models for both steps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ensemble similarity scheme </a:t>
            </a:r>
            <a:r>
              <a:rPr lang="en-US" dirty="0"/>
              <a:t>for the estimation of the complexity class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Decision for the </a:t>
            </a:r>
            <a:r>
              <a:rPr lang="en-US" dirty="0">
                <a:solidFill>
                  <a:srgbClr val="C00000"/>
                </a:solidFill>
              </a:rPr>
              <a:t>selection of ENs </a:t>
            </a:r>
            <a:r>
              <a:rPr lang="en-US" dirty="0"/>
              <a:t>based on the </a:t>
            </a:r>
            <a:r>
              <a:rPr lang="en-US" dirty="0">
                <a:solidFill>
                  <a:srgbClr val="C00000"/>
                </a:solidFill>
              </a:rPr>
              <a:t>current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future</a:t>
            </a:r>
            <a:r>
              <a:rPr lang="en-US" dirty="0"/>
              <a:t> load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8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Query Processor (QP)</a:t>
            </a:r>
            <a:r>
              <a:rPr lang="en-US" dirty="0"/>
              <a:t> is adopted in every EN to respond to any incoming query</a:t>
            </a:r>
          </a:p>
          <a:p>
            <a:endParaRPr lang="en-US" dirty="0"/>
          </a:p>
          <a:p>
            <a:r>
              <a:rPr lang="en-US" dirty="0"/>
              <a:t>QCs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receive queries, </a:t>
            </a:r>
            <a:r>
              <a:rPr lang="en-US" dirty="0">
                <a:solidFill>
                  <a:srgbClr val="C00000"/>
                </a:solidFill>
              </a:rPr>
              <a:t>(ii)</a:t>
            </a:r>
            <a:r>
              <a:rPr lang="en-US" dirty="0"/>
              <a:t> ‘invoke’ the appropriate QPs, </a:t>
            </a:r>
            <a:r>
              <a:rPr lang="en-US" dirty="0">
                <a:solidFill>
                  <a:srgbClr val="C00000"/>
                </a:solidFill>
              </a:rPr>
              <a:t>(iii)</a:t>
            </a:r>
            <a:r>
              <a:rPr lang="en-US" dirty="0"/>
              <a:t> get their responses and </a:t>
            </a:r>
            <a:r>
              <a:rPr lang="en-US" dirty="0">
                <a:solidFill>
                  <a:srgbClr val="C00000"/>
                </a:solidFill>
              </a:rPr>
              <a:t>(iv)</a:t>
            </a:r>
            <a:r>
              <a:rPr lang="en-US" dirty="0"/>
              <a:t> return the final result</a:t>
            </a:r>
          </a:p>
          <a:p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85119"/>
            <a:ext cx="5976955" cy="22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10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In each EN, a dataset is formulated i.e., a </a:t>
            </a:r>
            <a:r>
              <a:rPr lang="en-US" dirty="0" err="1"/>
              <a:t>geodistributed</a:t>
            </a:r>
            <a:r>
              <a:rPr lang="en-US" dirty="0"/>
              <a:t> local data repository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Each dataset stores multivariate data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5976955" cy="22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7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70A19-5868-4CB0-BE67-C9654613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Matching Queries with 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E5991-103C-4871-83B7-3D61B09C9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06916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Every EN/QP exhibits specific characteristics</a:t>
            </a:r>
          </a:p>
          <a:p>
            <a:pPr>
              <a:lnSpc>
                <a:spcPct val="130000"/>
              </a:lnSpc>
            </a:pPr>
            <a:r>
              <a:rPr lang="en-US" dirty="0"/>
              <a:t>Examples: </a:t>
            </a:r>
          </a:p>
          <a:p>
            <a:pPr lvl="1">
              <a:lnSpc>
                <a:spcPct val="130000"/>
              </a:lnSpc>
            </a:pPr>
            <a:r>
              <a:rPr lang="en-US" dirty="0">
                <a:solidFill>
                  <a:srgbClr val="C00000"/>
                </a:solidFill>
              </a:rPr>
              <a:t>The load </a:t>
            </a:r>
          </a:p>
          <a:p>
            <a:pPr lvl="1">
              <a:lnSpc>
                <a:spcPct val="130000"/>
              </a:lnSpc>
            </a:pPr>
            <a:r>
              <a:rPr lang="en-US" dirty="0">
                <a:solidFill>
                  <a:srgbClr val="C00000"/>
                </a:solidFill>
              </a:rPr>
              <a:t>The speed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Queries also have a set of characteristics</a:t>
            </a:r>
          </a:p>
          <a:p>
            <a:pPr>
              <a:lnSpc>
                <a:spcPct val="120000"/>
              </a:lnSpc>
            </a:pPr>
            <a:r>
              <a:rPr lang="en-US" dirty="0"/>
              <a:t>Examples: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C00000"/>
                </a:solidFill>
              </a:rPr>
              <a:t>The complexity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C00000"/>
                </a:solidFill>
              </a:rPr>
              <a:t>The need for instant response</a:t>
            </a:r>
          </a:p>
          <a:p>
            <a:pPr>
              <a:lnSpc>
                <a:spcPct val="120000"/>
              </a:lnSpc>
            </a:pPr>
            <a:r>
              <a:rPr lang="en-US" dirty="0"/>
              <a:t>We focus on the query class; it depicts the complexity</a:t>
            </a:r>
            <a:endParaRPr lang="en-GB" dirty="0"/>
          </a:p>
          <a:p>
            <a:pPr>
              <a:lnSpc>
                <a:spcPct val="13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736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844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An Edge-Centric Ensemble Scheme for Queries Assignment</vt:lpstr>
      <vt:lpstr>Outline</vt:lpstr>
      <vt:lpstr>Introduction</vt:lpstr>
      <vt:lpstr>Edge Nodes</vt:lpstr>
      <vt:lpstr>Edge Nodes</vt:lpstr>
      <vt:lpstr>High Level Description</vt:lpstr>
      <vt:lpstr>High Level Description</vt:lpstr>
      <vt:lpstr>High Level Description</vt:lpstr>
      <vt:lpstr>Matching Queries with Processors</vt:lpstr>
      <vt:lpstr>Delivering the Query Complexity</vt:lpstr>
      <vt:lpstr>Delivering the Query Complexity</vt:lpstr>
      <vt:lpstr>The Ensemble Scheme</vt:lpstr>
      <vt:lpstr>The Ensemble Scheme</vt:lpstr>
      <vt:lpstr>The Ensemble Scheme</vt:lpstr>
      <vt:lpstr>The Matching Process</vt:lpstr>
      <vt:lpstr>Experimental Evaluation</vt:lpstr>
      <vt:lpstr>Experimental Evaluation</vt:lpstr>
      <vt:lpstr>Experimental Evaluation</vt:lpstr>
      <vt:lpstr>Experimental Evaluation</vt:lpstr>
      <vt:lpstr>Conclusions and Future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 over the Edge of the Network</dc:title>
  <dc:creator>kostas</dc:creator>
  <cp:lastModifiedBy>kostas</cp:lastModifiedBy>
  <cp:revision>704</cp:revision>
  <cp:lastPrinted>2018-09-21T10:47:12Z</cp:lastPrinted>
  <dcterms:created xsi:type="dcterms:W3CDTF">2018-09-19T09:56:14Z</dcterms:created>
  <dcterms:modified xsi:type="dcterms:W3CDTF">2018-11-08T06:57:21Z</dcterms:modified>
</cp:coreProperties>
</file>