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7" r:id="rId3"/>
    <p:sldId id="358" r:id="rId4"/>
    <p:sldId id="359" r:id="rId5"/>
    <p:sldId id="360" r:id="rId6"/>
    <p:sldId id="289" r:id="rId7"/>
    <p:sldId id="295" r:id="rId8"/>
    <p:sldId id="345" r:id="rId9"/>
    <p:sldId id="296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39" r:id="rId26"/>
  </p:sldIdLst>
  <p:sldSz cx="9144000" cy="6858000" type="screen4x3"/>
  <p:notesSz cx="7010400" cy="9296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6" autoAdjust="0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B5EDA3-4DCC-4452-89D9-11D4CDC198D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14DD32-C498-4DA6-AB55-8E21DBC9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60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08933C-42A9-452F-9FAC-E91AF245459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2AA2C4-7FA0-4C20-916B-430CB00F2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5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700808"/>
            <a:ext cx="6172200" cy="1894362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In-Network Decision Making Intelligence for Task Allocation in Edge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89040"/>
            <a:ext cx="6172200" cy="72008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Kostas Kolomvatsos, Christos Anagnostopoulos</a:t>
            </a:r>
          </a:p>
          <a:p>
            <a:pPr algn="ctr"/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8343245-0DCA-497D-BBD2-500839CD654F}"/>
              </a:ext>
            </a:extLst>
          </p:cNvPr>
          <p:cNvSpPr txBox="1">
            <a:spLocks/>
          </p:cNvSpPr>
          <p:nvPr/>
        </p:nvSpPr>
        <p:spPr>
          <a:xfrm>
            <a:off x="2288232" y="5373216"/>
            <a:ext cx="6172200" cy="129614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30</a:t>
            </a:r>
            <a:r>
              <a:rPr lang="en-US" baseline="30000" dirty="0"/>
              <a:t>th</a:t>
            </a:r>
            <a:r>
              <a:rPr lang="en-US" dirty="0"/>
              <a:t> International Conference on Tools with Artificial Intelligence</a:t>
            </a:r>
          </a:p>
          <a:p>
            <a:pPr algn="ctr"/>
            <a:r>
              <a:rPr lang="en-US" dirty="0"/>
              <a:t>November 5-7, 2018</a:t>
            </a:r>
          </a:p>
          <a:p>
            <a:pPr algn="ctr"/>
            <a:r>
              <a:rPr lang="en-US" dirty="0"/>
              <a:t>Volos, Greece</a:t>
            </a:r>
          </a:p>
        </p:txBody>
      </p:sp>
    </p:spTree>
    <p:extLst>
      <p:ext uri="{BB962C8B-B14F-4D97-AF65-F5344CB8AC3E}">
        <p14:creationId xmlns:p14="http://schemas.microsoft.com/office/powerpoint/2010/main" val="955382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Aware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Upon a task reception, nodes create the </a:t>
            </a:r>
            <a:r>
              <a:rPr lang="en-US" i="1" dirty="0">
                <a:solidFill>
                  <a:srgbClr val="C00000"/>
                </a:solidFill>
              </a:rPr>
              <a:t>context vector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Nodes load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Tasks priority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Available resources</a:t>
            </a:r>
          </a:p>
          <a:p>
            <a:endParaRPr lang="en-US" dirty="0"/>
          </a:p>
        </p:txBody>
      </p:sp>
      <p:pic>
        <p:nvPicPr>
          <p:cNvPr id="22530" name="Picture 2" descr="Image result for contex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7" t="27484" r="6172" b="29872"/>
          <a:stretch/>
        </p:blipFill>
        <p:spPr bwMode="auto">
          <a:xfrm>
            <a:off x="2987824" y="5249326"/>
            <a:ext cx="2590734" cy="129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Aware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The mechanism </a:t>
            </a:r>
            <a:r>
              <a:rPr lang="en-US" dirty="0">
                <a:solidFill>
                  <a:srgbClr val="C00000"/>
                </a:solidFill>
              </a:rPr>
              <a:t>takes into consideration the data </a:t>
            </a:r>
            <a:r>
              <a:rPr lang="en-US" dirty="0"/>
              <a:t>present at the nodes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Nodes decide: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Local execution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Execution in the group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Execution at the Cloud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51806"/>
            <a:ext cx="6295653" cy="143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Aware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26968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Nodes exchange contextual information</a:t>
            </a:r>
          </a:p>
          <a:p>
            <a:pPr>
              <a:lnSpc>
                <a:spcPct val="120000"/>
              </a:lnSpc>
            </a:pPr>
            <a:r>
              <a:rPr lang="en-US" dirty="0"/>
              <a:t>Such information will affect the decision making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Every node calculates an </a:t>
            </a:r>
            <a:r>
              <a:rPr lang="en-US" i="1" dirty="0">
                <a:solidFill>
                  <a:srgbClr val="C00000"/>
                </a:solidFill>
              </a:rPr>
              <a:t>information vector </a:t>
            </a:r>
            <a:r>
              <a:rPr lang="en-US" dirty="0"/>
              <a:t>for every peer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Data statistical difference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The load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The communication cost</a:t>
            </a:r>
          </a:p>
        </p:txBody>
      </p:sp>
      <p:pic>
        <p:nvPicPr>
          <p:cNvPr id="24578" name="Picture 2" descr="Image result for exchange of 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420888"/>
            <a:ext cx="2524125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Aware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554960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If a task will not be executed locally, it will be sent to a peer with: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Similar data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Low load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Low communication cost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If no peer is appropriate for executing the task, then send it to Cloud</a:t>
            </a:r>
          </a:p>
        </p:txBody>
      </p:sp>
      <p:pic>
        <p:nvPicPr>
          <p:cNvPr id="25604" name="Picture 4" descr="Image result for peer 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9" t="4925" r="20491" b="18657"/>
          <a:stretch/>
        </p:blipFill>
        <p:spPr bwMode="auto">
          <a:xfrm>
            <a:off x="5796136" y="2204864"/>
            <a:ext cx="2643480" cy="270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Aware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554960" cy="485313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decision making: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400" dirty="0"/>
              <a:t>Modeling 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sz="2400" i="1" dirty="0">
                <a:solidFill>
                  <a:srgbClr val="C00000"/>
                </a:solidFill>
              </a:rPr>
              <a:t>the contextual vectors (for tasks)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sz="2400" i="1" dirty="0">
                <a:solidFill>
                  <a:srgbClr val="C00000"/>
                </a:solidFill>
              </a:rPr>
              <a:t>the information vectors (for peers)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sz="24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400" dirty="0"/>
              <a:t>Probabilistic local task allocation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sz="24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400" dirty="0"/>
              <a:t>Multi-criteria local task allocation </a:t>
            </a:r>
          </a:p>
        </p:txBody>
      </p:sp>
      <p:pic>
        <p:nvPicPr>
          <p:cNvPr id="26626" name="Picture 2" descr="Image result for decision ma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324" y="2420888"/>
            <a:ext cx="2641476" cy="209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Aware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Probabilistic approach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We can adopt </a:t>
            </a:r>
            <a:r>
              <a:rPr lang="en-US" dirty="0">
                <a:solidFill>
                  <a:srgbClr val="C00000"/>
                </a:solidFill>
              </a:rPr>
              <a:t>Bayesian inference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Two classes: </a:t>
            </a:r>
            <a:r>
              <a:rPr lang="en-US" i="1" dirty="0">
                <a:solidFill>
                  <a:srgbClr val="C00000"/>
                </a:solidFill>
              </a:rPr>
              <a:t>Local execution (C1) or not (C2)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We build on a training dataset for classification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Based on </a:t>
            </a:r>
            <a:r>
              <a:rPr lang="en-US" dirty="0">
                <a:solidFill>
                  <a:srgbClr val="C00000"/>
                </a:solidFill>
              </a:rPr>
              <a:t>context vector </a:t>
            </a:r>
            <a:r>
              <a:rPr lang="en-US" dirty="0"/>
              <a:t>for a task the </a:t>
            </a:r>
            <a:r>
              <a:rPr lang="en-US" dirty="0">
                <a:solidFill>
                  <a:srgbClr val="C00000"/>
                </a:solidFill>
              </a:rPr>
              <a:t>classifier</a:t>
            </a:r>
            <a:r>
              <a:rPr lang="en-US" dirty="0"/>
              <a:t> delivers the result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085184"/>
            <a:ext cx="4392488" cy="1549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Aware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26968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Multi-criteria decision making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We build an ordered list of </a:t>
            </a:r>
            <a:r>
              <a:rPr lang="en-US" dirty="0">
                <a:solidFill>
                  <a:srgbClr val="C00000"/>
                </a:solidFill>
              </a:rPr>
              <a:t>information vectors </a:t>
            </a:r>
            <a:r>
              <a:rPr lang="en-US" dirty="0"/>
              <a:t>(data for peers)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We provide rankings for peers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Ratings are calculated based on the </a:t>
            </a:r>
            <a:r>
              <a:rPr lang="en-US" dirty="0">
                <a:solidFill>
                  <a:srgbClr val="C00000"/>
                </a:solidFill>
              </a:rPr>
              <a:t>information vectors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The candidate with the highest score is selected to host the task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806" y="278092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85064C-9073-40BA-9F3B-85E06B9C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FDF7BF-41ED-469B-A102-2EFBED5A12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1411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en-GB" sz="2800" dirty="0"/>
              <a:t>We assess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sz="2600" dirty="0"/>
              <a:t>The </a:t>
            </a:r>
            <a:r>
              <a:rPr lang="en-GB" sz="2600" i="1" dirty="0">
                <a:solidFill>
                  <a:srgbClr val="C00000"/>
                </a:solidFill>
              </a:rPr>
              <a:t>correct selection of tasks </a:t>
            </a:r>
            <a:r>
              <a:rPr lang="en-GB" sz="2600" dirty="0"/>
              <a:t>that will be locally executed (Aspect A)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sz="2600" dirty="0"/>
              <a:t>The </a:t>
            </a:r>
            <a:r>
              <a:rPr lang="en-GB" sz="2600" i="1" dirty="0">
                <a:solidFill>
                  <a:srgbClr val="C00000"/>
                </a:solidFill>
              </a:rPr>
              <a:t>correct identification of the appropriate peer </a:t>
            </a:r>
            <a:r>
              <a:rPr lang="en-GB" sz="2600" dirty="0"/>
              <a:t>when tasks is offloaded (Aspect B)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sz="2600" dirty="0"/>
              <a:t>The </a:t>
            </a:r>
            <a:r>
              <a:rPr lang="en-GB" sz="2600" i="1" dirty="0">
                <a:solidFill>
                  <a:srgbClr val="C00000"/>
                </a:solidFill>
              </a:rPr>
              <a:t>‘closeness’ of the result </a:t>
            </a:r>
            <a:r>
              <a:rPr lang="en-GB" sz="2600" dirty="0"/>
              <a:t>to the optimal solution (Aspect C)</a:t>
            </a:r>
          </a:p>
          <a:p>
            <a:pPr>
              <a:lnSpc>
                <a:spcPct val="130000"/>
              </a:lnSpc>
            </a:pPr>
            <a:endParaRPr lang="en-GB" sz="2800" dirty="0"/>
          </a:p>
          <a:p>
            <a:pPr>
              <a:lnSpc>
                <a:spcPct val="130000"/>
              </a:lnSpc>
            </a:pPr>
            <a:r>
              <a:rPr lang="en-GB" sz="2800" dirty="0"/>
              <a:t>Metrics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sz="2600" dirty="0"/>
              <a:t>For Aspects A &amp; B: </a:t>
            </a:r>
            <a:r>
              <a:rPr lang="en-GB" sz="2600" dirty="0">
                <a:solidFill>
                  <a:srgbClr val="C00000"/>
                </a:solidFill>
              </a:rPr>
              <a:t>Precision</a:t>
            </a:r>
            <a:r>
              <a:rPr lang="en-GB" sz="2600" dirty="0"/>
              <a:t> (P), </a:t>
            </a:r>
            <a:r>
              <a:rPr lang="en-GB" sz="2600" dirty="0">
                <a:solidFill>
                  <a:srgbClr val="C00000"/>
                </a:solidFill>
              </a:rPr>
              <a:t>Recall</a:t>
            </a:r>
            <a:r>
              <a:rPr lang="en-GB" sz="2600" dirty="0"/>
              <a:t> (R), </a:t>
            </a:r>
            <a:r>
              <a:rPr lang="en-GB" sz="2600" dirty="0">
                <a:solidFill>
                  <a:srgbClr val="C00000"/>
                </a:solidFill>
              </a:rPr>
              <a:t>F-Measure</a:t>
            </a:r>
            <a:r>
              <a:rPr lang="en-GB" sz="2600" dirty="0"/>
              <a:t> (F)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sz="2600" dirty="0"/>
              <a:t>For Aspect C: We ‘create’ the </a:t>
            </a:r>
            <a:r>
              <a:rPr lang="en-GB" sz="2600" dirty="0">
                <a:solidFill>
                  <a:srgbClr val="C00000"/>
                </a:solidFill>
              </a:rPr>
              <a:t>ideal node </a:t>
            </a:r>
            <a:r>
              <a:rPr lang="en-GB" sz="2600" dirty="0"/>
              <a:t>and its information vector </a:t>
            </a:r>
          </a:p>
          <a:p>
            <a:pPr marL="36576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GB" sz="2600" dirty="0">
                <a:solidFill>
                  <a:srgbClr val="C00000"/>
                </a:solidFill>
              </a:rPr>
              <a:t>[</a:t>
            </a:r>
            <a:r>
              <a:rPr lang="en-GB" sz="2600" dirty="0" err="1">
                <a:solidFill>
                  <a:srgbClr val="C00000"/>
                </a:solidFill>
              </a:rPr>
              <a:t>min_load</a:t>
            </a:r>
            <a:r>
              <a:rPr lang="en-GB" sz="2600" dirty="0">
                <a:solidFill>
                  <a:srgbClr val="C00000"/>
                </a:solidFill>
              </a:rPr>
              <a:t>, </a:t>
            </a:r>
            <a:r>
              <a:rPr lang="en-GB" sz="2600" dirty="0" err="1">
                <a:solidFill>
                  <a:srgbClr val="C00000"/>
                </a:solidFill>
              </a:rPr>
              <a:t>min_comm_cost</a:t>
            </a:r>
            <a:r>
              <a:rPr lang="en-GB" sz="2600" dirty="0">
                <a:solidFill>
                  <a:srgbClr val="C00000"/>
                </a:solidFill>
              </a:rPr>
              <a:t>, </a:t>
            </a:r>
            <a:r>
              <a:rPr lang="en-GB" sz="2600" dirty="0" err="1">
                <a:solidFill>
                  <a:srgbClr val="C00000"/>
                </a:solidFill>
              </a:rPr>
              <a:t>min_data_distance</a:t>
            </a:r>
            <a:r>
              <a:rPr lang="en-GB" sz="2600" dirty="0">
                <a:solidFill>
                  <a:srgbClr val="C00000"/>
                </a:solidFill>
              </a:rPr>
              <a:t>]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GB" sz="2600" dirty="0"/>
              <a:t>Closeness is represented by </a:t>
            </a:r>
            <a:r>
              <a:rPr lang="el-GR" sz="2600" dirty="0">
                <a:solidFill>
                  <a:srgbClr val="C00000"/>
                </a:solidFill>
              </a:rPr>
              <a:t>ω</a:t>
            </a:r>
            <a:r>
              <a:rPr lang="en-GB" sz="2600" baseline="-25000" dirty="0" err="1">
                <a:solidFill>
                  <a:srgbClr val="C00000"/>
                </a:solidFill>
              </a:rPr>
              <a:t>i</a:t>
            </a:r>
            <a:r>
              <a:rPr lang="en-GB" sz="2600" dirty="0"/>
              <a:t>, i.e., the Euclidean distance with the ideal node</a:t>
            </a:r>
          </a:p>
        </p:txBody>
      </p:sp>
    </p:spTree>
    <p:extLst>
      <p:ext uri="{BB962C8B-B14F-4D97-AF65-F5344CB8AC3E}">
        <p14:creationId xmlns:p14="http://schemas.microsoft.com/office/powerpoint/2010/main" val="263152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9A39A-A809-4A95-B966-4FBA2E06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BCA7D-3D18-4718-A5F6-A04B5D5FEE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Datasets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Real dataset related to companies bankruptcy</a:t>
            </a:r>
            <a:r>
              <a:rPr lang="en-GB" dirty="0">
                <a:solidFill>
                  <a:srgbClr val="C00000"/>
                </a:solidFill>
              </a:rPr>
              <a:t>*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Real dataset related to indoor environmental data</a:t>
            </a:r>
            <a:r>
              <a:rPr lang="en-GB" dirty="0">
                <a:solidFill>
                  <a:srgbClr val="C00000"/>
                </a:solidFill>
              </a:rPr>
              <a:t>**</a:t>
            </a:r>
          </a:p>
          <a:p>
            <a:pPr>
              <a:lnSpc>
                <a:spcPct val="120000"/>
              </a:lnSpc>
            </a:pPr>
            <a:r>
              <a:rPr lang="en-GB" dirty="0"/>
              <a:t>Training dataset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We create 300 context vectors and best actions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65% of vectors indicate local processing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35% of vectors indicate tasks offloading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We construct networking topology of 5,000 nodes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6E14A8-2E35-4AAE-B85B-0010B1C0D032}"/>
              </a:ext>
            </a:extLst>
          </p:cNvPr>
          <p:cNvSpPr txBox="1"/>
          <p:nvPr/>
        </p:nvSpPr>
        <p:spPr>
          <a:xfrm>
            <a:off x="827584" y="6300609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* https://archive.ics.uci.edu/ml/datasets/qualitative bankruptcy</a:t>
            </a:r>
          </a:p>
          <a:p>
            <a:r>
              <a:rPr lang="en-GB" sz="1600" dirty="0">
                <a:solidFill>
                  <a:srgbClr val="C00000"/>
                </a:solidFill>
              </a:rPr>
              <a:t>** http://db.csail.mit.edu/labdata/labdata.html</a:t>
            </a:r>
          </a:p>
        </p:txBody>
      </p:sp>
    </p:spTree>
    <p:extLst>
      <p:ext uri="{BB962C8B-B14F-4D97-AF65-F5344CB8AC3E}">
        <p14:creationId xmlns:p14="http://schemas.microsoft.com/office/powerpoint/2010/main" val="727655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9A39A-A809-4A95-B966-4FBA2E06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BCA7D-3D18-4718-A5F6-A04B5D5FEE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In multi-criteria optimized tasks allocation, we focus on the following scenarios (different weights for each criterion)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F69D8F4-BEA7-4317-BC98-B3D5D8439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87" y="3429000"/>
            <a:ext cx="7383375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0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B74562-5DD2-4BF9-8558-558D105C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69824-049E-4D9A-9A3D-15B8126CAA9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Introduction</a:t>
            </a:r>
          </a:p>
          <a:p>
            <a:endParaRPr lang="en-GB" dirty="0"/>
          </a:p>
          <a:p>
            <a:r>
              <a:rPr lang="en-GB" dirty="0"/>
              <a:t>Challenges</a:t>
            </a:r>
          </a:p>
          <a:p>
            <a:endParaRPr lang="en-GB" dirty="0"/>
          </a:p>
          <a:p>
            <a:r>
              <a:rPr lang="en-GB" dirty="0"/>
              <a:t>Tasks Allocation</a:t>
            </a:r>
          </a:p>
          <a:p>
            <a:endParaRPr lang="en-GB" dirty="0"/>
          </a:p>
          <a:p>
            <a:r>
              <a:rPr lang="en-GB" dirty="0"/>
              <a:t>Data Aware Mechanism</a:t>
            </a:r>
          </a:p>
          <a:p>
            <a:endParaRPr lang="en-GB" dirty="0"/>
          </a:p>
          <a:p>
            <a:r>
              <a:rPr lang="en-GB" dirty="0"/>
              <a:t>Experimental Evaluation</a:t>
            </a:r>
          </a:p>
          <a:p>
            <a:endParaRPr lang="en-GB" dirty="0"/>
          </a:p>
          <a:p>
            <a:r>
              <a:rPr lang="en-GB" dirty="0"/>
              <a:t>Conclusions and Future Work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932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9A39A-A809-4A95-B966-4FBA2E06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BCA7D-3D18-4718-A5F6-A04B5D5FEE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Results for Precision, Recall and F-Measure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E55D8C2-62F3-4DAA-9FDE-81534F933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111846"/>
            <a:ext cx="5616624" cy="451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1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9A39A-A809-4A95-B966-4FBA2E06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BCA7D-3D18-4718-A5F6-A04B5D5FEE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Closeness with the ideal node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F78EF6-07E1-43C8-BA78-B2DF84FFA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80709"/>
            <a:ext cx="5950379" cy="452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78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9A39A-A809-4A95-B966-4FBA2E06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BCA7D-3D18-4718-A5F6-A04B5D5FEE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Closeness for load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9C5F75E-3BC0-452A-B7C0-044C5A775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60848"/>
            <a:ext cx="6099412" cy="441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69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9A39A-A809-4A95-B966-4FBA2E06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BCA7D-3D18-4718-A5F6-A04B5D5FEE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Closeness for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7A6617E-A1B1-4FF2-BCF8-A11CF1C71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285" y="2046699"/>
            <a:ext cx="6123565" cy="442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798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9A39A-A809-4A95-B966-4FBA2E06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BCA7D-3D18-4718-A5F6-A04B5D5FEE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66928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Our sequential decision making manages to select the appropriate action for each task</a:t>
            </a:r>
          </a:p>
          <a:p>
            <a:pPr>
              <a:lnSpc>
                <a:spcPct val="120000"/>
              </a:lnSpc>
            </a:pPr>
            <a:r>
              <a:rPr lang="en-GB" dirty="0"/>
              <a:t>We manage to get efficient decisions related to the local processing</a:t>
            </a:r>
          </a:p>
          <a:p>
            <a:pPr>
              <a:lnSpc>
                <a:spcPct val="120000"/>
              </a:lnSpc>
            </a:pPr>
            <a:r>
              <a:rPr lang="en-GB" dirty="0"/>
              <a:t>We can select the best possible peer when tasks are offloaded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C00000"/>
                </a:solidFill>
              </a:rPr>
              <a:t>Time-optimized decisions </a:t>
            </a:r>
            <a:r>
              <a:rPr lang="en-GB" dirty="0"/>
              <a:t>could increase the efficiency</a:t>
            </a:r>
          </a:p>
          <a:p>
            <a:endParaRPr lang="en-GB" dirty="0"/>
          </a:p>
        </p:txBody>
      </p:sp>
      <p:pic>
        <p:nvPicPr>
          <p:cNvPr id="6149" name="Picture 5" descr="Image result for conclus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9" r="25518"/>
          <a:stretch/>
        </p:blipFill>
        <p:spPr bwMode="auto">
          <a:xfrm>
            <a:off x="6444208" y="2791156"/>
            <a:ext cx="2236544" cy="206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038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Thank You!!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54DC7-72F1-4A40-82CC-F319E677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9B9B72-A6E7-455D-A436-DADC9FAC80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Internet of Things (IoT) offers a vast infrastructure of devices</a:t>
            </a:r>
          </a:p>
          <a:p>
            <a:pPr>
              <a:lnSpc>
                <a:spcPct val="120000"/>
              </a:lnSpc>
            </a:pPr>
            <a:r>
              <a:rPr lang="en-GB" dirty="0"/>
              <a:t>Intelligent analytics are offered on top of data collected by IoT nodes, i.e., sensing and computing devices</a:t>
            </a:r>
          </a:p>
          <a:p>
            <a:pPr>
              <a:lnSpc>
                <a:spcPct val="120000"/>
              </a:lnSpc>
            </a:pPr>
            <a:r>
              <a:rPr lang="en-GB" dirty="0"/>
              <a:t>Nodes can become knowledge producers through local processing</a:t>
            </a:r>
          </a:p>
          <a:p>
            <a:pPr lvl="1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90"/>
          <a:stretch/>
        </p:blipFill>
        <p:spPr bwMode="auto">
          <a:xfrm>
            <a:off x="2699792" y="4149080"/>
            <a:ext cx="3456384" cy="245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78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98CFE-BAB4-4D19-914A-04E19F5E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2DA0A1-678C-4B85-A2EF-9C56DFD6EA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9492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GB" dirty="0"/>
              <a:t>Legacy techniques involve data processing at the Cloud</a:t>
            </a:r>
          </a:p>
          <a:p>
            <a:pPr>
              <a:lnSpc>
                <a:spcPct val="130000"/>
              </a:lnSpc>
            </a:pPr>
            <a:r>
              <a:rPr lang="en-GB" dirty="0"/>
              <a:t>Cloud supports centralized processing </a:t>
            </a:r>
          </a:p>
          <a:p>
            <a:pPr>
              <a:lnSpc>
                <a:spcPct val="130000"/>
              </a:lnSpc>
            </a:pPr>
            <a:r>
              <a:rPr lang="en-GB" dirty="0">
                <a:solidFill>
                  <a:srgbClr val="C00000"/>
                </a:solidFill>
              </a:rPr>
              <a:t>Problem: Increased latency</a:t>
            </a:r>
          </a:p>
          <a:p>
            <a:pPr>
              <a:lnSpc>
                <a:spcPct val="130000"/>
              </a:lnSpc>
            </a:pPr>
            <a:r>
              <a:rPr lang="en-GB" dirty="0"/>
              <a:t>Need for support time sensitive applications</a:t>
            </a:r>
          </a:p>
          <a:p>
            <a:pPr>
              <a:lnSpc>
                <a:spcPct val="130000"/>
              </a:lnSpc>
            </a:pPr>
            <a:endParaRPr lang="en-GB" dirty="0"/>
          </a:p>
          <a:p>
            <a:pPr>
              <a:lnSpc>
                <a:spcPct val="130000"/>
              </a:lnSpc>
            </a:pPr>
            <a:r>
              <a:rPr lang="en-GB" dirty="0">
                <a:solidFill>
                  <a:srgbClr val="C00000"/>
                </a:solidFill>
              </a:rPr>
              <a:t>Solution: Edge Computing</a:t>
            </a:r>
          </a:p>
          <a:p>
            <a:pPr>
              <a:lnSpc>
                <a:spcPct val="130000"/>
              </a:lnSpc>
            </a:pPr>
            <a:r>
              <a:rPr lang="en-GB" dirty="0"/>
              <a:t>It applies </a:t>
            </a:r>
            <a:r>
              <a:rPr lang="en-GB" dirty="0">
                <a:solidFill>
                  <a:srgbClr val="C00000"/>
                </a:solidFill>
              </a:rPr>
              <a:t>local processing </a:t>
            </a:r>
            <a:r>
              <a:rPr lang="en-GB" dirty="0"/>
              <a:t>at the edge nodes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60848"/>
            <a:ext cx="352839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32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AB69E-0969-4F03-AF6A-3912D2E4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443A5D-647E-4162-85BF-085D930B03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/>
              <a:t>Keep analytics processing </a:t>
            </a:r>
            <a:r>
              <a:rPr lang="en-GB" dirty="0">
                <a:solidFill>
                  <a:srgbClr val="C00000"/>
                </a:solidFill>
              </a:rPr>
              <a:t>close to nodes</a:t>
            </a:r>
          </a:p>
          <a:p>
            <a:pPr>
              <a:lnSpc>
                <a:spcPct val="120000"/>
              </a:lnSpc>
            </a:pPr>
            <a:r>
              <a:rPr lang="en-GB" dirty="0"/>
              <a:t>We try to limit the latency in providing responses</a:t>
            </a:r>
          </a:p>
          <a:p>
            <a:pPr>
              <a:lnSpc>
                <a:spcPct val="120000"/>
              </a:lnSpc>
            </a:pPr>
            <a:r>
              <a:rPr lang="en-GB" dirty="0"/>
              <a:t>Avoid </a:t>
            </a:r>
            <a:r>
              <a:rPr lang="en-GB" dirty="0">
                <a:solidFill>
                  <a:srgbClr val="C00000"/>
                </a:solidFill>
              </a:rPr>
              <a:t>data migration </a:t>
            </a:r>
            <a:r>
              <a:rPr lang="en-GB" dirty="0"/>
              <a:t>(increases the communication overhead)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/>
              <a:t>To provide analytics, nodes should execute a set of tasks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887586"/>
            <a:ext cx="3384376" cy="1925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96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Allocation at the 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6065287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Task management is used for </a:t>
            </a:r>
            <a:r>
              <a:rPr lang="en-US" i="1" dirty="0">
                <a:solidFill>
                  <a:srgbClr val="C00000"/>
                </a:solidFill>
              </a:rPr>
              <a:t>distributing tasks </a:t>
            </a:r>
            <a:r>
              <a:rPr lang="en-US" dirty="0"/>
              <a:t>among Edge Devices</a:t>
            </a:r>
          </a:p>
          <a:p>
            <a:pPr>
              <a:lnSpc>
                <a:spcPct val="120000"/>
              </a:lnSpc>
            </a:pPr>
            <a:r>
              <a:rPr lang="en-US" dirty="0"/>
              <a:t>It should be done in an automated manner </a:t>
            </a:r>
          </a:p>
          <a:p>
            <a:pPr>
              <a:lnSpc>
                <a:spcPct val="120000"/>
              </a:lnSpc>
            </a:pPr>
            <a:r>
              <a:rPr lang="en-US" dirty="0"/>
              <a:t>It is not necessary to explicitly define the capabilities or location of edge nodes</a:t>
            </a:r>
          </a:p>
          <a:p>
            <a:pPr>
              <a:lnSpc>
                <a:spcPct val="120000"/>
              </a:lnSpc>
            </a:pPr>
            <a:r>
              <a:rPr lang="en-US" dirty="0"/>
              <a:t>Data are distributed as they are generated at different geographical places</a:t>
            </a:r>
          </a:p>
          <a:p>
            <a:endParaRPr lang="en-US" dirty="0"/>
          </a:p>
        </p:txBody>
      </p:sp>
      <p:pic>
        <p:nvPicPr>
          <p:cNvPr id="14338" name="Picture 2" descr="Image result for task schedul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39" t="14027" r="4901" b="24566"/>
          <a:stretch/>
        </p:blipFill>
        <p:spPr bwMode="auto">
          <a:xfrm>
            <a:off x="6522487" y="2492896"/>
            <a:ext cx="2122903" cy="221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Autonomous Tasks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66928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We focus on the behavior/status of each node (</a:t>
            </a:r>
            <a:r>
              <a:rPr lang="en-US" dirty="0">
                <a:solidFill>
                  <a:srgbClr val="C00000"/>
                </a:solidFill>
              </a:rPr>
              <a:t>nodes’ context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</a:pPr>
            <a:r>
              <a:rPr lang="en-US" dirty="0"/>
              <a:t>Nodes may act autonomously and decide about the allocation of tasks (</a:t>
            </a:r>
            <a:r>
              <a:rPr lang="en-US" i="1" dirty="0">
                <a:solidFill>
                  <a:srgbClr val="C00000"/>
                </a:solidFill>
              </a:rPr>
              <a:t>local execution or not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</a:pPr>
            <a:r>
              <a:rPr lang="en-US" dirty="0"/>
              <a:t>Our technique takes into consideration: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Tasks characteristics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Nodes’ characteristics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</a:rPr>
              <a:t>The data present in every node</a:t>
            </a:r>
          </a:p>
          <a:p>
            <a:endParaRPr lang="en-US" dirty="0"/>
          </a:p>
        </p:txBody>
      </p:sp>
      <p:pic>
        <p:nvPicPr>
          <p:cNvPr id="19462" name="Picture 6" descr="Image result for stream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20787"/>
            <a:ext cx="2648373" cy="264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Autonomous Tasks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75040" cy="5141168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Tasks may be delivered through streams </a:t>
            </a:r>
          </a:p>
          <a:p>
            <a:pPr>
              <a:lnSpc>
                <a:spcPct val="130000"/>
              </a:lnSpc>
            </a:pPr>
            <a:r>
              <a:rPr lang="en-US" dirty="0"/>
              <a:t>They have specific characteristics, e.g., </a:t>
            </a:r>
            <a:r>
              <a:rPr lang="en-US" i="1" dirty="0">
                <a:solidFill>
                  <a:srgbClr val="C00000"/>
                </a:solidFill>
              </a:rPr>
              <a:t>size, complexity, deadline, priority, software requirements</a:t>
            </a:r>
          </a:p>
          <a:p>
            <a:pPr>
              <a:lnSpc>
                <a:spcPct val="130000"/>
              </a:lnSpc>
            </a:pPr>
            <a:r>
              <a:rPr lang="en-US" dirty="0"/>
              <a:t>Nodes also exhibit specific characteristics, e.g., </a:t>
            </a:r>
            <a:r>
              <a:rPr lang="en-US" i="1" dirty="0">
                <a:solidFill>
                  <a:srgbClr val="C00000"/>
                </a:solidFill>
              </a:rPr>
              <a:t>load, throughput</a:t>
            </a:r>
          </a:p>
          <a:p>
            <a:pPr>
              <a:lnSpc>
                <a:spcPct val="130000"/>
              </a:lnSpc>
            </a:pPr>
            <a:r>
              <a:rPr lang="en-US" dirty="0"/>
              <a:t>Nodes ‘own’ a multidimensional dataset</a:t>
            </a:r>
          </a:p>
          <a:p>
            <a:pPr>
              <a:lnSpc>
                <a:spcPct val="130000"/>
              </a:lnSpc>
            </a:pPr>
            <a:r>
              <a:rPr lang="en-US" dirty="0"/>
              <a:t>We should decide on the local execution of a task</a:t>
            </a:r>
          </a:p>
        </p:txBody>
      </p:sp>
      <p:pic>
        <p:nvPicPr>
          <p:cNvPr id="19462" name="Picture 6" descr="Image result for stream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20787"/>
            <a:ext cx="2648373" cy="264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05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Aware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We can support an adaptive scheme to be </a:t>
            </a:r>
            <a:r>
              <a:rPr lang="en-US" i="1" dirty="0">
                <a:solidFill>
                  <a:srgbClr val="C00000"/>
                </a:solidFill>
              </a:rPr>
              <a:t>fully aligned with nodes’ internal status, tasks requirements and the collected data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Target:</a:t>
            </a:r>
          </a:p>
          <a:p>
            <a:pPr lvl="1" algn="just">
              <a:lnSpc>
                <a:spcPct val="130000"/>
              </a:lnSpc>
              <a:spcBef>
                <a:spcPts val="600"/>
              </a:spcBef>
            </a:pPr>
            <a:r>
              <a:rPr lang="en-US" dirty="0"/>
              <a:t>Develop a relevant decision mechanism</a:t>
            </a:r>
          </a:p>
          <a:p>
            <a:pPr lvl="1" algn="just">
              <a:lnSpc>
                <a:spcPct val="130000"/>
              </a:lnSpc>
              <a:spcBef>
                <a:spcPts val="600"/>
              </a:spcBef>
            </a:pPr>
            <a:r>
              <a:rPr lang="en-US" dirty="0"/>
              <a:t>Decisions should be taken in a distributed, autonomous manner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846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In-Network Decision Making Intelligence for Task Allocation in Edge Computing</vt:lpstr>
      <vt:lpstr>Outline</vt:lpstr>
      <vt:lpstr>Introduction</vt:lpstr>
      <vt:lpstr>Introduction</vt:lpstr>
      <vt:lpstr>Challenges</vt:lpstr>
      <vt:lpstr>Tasks Allocation at the Edge</vt:lpstr>
      <vt:lpstr>Autonomous Tasks Processing</vt:lpstr>
      <vt:lpstr>Autonomous Tasks Processing</vt:lpstr>
      <vt:lpstr>Data Aware mechanism</vt:lpstr>
      <vt:lpstr>Data Aware mechanism</vt:lpstr>
      <vt:lpstr>Data Aware mechanism</vt:lpstr>
      <vt:lpstr>Data Aware mechanism</vt:lpstr>
      <vt:lpstr>Data Aware mechanism</vt:lpstr>
      <vt:lpstr>Data Aware mechanism</vt:lpstr>
      <vt:lpstr>Data Aware mechanism</vt:lpstr>
      <vt:lpstr>Data Aware mechanism</vt:lpstr>
      <vt:lpstr>Experimental Evaluation</vt:lpstr>
      <vt:lpstr>Experimental Evaluation</vt:lpstr>
      <vt:lpstr>Experimental Evaluation</vt:lpstr>
      <vt:lpstr>Experimental Evaluation</vt:lpstr>
      <vt:lpstr>Experimental Evaluation</vt:lpstr>
      <vt:lpstr>Experimental Evaluation</vt:lpstr>
      <vt:lpstr>Experimental Evaluation</vt:lpstr>
      <vt:lpstr>Conclusions and Future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 over the Edge of the Network</dc:title>
  <dc:creator>kostas</dc:creator>
  <cp:lastModifiedBy>kostas</cp:lastModifiedBy>
  <cp:revision>558</cp:revision>
  <cp:lastPrinted>2018-09-21T10:47:12Z</cp:lastPrinted>
  <dcterms:created xsi:type="dcterms:W3CDTF">2018-09-19T09:56:14Z</dcterms:created>
  <dcterms:modified xsi:type="dcterms:W3CDTF">2018-11-08T06:57:29Z</dcterms:modified>
</cp:coreProperties>
</file>