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69" r:id="rId18"/>
    <p:sldId id="368" r:id="rId19"/>
    <p:sldId id="354" r:id="rId20"/>
    <p:sldId id="367" r:id="rId21"/>
    <p:sldId id="339" r:id="rId22"/>
  </p:sldIdLst>
  <p:sldSz cx="9144000" cy="6858000" type="screen4x3"/>
  <p:notesSz cx="7010400" cy="92964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76" autoAdjust="0"/>
  </p:normalViewPr>
  <p:slideViewPr>
    <p:cSldViewPr>
      <p:cViewPr varScale="1">
        <p:scale>
          <a:sx n="74" d="100"/>
          <a:sy n="74" d="100"/>
        </p:scale>
        <p:origin x="61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B5EDA3-4DCC-4452-89D9-11D4CDC198D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14DD32-C498-4DA6-AB55-8E21DBC9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60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08933C-42A9-452F-9FAC-E91AF2454595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2AA2C4-7FA0-4C20-916B-430CB00F2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5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853615-BFDE-46DE-814C-47EC6EF6D371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853615-BFDE-46DE-814C-47EC6EF6D371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853615-BFDE-46DE-814C-47EC6EF6D371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853615-BFDE-46DE-814C-47EC6EF6D371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853615-BFDE-46DE-814C-47EC6EF6D371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853615-BFDE-46DE-814C-47EC6EF6D371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700808"/>
            <a:ext cx="6172200" cy="1894362"/>
          </a:xfrm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An Intelligent Scheme for the Identification of QoS Violations in Virtualized Environments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3789040"/>
            <a:ext cx="7272808" cy="936104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dirty="0"/>
              <a:t>Kostas Kolomvatsos, Maria </a:t>
            </a:r>
            <a:r>
              <a:rPr lang="en-US" dirty="0" err="1"/>
              <a:t>Koziri</a:t>
            </a:r>
            <a:r>
              <a:rPr lang="en-US" dirty="0"/>
              <a:t>, Thanasis </a:t>
            </a:r>
            <a:r>
              <a:rPr lang="en-US" dirty="0" err="1"/>
              <a:t>Loukopoulos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F5BC0EC-F942-4590-A481-0279BB75856F}"/>
              </a:ext>
            </a:extLst>
          </p:cNvPr>
          <p:cNvSpPr txBox="1">
            <a:spLocks/>
          </p:cNvSpPr>
          <p:nvPr/>
        </p:nvSpPr>
        <p:spPr>
          <a:xfrm>
            <a:off x="2267744" y="5085184"/>
            <a:ext cx="6172200" cy="17281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dirty="0"/>
              <a:t>30</a:t>
            </a:r>
            <a:r>
              <a:rPr lang="en-US" baseline="30000" dirty="0"/>
              <a:t>th</a:t>
            </a:r>
            <a:r>
              <a:rPr lang="en-US" dirty="0"/>
              <a:t> International Conference on Tools with Artificial Intelligence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November 5-7, 2018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Volos, Greece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82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Management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CE5991-103C-4871-83B7-3D61B09C937F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8003232" cy="4873752"/>
              </a:xfrm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r>
                  <a:rPr lang="en-GB" dirty="0"/>
                  <a:t>We adopt specific thresholds for each parameter</a:t>
                </a:r>
              </a:p>
              <a:p>
                <a:pPr>
                  <a:lnSpc>
                    <a:spcPct val="120000"/>
                  </a:lnSpc>
                </a:pPr>
                <a:r>
                  <a:rPr lang="en-GB" dirty="0"/>
                  <a:t>The NSMM collects a vector of values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GB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=[</m:t>
                    </m:r>
                    <m:sSubSup>
                      <m:sSubSupPr>
                        <m:ctrlPr>
                          <a:rPr lang="en-GB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GB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r>
                      <a:rPr lang="en-GB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r>
                      <a:rPr lang="en-GB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…]</m:t>
                    </m:r>
                  </m:oMath>
                </a14:m>
                <a:endParaRPr lang="en-GB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GB" dirty="0"/>
                  <a:t>Then, it produces a </a:t>
                </a:r>
                <a:r>
                  <a:rPr lang="en-GB" dirty="0">
                    <a:solidFill>
                      <a:srgbClr val="C00000"/>
                    </a:solidFill>
                  </a:rPr>
                  <a:t>Boolean vector </a:t>
                </a:r>
                <a:r>
                  <a:rPr lang="en-GB" dirty="0"/>
                  <a:t>with thresholds violation</a:t>
                </a:r>
              </a:p>
              <a:p>
                <a:pPr>
                  <a:lnSpc>
                    <a:spcPct val="120000"/>
                  </a:lnSpc>
                </a:pPr>
                <a:r>
                  <a:rPr lang="en-GB" dirty="0"/>
                  <a:t>Example: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5CE5991-103C-4871-83B7-3D61B09C93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8003232" cy="4873752"/>
              </a:xfrm>
              <a:blipFill rotWithShape="1">
                <a:blip r:embed="rId2"/>
                <a:stretch>
                  <a:fillRect l="-305" t="-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1E03D89-72C3-4619-B233-4BD96D9977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7" y="4725144"/>
            <a:ext cx="381952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459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Vectors Aggregation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dirty="0"/>
              <a:t>The presence of multiple unity values may indicate an event</a:t>
            </a:r>
          </a:p>
          <a:p>
            <a:pPr>
              <a:lnSpc>
                <a:spcPct val="120000"/>
              </a:lnSpc>
            </a:pPr>
            <a:r>
              <a:rPr lang="en-GB" dirty="0"/>
              <a:t>We aggregate the Boolean vectors into a final one</a:t>
            </a:r>
          </a:p>
          <a:p>
            <a:pPr>
              <a:lnSpc>
                <a:spcPct val="120000"/>
              </a:lnSpc>
            </a:pPr>
            <a:r>
              <a:rPr lang="en-GB" dirty="0"/>
              <a:t>We apply </a:t>
            </a:r>
            <a:r>
              <a:rPr lang="en-GB" dirty="0">
                <a:solidFill>
                  <a:srgbClr val="C00000"/>
                </a:solidFill>
              </a:rPr>
              <a:t>conjunction</a:t>
            </a:r>
            <a:r>
              <a:rPr lang="en-GB" dirty="0"/>
              <a:t> to produce the aggregated vector applied over the columns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1E7C1D-0E53-4C8E-9C9B-EE83E5BE3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645" y="4377950"/>
            <a:ext cx="3710411" cy="1643338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0F2E033-CBC4-4A22-8F0F-C1B2D61119B0}"/>
              </a:ext>
            </a:extLst>
          </p:cNvPr>
          <p:cNvCxnSpPr>
            <a:cxnSpLocks/>
          </p:cNvCxnSpPr>
          <p:nvPr/>
        </p:nvCxnSpPr>
        <p:spPr>
          <a:xfrm>
            <a:off x="4211960" y="4206819"/>
            <a:ext cx="0" cy="158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51E4BFF-2493-4E3A-8BAD-05787CEE0EE0}"/>
              </a:ext>
            </a:extLst>
          </p:cNvPr>
          <p:cNvCxnSpPr>
            <a:cxnSpLocks/>
          </p:cNvCxnSpPr>
          <p:nvPr/>
        </p:nvCxnSpPr>
        <p:spPr>
          <a:xfrm>
            <a:off x="4355976" y="4206819"/>
            <a:ext cx="0" cy="158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CBB6849-601E-4952-8A9B-C1826EC740AB}"/>
              </a:ext>
            </a:extLst>
          </p:cNvPr>
          <p:cNvCxnSpPr>
            <a:cxnSpLocks/>
          </p:cNvCxnSpPr>
          <p:nvPr/>
        </p:nvCxnSpPr>
        <p:spPr>
          <a:xfrm>
            <a:off x="4499992" y="4206819"/>
            <a:ext cx="0" cy="158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AA90A86-650E-4B92-910E-B79C19647C02}"/>
              </a:ext>
            </a:extLst>
          </p:cNvPr>
          <p:cNvCxnSpPr>
            <a:cxnSpLocks/>
          </p:cNvCxnSpPr>
          <p:nvPr/>
        </p:nvCxnSpPr>
        <p:spPr>
          <a:xfrm>
            <a:off x="4644008" y="4206819"/>
            <a:ext cx="0" cy="158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60E9E2C-E0C2-48EA-A9B1-C60F6E8E56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629" t="80202" r="2420"/>
          <a:stretch/>
        </p:blipFill>
        <p:spPr>
          <a:xfrm>
            <a:off x="3901530" y="6150187"/>
            <a:ext cx="1102518" cy="333964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A1E3ABC-241E-4EED-8AAA-9C9EEBEE2951}"/>
              </a:ext>
            </a:extLst>
          </p:cNvPr>
          <p:cNvCxnSpPr>
            <a:cxnSpLocks/>
          </p:cNvCxnSpPr>
          <p:nvPr/>
        </p:nvCxnSpPr>
        <p:spPr>
          <a:xfrm flipH="1">
            <a:off x="5076056" y="6309320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EFF09D4-EADD-43D4-AB9C-18EDDFFBF4FD}"/>
              </a:ext>
            </a:extLst>
          </p:cNvPr>
          <p:cNvSpPr txBox="1"/>
          <p:nvPr/>
        </p:nvSpPr>
        <p:spPr>
          <a:xfrm>
            <a:off x="5436096" y="6093296"/>
            <a:ext cx="3553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Aggregated </a:t>
            </a:r>
          </a:p>
          <a:p>
            <a:r>
              <a:rPr lang="en-GB" dirty="0"/>
              <a:t>Boolean vector</a:t>
            </a:r>
          </a:p>
        </p:txBody>
      </p:sp>
    </p:spTree>
    <p:extLst>
      <p:ext uri="{BB962C8B-B14F-4D97-AF65-F5344CB8AC3E}">
        <p14:creationId xmlns:p14="http://schemas.microsoft.com/office/powerpoint/2010/main" val="1158619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770984" cy="48737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dirty="0"/>
              <a:t>We consider a set of </a:t>
            </a:r>
            <a:r>
              <a:rPr lang="en-GB" dirty="0">
                <a:solidFill>
                  <a:srgbClr val="C00000"/>
                </a:solidFill>
              </a:rPr>
              <a:t>pre-defined violation patterns</a:t>
            </a:r>
          </a:p>
          <a:p>
            <a:pPr>
              <a:lnSpc>
                <a:spcPct val="120000"/>
              </a:lnSpc>
            </a:pPr>
            <a:r>
              <a:rPr lang="en-GB" dirty="0"/>
              <a:t>They depict </a:t>
            </a:r>
            <a:r>
              <a:rPr lang="en-GB" dirty="0" err="1"/>
              <a:t>QoS</a:t>
            </a:r>
            <a:r>
              <a:rPr lang="en-GB" dirty="0"/>
              <a:t> violation</a:t>
            </a:r>
          </a:p>
          <a:p>
            <a:pPr>
              <a:lnSpc>
                <a:spcPct val="120000"/>
              </a:lnSpc>
            </a:pPr>
            <a:endParaRPr lang="en-GB" dirty="0"/>
          </a:p>
          <a:p>
            <a:pPr>
              <a:lnSpc>
                <a:spcPct val="120000"/>
              </a:lnSpc>
            </a:pPr>
            <a:endParaRPr lang="en-GB" dirty="0"/>
          </a:p>
          <a:p>
            <a:pPr>
              <a:lnSpc>
                <a:spcPct val="120000"/>
              </a:lnSpc>
            </a:pPr>
            <a:r>
              <a:rPr lang="en-GB" dirty="0"/>
              <a:t>We get the distance between the aggregated vector and patterns</a:t>
            </a:r>
          </a:p>
          <a:p>
            <a:pPr>
              <a:lnSpc>
                <a:spcPct val="120000"/>
              </a:lnSpc>
            </a:pPr>
            <a:r>
              <a:rPr lang="en-GB" dirty="0"/>
              <a:t>We adopt the Hamming distance</a:t>
            </a:r>
          </a:p>
          <a:p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36912"/>
            <a:ext cx="25336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950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en-GB" dirty="0"/>
              <a:t>We consider a threshold for the calculated distances (D</a:t>
            </a:r>
            <a:r>
              <a:rPr lang="en-GB" baseline="-25000" dirty="0"/>
              <a:t>T</a:t>
            </a:r>
            <a:r>
              <a:rPr lang="en-GB" dirty="0"/>
              <a:t>)</a:t>
            </a:r>
          </a:p>
          <a:p>
            <a:pPr>
              <a:lnSpc>
                <a:spcPct val="130000"/>
              </a:lnSpc>
            </a:pPr>
            <a:r>
              <a:rPr lang="en-GB" dirty="0"/>
              <a:t>For patterns satisfying D</a:t>
            </a:r>
            <a:r>
              <a:rPr lang="en-GB" baseline="-25000" dirty="0"/>
              <a:t>T</a:t>
            </a:r>
            <a:r>
              <a:rPr lang="en-GB" dirty="0"/>
              <a:t>, we apply an </a:t>
            </a:r>
            <a:r>
              <a:rPr lang="en-GB" dirty="0">
                <a:solidFill>
                  <a:srgbClr val="C00000"/>
                </a:solidFill>
              </a:rPr>
              <a:t>ensemble similarity scheme</a:t>
            </a:r>
          </a:p>
          <a:p>
            <a:pPr>
              <a:lnSpc>
                <a:spcPct val="130000"/>
              </a:lnSpc>
            </a:pPr>
            <a:r>
              <a:rPr lang="en-GB" dirty="0"/>
              <a:t>We target to find the most similar patterns </a:t>
            </a:r>
          </a:p>
          <a:p>
            <a:pPr>
              <a:lnSpc>
                <a:spcPct val="130000"/>
              </a:lnSpc>
            </a:pPr>
            <a:endParaRPr lang="en-GB" dirty="0"/>
          </a:p>
          <a:p>
            <a:pPr>
              <a:lnSpc>
                <a:spcPct val="130000"/>
              </a:lnSpc>
            </a:pPr>
            <a:r>
              <a:rPr lang="en-GB" dirty="0"/>
              <a:t>Metrics: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GB" dirty="0">
                <a:solidFill>
                  <a:srgbClr val="C00000"/>
                </a:solidFill>
              </a:rPr>
              <a:t>Jaccard similarity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GB" dirty="0">
                <a:solidFill>
                  <a:srgbClr val="C00000"/>
                </a:solidFill>
              </a:rPr>
              <a:t>Dice similarity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GB" dirty="0">
                <a:solidFill>
                  <a:srgbClr val="C00000"/>
                </a:solidFill>
              </a:rPr>
              <a:t>Roger &amp; </a:t>
            </a:r>
            <a:r>
              <a:rPr lang="en-GB" dirty="0" err="1">
                <a:solidFill>
                  <a:srgbClr val="C00000"/>
                </a:solidFill>
              </a:rPr>
              <a:t>Tanimoto</a:t>
            </a:r>
            <a:r>
              <a:rPr lang="en-GB" dirty="0">
                <a:solidFill>
                  <a:srgbClr val="C00000"/>
                </a:solidFill>
              </a:rPr>
              <a:t> similarity</a:t>
            </a:r>
          </a:p>
        </p:txBody>
      </p:sp>
    </p:spTree>
    <p:extLst>
      <p:ext uri="{BB962C8B-B14F-4D97-AF65-F5344CB8AC3E}">
        <p14:creationId xmlns:p14="http://schemas.microsoft.com/office/powerpoint/2010/main" val="1053506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dirty="0"/>
              <a:t>A </a:t>
            </a:r>
            <a:r>
              <a:rPr lang="en-GB" dirty="0">
                <a:solidFill>
                  <a:srgbClr val="C00000"/>
                </a:solidFill>
              </a:rPr>
              <a:t>weighted average </a:t>
            </a:r>
            <a:r>
              <a:rPr lang="en-GB" dirty="0"/>
              <a:t>is applied for the final result</a:t>
            </a:r>
          </a:p>
          <a:p>
            <a:pPr>
              <a:lnSpc>
                <a:spcPct val="120000"/>
              </a:lnSpc>
            </a:pPr>
            <a:r>
              <a:rPr lang="en-GB" dirty="0"/>
              <a:t>The most similar pattern is adopted</a:t>
            </a:r>
          </a:p>
          <a:p>
            <a:pPr>
              <a:lnSpc>
                <a:spcPct val="120000"/>
              </a:lnSpc>
            </a:pPr>
            <a:r>
              <a:rPr lang="en-GB" dirty="0"/>
              <a:t>The corresponding mitigation plan is immediately fired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158" y="4797152"/>
            <a:ext cx="256222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2163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Experimental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19056" cy="5257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30000"/>
              </a:lnSpc>
            </a:pPr>
            <a:r>
              <a:rPr lang="en-GB" dirty="0"/>
              <a:t>Different scenarios for an event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GB" dirty="0"/>
              <a:t>At least two parameters violate the thresholds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GB" dirty="0"/>
              <a:t>At least three parameters violate the thresholds</a:t>
            </a:r>
          </a:p>
          <a:p>
            <a:pPr>
              <a:lnSpc>
                <a:spcPct val="130000"/>
              </a:lnSpc>
            </a:pPr>
            <a:r>
              <a:rPr lang="en-GB" dirty="0"/>
              <a:t>We produce Uniform or Exponential values for</a:t>
            </a:r>
          </a:p>
          <a:p>
            <a:pPr lvl="1">
              <a:lnSpc>
                <a:spcPct val="130000"/>
              </a:lnSpc>
            </a:pPr>
            <a:r>
              <a:rPr lang="en-GB" dirty="0">
                <a:solidFill>
                  <a:srgbClr val="C00000"/>
                </a:solidFill>
              </a:rPr>
              <a:t>Queue overflow</a:t>
            </a:r>
          </a:p>
          <a:p>
            <a:pPr lvl="1">
              <a:lnSpc>
                <a:spcPct val="130000"/>
              </a:lnSpc>
            </a:pPr>
            <a:r>
              <a:rPr lang="en-GB" dirty="0">
                <a:solidFill>
                  <a:srgbClr val="C00000"/>
                </a:solidFill>
              </a:rPr>
              <a:t>Average switches’ buffer size</a:t>
            </a:r>
          </a:p>
          <a:p>
            <a:pPr lvl="1">
              <a:lnSpc>
                <a:spcPct val="130000"/>
              </a:lnSpc>
            </a:pPr>
            <a:r>
              <a:rPr lang="en-GB" dirty="0">
                <a:solidFill>
                  <a:srgbClr val="C00000"/>
                </a:solidFill>
              </a:rPr>
              <a:t>Latency</a:t>
            </a:r>
          </a:p>
          <a:p>
            <a:pPr lvl="1">
              <a:lnSpc>
                <a:spcPct val="130000"/>
              </a:lnSpc>
            </a:pPr>
            <a:r>
              <a:rPr lang="en-GB" dirty="0">
                <a:solidFill>
                  <a:srgbClr val="C00000"/>
                </a:solidFill>
              </a:rPr>
              <a:t>Error rate</a:t>
            </a:r>
          </a:p>
          <a:p>
            <a:pPr>
              <a:lnSpc>
                <a:spcPct val="130000"/>
              </a:lnSpc>
            </a:pPr>
            <a:endParaRPr lang="en-GB" dirty="0"/>
          </a:p>
          <a:p>
            <a:pPr>
              <a:lnSpc>
                <a:spcPct val="130000"/>
              </a:lnSpc>
            </a:pPr>
            <a:r>
              <a:rPr lang="en-GB" dirty="0"/>
              <a:t>Evaluation for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GB" dirty="0">
                <a:solidFill>
                  <a:srgbClr val="C00000"/>
                </a:solidFill>
              </a:rPr>
              <a:t>Precision (</a:t>
            </a:r>
            <a:r>
              <a:rPr lang="el-GR" dirty="0">
                <a:solidFill>
                  <a:srgbClr val="C00000"/>
                </a:solidFill>
              </a:rPr>
              <a:t>π)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GB" dirty="0">
                <a:solidFill>
                  <a:srgbClr val="C00000"/>
                </a:solidFill>
              </a:rPr>
              <a:t>Recall (</a:t>
            </a:r>
            <a:r>
              <a:rPr lang="el-GR" dirty="0">
                <a:solidFill>
                  <a:srgbClr val="C00000"/>
                </a:solidFill>
              </a:rPr>
              <a:t>ρ)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GB" dirty="0">
                <a:solidFill>
                  <a:srgbClr val="C00000"/>
                </a:solidFill>
              </a:rPr>
              <a:t>F-Measure</a:t>
            </a:r>
            <a:r>
              <a:rPr lang="el-GR" dirty="0">
                <a:solidFill>
                  <a:srgbClr val="C00000"/>
                </a:solidFill>
              </a:rPr>
              <a:t> (φ)</a:t>
            </a:r>
            <a:endParaRPr lang="en-GB" dirty="0"/>
          </a:p>
          <a:p>
            <a:pPr>
              <a:lnSpc>
                <a:spcPct val="130000"/>
              </a:lnSpc>
            </a:pPr>
            <a:r>
              <a:rPr lang="en-GB" dirty="0"/>
              <a:t>We run 10,000 monitoring rounds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6" t="19648" r="33937" b="20817"/>
          <a:stretch/>
        </p:blipFill>
        <p:spPr bwMode="auto">
          <a:xfrm>
            <a:off x="6781366" y="2564904"/>
            <a:ext cx="1872208" cy="2111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8019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Experimental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en-GB" dirty="0"/>
              <a:t>Scenario: Thresholds for violation are around 0.1</a:t>
            </a:r>
          </a:p>
          <a:p>
            <a:r>
              <a:rPr lang="en-GB" dirty="0"/>
              <a:t>We need at least two parameters violating thresholds</a:t>
            </a:r>
          </a:p>
          <a:p>
            <a:endParaRPr lang="en-GB" dirty="0"/>
          </a:p>
          <a:p>
            <a:r>
              <a:rPr lang="en-GB" dirty="0"/>
              <a:t>Results (D</a:t>
            </a:r>
            <a:r>
              <a:rPr lang="en-GB" baseline="-25000" dirty="0"/>
              <a:t>T</a:t>
            </a:r>
            <a:r>
              <a:rPr lang="en-GB" dirty="0"/>
              <a:t>=2.0):</a:t>
            </a:r>
          </a:p>
          <a:p>
            <a:pPr lvl="1"/>
            <a:r>
              <a:rPr lang="en-GB" dirty="0"/>
              <a:t>Uniform Distribution</a:t>
            </a:r>
          </a:p>
          <a:p>
            <a:pPr lvl="2"/>
            <a:r>
              <a:rPr lang="en-GB" dirty="0"/>
              <a:t>Precision: 0.99</a:t>
            </a:r>
          </a:p>
          <a:p>
            <a:pPr lvl="2"/>
            <a:r>
              <a:rPr lang="en-GB" dirty="0"/>
              <a:t>Recall: 1.0</a:t>
            </a:r>
          </a:p>
          <a:p>
            <a:pPr lvl="1"/>
            <a:r>
              <a:rPr lang="en-GB" dirty="0"/>
              <a:t>Exponential Distribution (</a:t>
            </a:r>
            <a:r>
              <a:rPr lang="el-GR" dirty="0"/>
              <a:t>λ=2.0, λ=0.5</a:t>
            </a:r>
            <a:r>
              <a:rPr lang="en-GB" dirty="0"/>
              <a:t>)</a:t>
            </a:r>
          </a:p>
          <a:p>
            <a:pPr lvl="2"/>
            <a:r>
              <a:rPr lang="en-GB" dirty="0"/>
              <a:t>Precision: 0.97</a:t>
            </a:r>
            <a:r>
              <a:rPr lang="el-GR" dirty="0"/>
              <a:t> &amp; 0.99</a:t>
            </a:r>
            <a:endParaRPr lang="en-GB" dirty="0"/>
          </a:p>
          <a:p>
            <a:pPr lvl="2"/>
            <a:r>
              <a:rPr lang="en-GB" dirty="0"/>
              <a:t>Recall: 1.0</a:t>
            </a:r>
            <a:r>
              <a:rPr lang="el-GR" dirty="0"/>
              <a:t> </a:t>
            </a:r>
            <a:r>
              <a:rPr lang="en-US" dirty="0"/>
              <a:t>for both</a:t>
            </a: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792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Experimental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r>
              <a:rPr lang="en-GB" dirty="0"/>
              <a:t>Scenario: Thresholds for violation are around 0.5</a:t>
            </a:r>
          </a:p>
          <a:p>
            <a:r>
              <a:rPr lang="en-GB" dirty="0"/>
              <a:t>We need at least two parameters violating thresholds</a:t>
            </a:r>
          </a:p>
          <a:p>
            <a:r>
              <a:rPr lang="en-GB" dirty="0"/>
              <a:t>The Uniform distribution case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53" y="3501008"/>
            <a:ext cx="6858579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8396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Experimental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r>
              <a:rPr lang="en-GB" dirty="0"/>
              <a:t>Scenario: Thresholds for violation are around 0.5</a:t>
            </a:r>
          </a:p>
          <a:p>
            <a:r>
              <a:rPr lang="en-GB" dirty="0"/>
              <a:t>We need at least two parameters violating thresholds</a:t>
            </a:r>
          </a:p>
          <a:p>
            <a:r>
              <a:rPr lang="en-GB" dirty="0"/>
              <a:t>The Exponential distribution case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34" y="3068960"/>
            <a:ext cx="7095266" cy="378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8337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Experimental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en-GB" dirty="0"/>
              <a:t>Scenario: Thresholds for violation are around 0.5</a:t>
            </a:r>
          </a:p>
          <a:p>
            <a:r>
              <a:rPr lang="en-GB" dirty="0"/>
              <a:t>We need at least three parameters violating thresholds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96952"/>
            <a:ext cx="5427577" cy="3748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373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Introduction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Quality of Service and Challenges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The proposed mechanism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Window and data management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Decision making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Experimental evaluation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Conclusions and future work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6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 and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851104" cy="487375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dirty="0"/>
              <a:t>The proposed monitoring can easily and timely manage the data</a:t>
            </a:r>
          </a:p>
          <a:p>
            <a:pPr>
              <a:lnSpc>
                <a:spcPct val="120000"/>
              </a:lnSpc>
            </a:pPr>
            <a:r>
              <a:rPr lang="en-GB" dirty="0"/>
              <a:t>It delivers the identified violations</a:t>
            </a:r>
          </a:p>
          <a:p>
            <a:pPr>
              <a:lnSpc>
                <a:spcPct val="120000"/>
              </a:lnSpc>
            </a:pPr>
            <a:endParaRPr lang="en-GB" dirty="0"/>
          </a:p>
          <a:p>
            <a:pPr>
              <a:lnSpc>
                <a:spcPct val="120000"/>
              </a:lnSpc>
            </a:pPr>
            <a:endParaRPr lang="en-GB" dirty="0"/>
          </a:p>
          <a:p>
            <a:pPr>
              <a:lnSpc>
                <a:spcPct val="120000"/>
              </a:lnSpc>
            </a:pPr>
            <a:r>
              <a:rPr lang="en-GB" dirty="0"/>
              <a:t>We have to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Define a more complex/intelligent model for aggregating the measurements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Implicate an uncertainty management model </a:t>
            </a:r>
            <a:endParaRPr lang="en-GB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564904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87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/>
              <a:t>Thank You!!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52114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dirty="0">
                <a:solidFill>
                  <a:srgbClr val="C00000"/>
                </a:solidFill>
              </a:rPr>
              <a:t>Software Defined Networking (SDN) </a:t>
            </a:r>
            <a:r>
              <a:rPr lang="en-GB" dirty="0"/>
              <a:t>accelerates the deployment of network services</a:t>
            </a:r>
          </a:p>
          <a:p>
            <a:pPr>
              <a:lnSpc>
                <a:spcPct val="120000"/>
              </a:lnSpc>
            </a:pPr>
            <a:r>
              <a:rPr lang="en-GB" dirty="0"/>
              <a:t>It also accelerates the delivery of services</a:t>
            </a:r>
          </a:p>
          <a:p>
            <a:pPr>
              <a:lnSpc>
                <a:spcPct val="120000"/>
              </a:lnSpc>
            </a:pPr>
            <a:r>
              <a:rPr lang="en-GB" dirty="0"/>
              <a:t>SDN separates data/devices plane from the control plane</a:t>
            </a:r>
          </a:p>
          <a:p>
            <a:pPr>
              <a:lnSpc>
                <a:spcPct val="120000"/>
              </a:lnSpc>
            </a:pPr>
            <a:r>
              <a:rPr lang="en-GB" dirty="0"/>
              <a:t>It imposes the control to be realized by software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25144"/>
            <a:ext cx="3096344" cy="2060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59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of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635080" cy="4873752"/>
          </a:xfrm>
        </p:spPr>
        <p:txBody>
          <a:bodyPr>
            <a:normAutofit fontScale="92500"/>
          </a:bodyPr>
          <a:lstStyle/>
          <a:p>
            <a:pPr>
              <a:lnSpc>
                <a:spcPct val="130000"/>
              </a:lnSpc>
            </a:pPr>
            <a:r>
              <a:rPr lang="en-GB" dirty="0"/>
              <a:t>SDN with </a:t>
            </a:r>
            <a:r>
              <a:rPr lang="en-GB" dirty="0">
                <a:solidFill>
                  <a:srgbClr val="C00000"/>
                </a:solidFill>
              </a:rPr>
              <a:t>virtualized resources </a:t>
            </a:r>
            <a:r>
              <a:rPr lang="en-GB" dirty="0"/>
              <a:t>hides the underlying complexity</a:t>
            </a:r>
          </a:p>
          <a:p>
            <a:pPr>
              <a:lnSpc>
                <a:spcPct val="130000"/>
              </a:lnSpc>
            </a:pPr>
            <a:r>
              <a:rPr lang="en-GB" dirty="0"/>
              <a:t>Operators can easily handle </a:t>
            </a:r>
            <a:r>
              <a:rPr lang="en-GB" dirty="0">
                <a:solidFill>
                  <a:srgbClr val="C00000"/>
                </a:solidFill>
              </a:rPr>
              <a:t>scale in/out actions</a:t>
            </a:r>
          </a:p>
          <a:p>
            <a:pPr>
              <a:lnSpc>
                <a:spcPct val="130000"/>
              </a:lnSpc>
            </a:pPr>
            <a:r>
              <a:rPr lang="en-GB" dirty="0"/>
              <a:t>We may be adapted to users/applications needs</a:t>
            </a:r>
          </a:p>
          <a:p>
            <a:pPr>
              <a:lnSpc>
                <a:spcPct val="130000"/>
              </a:lnSpc>
            </a:pPr>
            <a:endParaRPr lang="en-GB" dirty="0"/>
          </a:p>
          <a:p>
            <a:pPr>
              <a:lnSpc>
                <a:spcPct val="130000"/>
              </a:lnSpc>
            </a:pPr>
            <a:r>
              <a:rPr lang="en-GB" dirty="0"/>
              <a:t>Core objective: </a:t>
            </a:r>
            <a:r>
              <a:rPr lang="en-GB" dirty="0">
                <a:solidFill>
                  <a:srgbClr val="C00000"/>
                </a:solidFill>
              </a:rPr>
              <a:t>To keep the Quality of Service (QoS) at high levels</a:t>
            </a:r>
          </a:p>
          <a:p>
            <a:pPr>
              <a:lnSpc>
                <a:spcPct val="130000"/>
              </a:lnSpc>
            </a:pPr>
            <a:endParaRPr lang="en-GB" dirty="0"/>
          </a:p>
          <a:p>
            <a:pPr>
              <a:lnSpc>
                <a:spcPct val="130000"/>
              </a:lnSpc>
            </a:pPr>
            <a:r>
              <a:rPr lang="en-GB" dirty="0"/>
              <a:t>Suggestion: </a:t>
            </a:r>
            <a:r>
              <a:rPr lang="en-GB" dirty="0">
                <a:solidFill>
                  <a:srgbClr val="C00000"/>
                </a:solidFill>
              </a:rPr>
              <a:t>Enhance the SDN controller with intelligent </a:t>
            </a:r>
            <a:r>
              <a:rPr lang="en-GB" dirty="0" err="1">
                <a:solidFill>
                  <a:srgbClr val="C00000"/>
                </a:solidFill>
              </a:rPr>
              <a:t>QoS</a:t>
            </a:r>
            <a:r>
              <a:rPr lang="en-GB" dirty="0">
                <a:solidFill>
                  <a:srgbClr val="C00000"/>
                </a:solidFill>
              </a:rPr>
              <a:t> monitoring mechanisms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714" y="2924944"/>
            <a:ext cx="1575619" cy="1575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48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995120" cy="48737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30000"/>
              </a:lnSpc>
            </a:pPr>
            <a:r>
              <a:rPr lang="en-GB" b="1" dirty="0">
                <a:solidFill>
                  <a:srgbClr val="C00000"/>
                </a:solidFill>
              </a:rPr>
              <a:t>Challenge 1</a:t>
            </a:r>
            <a:r>
              <a:rPr lang="en-GB" dirty="0"/>
              <a:t>. Real time identification of </a:t>
            </a:r>
            <a:r>
              <a:rPr lang="en-GB" dirty="0" err="1"/>
              <a:t>QoS</a:t>
            </a:r>
            <a:r>
              <a:rPr lang="en-GB" dirty="0"/>
              <a:t> violations</a:t>
            </a:r>
          </a:p>
          <a:p>
            <a:pPr>
              <a:lnSpc>
                <a:spcPct val="130000"/>
              </a:lnSpc>
            </a:pPr>
            <a:r>
              <a:rPr lang="en-GB" b="1" dirty="0">
                <a:solidFill>
                  <a:srgbClr val="C00000"/>
                </a:solidFill>
              </a:rPr>
              <a:t>Challenge 2</a:t>
            </a:r>
            <a:r>
              <a:rPr lang="en-GB" dirty="0"/>
              <a:t>. Scale in/out to be aligned with the needs</a:t>
            </a:r>
          </a:p>
          <a:p>
            <a:pPr>
              <a:lnSpc>
                <a:spcPct val="130000"/>
              </a:lnSpc>
            </a:pPr>
            <a:endParaRPr lang="en-GB" dirty="0"/>
          </a:p>
          <a:p>
            <a:pPr>
              <a:lnSpc>
                <a:spcPct val="130000"/>
              </a:lnSpc>
            </a:pPr>
            <a:r>
              <a:rPr lang="en-GB" dirty="0"/>
              <a:t>Differences with legacy techniques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GB" sz="2400" dirty="0"/>
              <a:t>Event detection should be accompanied by the execution of mitigation plans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GB" sz="2400" dirty="0"/>
              <a:t>The monitoring process should be part of the controller</a:t>
            </a:r>
          </a:p>
          <a:p>
            <a:pPr>
              <a:lnSpc>
                <a:spcPct val="130000"/>
              </a:lnSpc>
            </a:pPr>
            <a:endParaRPr lang="en-GB" dirty="0"/>
          </a:p>
          <a:p>
            <a:pPr>
              <a:lnSpc>
                <a:spcPct val="130000"/>
              </a:lnSpc>
            </a:pPr>
            <a:r>
              <a:rPr lang="en-GB" dirty="0"/>
              <a:t>Our mechanism acts as the first step before the execution of mitigation plans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505425"/>
            <a:ext cx="1519390" cy="193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218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Level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GB" dirty="0"/>
              <a:t>We propose the </a:t>
            </a:r>
            <a:r>
              <a:rPr lang="en-GB" dirty="0">
                <a:solidFill>
                  <a:srgbClr val="C00000"/>
                </a:solidFill>
              </a:rPr>
              <a:t>Network Services Monitoring Module (NSMM)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65B416-4D08-4460-91B4-403908521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70" y="3212976"/>
            <a:ext cx="702945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078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Level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915000" cy="48737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dirty="0"/>
              <a:t>The NSMM monitors multiple parameters (e.g., latency, link utilization)</a:t>
            </a:r>
          </a:p>
          <a:p>
            <a:pPr>
              <a:lnSpc>
                <a:spcPct val="120000"/>
              </a:lnSpc>
            </a:pPr>
            <a:endParaRPr lang="en-GB" dirty="0"/>
          </a:p>
          <a:p>
            <a:pPr>
              <a:lnSpc>
                <a:spcPct val="120000"/>
              </a:lnSpc>
            </a:pPr>
            <a:r>
              <a:rPr lang="en-GB" dirty="0"/>
              <a:t>Every parameter has </a:t>
            </a:r>
            <a:r>
              <a:rPr lang="en-GB" dirty="0">
                <a:solidFill>
                  <a:srgbClr val="C00000"/>
                </a:solidFill>
              </a:rPr>
              <a:t>a different effect in QoS</a:t>
            </a:r>
          </a:p>
          <a:p>
            <a:pPr>
              <a:lnSpc>
                <a:spcPct val="120000"/>
              </a:lnSpc>
            </a:pPr>
            <a:r>
              <a:rPr lang="en-GB" dirty="0"/>
              <a:t>Example: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Latency and error rate should be low</a:t>
            </a:r>
          </a:p>
          <a:p>
            <a:pPr>
              <a:lnSpc>
                <a:spcPct val="120000"/>
              </a:lnSpc>
            </a:pPr>
            <a:r>
              <a:rPr lang="en-GB" dirty="0"/>
              <a:t>A set of mitigation plans are assigned to each event</a:t>
            </a:r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2996952"/>
            <a:ext cx="2263527" cy="1551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725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Proposed Mechanism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131024" cy="48737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dirty="0"/>
              <a:t>We adopt and adaptive sliding window</a:t>
            </a:r>
          </a:p>
          <a:p>
            <a:pPr>
              <a:lnSpc>
                <a:spcPct val="120000"/>
              </a:lnSpc>
            </a:pPr>
            <a:r>
              <a:rPr lang="en-GB" dirty="0"/>
              <a:t>We define the window W as a </a:t>
            </a:r>
            <a:r>
              <a:rPr lang="en-GB" dirty="0">
                <a:solidFill>
                  <a:srgbClr val="C00000"/>
                </a:solidFill>
              </a:rPr>
              <a:t>monitoring era</a:t>
            </a:r>
          </a:p>
          <a:p>
            <a:pPr>
              <a:lnSpc>
                <a:spcPct val="120000"/>
              </a:lnSpc>
            </a:pPr>
            <a:endParaRPr lang="en-GB" dirty="0"/>
          </a:p>
          <a:p>
            <a:pPr>
              <a:lnSpc>
                <a:spcPct val="120000"/>
              </a:lnSpc>
            </a:pPr>
            <a:endParaRPr lang="en-GB" dirty="0"/>
          </a:p>
          <a:p>
            <a:pPr>
              <a:lnSpc>
                <a:spcPct val="120000"/>
              </a:lnSpc>
            </a:pPr>
            <a:r>
              <a:rPr lang="en-GB" dirty="0"/>
              <a:t>At t, a set of values are observed</a:t>
            </a:r>
          </a:p>
          <a:p>
            <a:pPr>
              <a:lnSpc>
                <a:spcPct val="120000"/>
              </a:lnSpc>
            </a:pPr>
            <a:r>
              <a:rPr lang="en-GB" dirty="0"/>
              <a:t>Decision: </a:t>
            </a:r>
            <a:r>
              <a:rPr lang="en-GB" dirty="0">
                <a:solidFill>
                  <a:srgbClr val="C00000"/>
                </a:solidFill>
              </a:rPr>
              <a:t>based on the W latest values for each parameter, is QoS violated?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42088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017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Window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275040" cy="4873752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We propose a model for delivering W</a:t>
            </a:r>
          </a:p>
          <a:p>
            <a:pPr>
              <a:lnSpc>
                <a:spcPct val="120000"/>
              </a:lnSpc>
            </a:pPr>
            <a:r>
              <a:rPr lang="en-GB" dirty="0"/>
              <a:t>After each era, the NSMM calculates a new W</a:t>
            </a:r>
          </a:p>
          <a:p>
            <a:pPr>
              <a:lnSpc>
                <a:spcPct val="120000"/>
              </a:lnSpc>
            </a:pPr>
            <a:endParaRPr lang="en-GB" dirty="0"/>
          </a:p>
          <a:p>
            <a:pPr>
              <a:lnSpc>
                <a:spcPct val="120000"/>
              </a:lnSpc>
            </a:pPr>
            <a:r>
              <a:rPr lang="en-GB" dirty="0"/>
              <a:t>We propose the use of a </a:t>
            </a:r>
            <a:r>
              <a:rPr lang="en-GB" dirty="0">
                <a:solidFill>
                  <a:srgbClr val="C00000"/>
                </a:solidFill>
              </a:rPr>
              <a:t>Neural Network</a:t>
            </a:r>
          </a:p>
          <a:p>
            <a:pPr>
              <a:lnSpc>
                <a:spcPct val="120000"/>
              </a:lnSpc>
            </a:pPr>
            <a:r>
              <a:rPr lang="en-GB" dirty="0"/>
              <a:t>Inputs: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solidFill>
                  <a:srgbClr val="C00000"/>
                </a:solidFill>
              </a:rPr>
              <a:t>The previous W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solidFill>
                  <a:srgbClr val="C00000"/>
                </a:solidFill>
              </a:rPr>
              <a:t>The change in the collected data</a:t>
            </a:r>
          </a:p>
          <a:p>
            <a:pPr>
              <a:lnSpc>
                <a:spcPct val="120000"/>
              </a:lnSpc>
            </a:pPr>
            <a:r>
              <a:rPr lang="en-GB" dirty="0"/>
              <a:t>Output: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solidFill>
                  <a:srgbClr val="C00000"/>
                </a:solidFill>
              </a:rPr>
              <a:t>The new W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852936"/>
            <a:ext cx="198502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516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738</Words>
  <Application>Microsoft Office PowerPoint</Application>
  <PresentationFormat>On-screen Show (4:3)</PresentationFormat>
  <Paragraphs>143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Cambria Math</vt:lpstr>
      <vt:lpstr>Century Schoolbook</vt:lpstr>
      <vt:lpstr>Wingdings</vt:lpstr>
      <vt:lpstr>Wingdings 2</vt:lpstr>
      <vt:lpstr>Oriel</vt:lpstr>
      <vt:lpstr>An Intelligent Scheme for the Identification of QoS Violations in Virtualized Environments</vt:lpstr>
      <vt:lpstr>Outline</vt:lpstr>
      <vt:lpstr>Introduction</vt:lpstr>
      <vt:lpstr>Quality of Service</vt:lpstr>
      <vt:lpstr>Challenges</vt:lpstr>
      <vt:lpstr>High Level Description</vt:lpstr>
      <vt:lpstr>High Level Description</vt:lpstr>
      <vt:lpstr>The Proposed Mechanism</vt:lpstr>
      <vt:lpstr>Window Definition</vt:lpstr>
      <vt:lpstr>Data Management</vt:lpstr>
      <vt:lpstr>Vectors Aggregation</vt:lpstr>
      <vt:lpstr>Decision Making</vt:lpstr>
      <vt:lpstr>Decision Making</vt:lpstr>
      <vt:lpstr>Decision Making</vt:lpstr>
      <vt:lpstr>Experimental Evaluation</vt:lpstr>
      <vt:lpstr>Experimental Evaluation</vt:lpstr>
      <vt:lpstr>Experimental Evaluation</vt:lpstr>
      <vt:lpstr>Experimental Evaluation</vt:lpstr>
      <vt:lpstr>Experimental Evaluation</vt:lpstr>
      <vt:lpstr>Conclusions and Future Work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Intelligence over the Edge of the Network</dc:title>
  <dc:creator>kostas</dc:creator>
  <cp:lastModifiedBy>Enforce</cp:lastModifiedBy>
  <cp:revision>592</cp:revision>
  <cp:lastPrinted>2018-09-21T10:47:12Z</cp:lastPrinted>
  <dcterms:created xsi:type="dcterms:W3CDTF">2018-09-19T09:56:14Z</dcterms:created>
  <dcterms:modified xsi:type="dcterms:W3CDTF">2018-11-07T14:42:39Z</dcterms:modified>
</cp:coreProperties>
</file>