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341" r:id="rId4"/>
    <p:sldId id="260" r:id="rId5"/>
    <p:sldId id="357" r:id="rId6"/>
    <p:sldId id="263" r:id="rId7"/>
    <p:sldId id="262" r:id="rId8"/>
    <p:sldId id="268" r:id="rId9"/>
    <p:sldId id="264" r:id="rId10"/>
    <p:sldId id="265" r:id="rId11"/>
    <p:sldId id="259" r:id="rId12"/>
    <p:sldId id="261" r:id="rId13"/>
    <p:sldId id="269" r:id="rId14"/>
    <p:sldId id="340" r:id="rId15"/>
    <p:sldId id="342" r:id="rId16"/>
    <p:sldId id="270" r:id="rId17"/>
    <p:sldId id="271" r:id="rId18"/>
    <p:sldId id="272" r:id="rId19"/>
    <p:sldId id="273" r:id="rId20"/>
    <p:sldId id="274" r:id="rId21"/>
    <p:sldId id="275" r:id="rId22"/>
    <p:sldId id="348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49" r:id="rId32"/>
    <p:sldId id="284" r:id="rId33"/>
    <p:sldId id="285" r:id="rId34"/>
    <p:sldId id="286" r:id="rId35"/>
    <p:sldId id="287" r:id="rId36"/>
    <p:sldId id="343" r:id="rId37"/>
    <p:sldId id="344" r:id="rId38"/>
    <p:sldId id="288" r:id="rId39"/>
    <p:sldId id="350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45" r:id="rId48"/>
    <p:sldId id="296" r:id="rId49"/>
    <p:sldId id="297" r:id="rId50"/>
    <p:sldId id="302" r:id="rId51"/>
    <p:sldId id="298" r:id="rId52"/>
    <p:sldId id="299" r:id="rId53"/>
    <p:sldId id="346" r:id="rId54"/>
    <p:sldId id="300" r:id="rId55"/>
    <p:sldId id="301" r:id="rId56"/>
    <p:sldId id="347" r:id="rId57"/>
    <p:sldId id="303" r:id="rId58"/>
    <p:sldId id="304" r:id="rId59"/>
    <p:sldId id="305" r:id="rId60"/>
    <p:sldId id="306" r:id="rId61"/>
    <p:sldId id="307" r:id="rId62"/>
    <p:sldId id="308" r:id="rId63"/>
    <p:sldId id="315" r:id="rId64"/>
    <p:sldId id="351" r:id="rId65"/>
    <p:sldId id="352" r:id="rId66"/>
    <p:sldId id="316" r:id="rId67"/>
    <p:sldId id="317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53" r:id="rId76"/>
    <p:sldId id="328" r:id="rId77"/>
    <p:sldId id="329" r:id="rId78"/>
    <p:sldId id="327" r:id="rId79"/>
    <p:sldId id="354" r:id="rId80"/>
    <p:sldId id="330" r:id="rId81"/>
    <p:sldId id="331" r:id="rId82"/>
    <p:sldId id="355" r:id="rId83"/>
    <p:sldId id="332" r:id="rId84"/>
    <p:sldId id="333" r:id="rId85"/>
    <p:sldId id="334" r:id="rId86"/>
    <p:sldId id="335" r:id="rId87"/>
    <p:sldId id="356" r:id="rId88"/>
    <p:sldId id="339" r:id="rId89"/>
  </p:sldIdLst>
  <p:sldSz cx="9144000" cy="6858000" type="screen4x3"/>
  <p:notesSz cx="7010400" cy="9296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6" autoAdjust="0"/>
  </p:normalViewPr>
  <p:slideViewPr>
    <p:cSldViewPr>
      <p:cViewPr>
        <p:scale>
          <a:sx n="70" d="100"/>
          <a:sy n="70" d="100"/>
        </p:scale>
        <p:origin x="-78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B5EDA3-4DCC-4452-89D9-11D4CDC198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14DD32-C498-4DA6-AB55-8E21DBC91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08933C-42A9-452F-9FAC-E91AF2454595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2AA2C4-7FA0-4C20-916B-430CB00F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A2C4-7FA0-4C20-916B-430CB00F27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1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700808"/>
            <a:ext cx="6172200" cy="1894362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Intelligence over the Edge of the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6172200" cy="172819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 smtClean="0"/>
              <a:t>Dr</a:t>
            </a:r>
            <a:r>
              <a:rPr lang="en-US" dirty="0" smtClean="0"/>
              <a:t> Kostas </a:t>
            </a:r>
            <a:r>
              <a:rPr lang="en-US" dirty="0" err="1" smtClean="0"/>
              <a:t>Kolomvatsos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6" name="Picture 2" descr="SEEDA-CECNSM C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8909"/>
            <a:ext cx="4176464" cy="10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86940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Virtualization is mainly used for three main </a:t>
            </a:r>
            <a:r>
              <a:rPr lang="en-US" dirty="0" smtClean="0"/>
              <a:t>purposes: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solidFill>
                  <a:srgbClr val="C00000"/>
                </a:solidFill>
              </a:rPr>
              <a:t>Network </a:t>
            </a:r>
            <a:r>
              <a:rPr lang="en-US" sz="1900" dirty="0" smtClean="0">
                <a:solidFill>
                  <a:srgbClr val="C00000"/>
                </a:solidFill>
              </a:rPr>
              <a:t>Virtualization</a:t>
            </a:r>
            <a:r>
              <a:rPr lang="en-US" sz="1900" dirty="0" smtClean="0"/>
              <a:t>. </a:t>
            </a:r>
            <a:r>
              <a:rPr lang="en-US" sz="1900" dirty="0"/>
              <a:t>It </a:t>
            </a:r>
            <a:r>
              <a:rPr lang="en-US" sz="1900" dirty="0" smtClean="0"/>
              <a:t>combines </a:t>
            </a:r>
            <a:r>
              <a:rPr lang="en-US" sz="1900" dirty="0"/>
              <a:t>the available resources </a:t>
            </a:r>
            <a:r>
              <a:rPr lang="en-US" sz="1900" dirty="0" smtClean="0"/>
              <a:t>by </a:t>
            </a:r>
            <a:r>
              <a:rPr lang="en-US" sz="1900" dirty="0"/>
              <a:t>splitting up the available bandwidth </a:t>
            </a:r>
            <a:endParaRPr lang="en-US" sz="19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>
                <a:solidFill>
                  <a:srgbClr val="C00000"/>
                </a:solidFill>
              </a:rPr>
              <a:t>Server Virtualization</a:t>
            </a:r>
            <a:r>
              <a:rPr lang="en-US" sz="1900" dirty="0" smtClean="0"/>
              <a:t>. It </a:t>
            </a:r>
            <a:r>
              <a:rPr lang="en-US" sz="1900" dirty="0"/>
              <a:t>is the masking of server resources like processors, RAM, operating system </a:t>
            </a:r>
            <a:r>
              <a:rPr lang="en-US" sz="1900" dirty="0" err="1" smtClean="0"/>
              <a:t>etc</a:t>
            </a:r>
            <a:r>
              <a:rPr lang="en-US" sz="1900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>
                <a:solidFill>
                  <a:srgbClr val="C00000"/>
                </a:solidFill>
              </a:rPr>
              <a:t>Storage Virtualization</a:t>
            </a:r>
            <a:r>
              <a:rPr lang="en-US" sz="1900" dirty="0" smtClean="0"/>
              <a:t>. </a:t>
            </a:r>
            <a:r>
              <a:rPr lang="en-US" sz="1900" dirty="0"/>
              <a:t>It is the pooling of physical storage from multiple </a:t>
            </a:r>
            <a:r>
              <a:rPr lang="en-US" sz="1900" dirty="0" smtClean="0"/>
              <a:t>devices </a:t>
            </a:r>
            <a:r>
              <a:rPr lang="en-US" sz="1900" dirty="0"/>
              <a:t>into </a:t>
            </a:r>
            <a:r>
              <a:rPr lang="en-US" sz="1900" dirty="0" smtClean="0"/>
              <a:t>a virtual storage device</a:t>
            </a:r>
            <a:endParaRPr lang="en-US" sz="1900" dirty="0"/>
          </a:p>
        </p:txBody>
      </p:sp>
      <p:pic>
        <p:nvPicPr>
          <p:cNvPr id="2050" name="Picture 2" descr="Image result for cloud virtual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53917" b="26873"/>
          <a:stretch/>
        </p:blipFill>
        <p:spPr bwMode="auto">
          <a:xfrm>
            <a:off x="6044140" y="2780928"/>
            <a:ext cx="2632316" cy="24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73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C00000"/>
                </a:solidFill>
              </a:rPr>
              <a:t>Fog </a:t>
            </a:r>
            <a:r>
              <a:rPr lang="en-US" dirty="0" smtClean="0">
                <a:solidFill>
                  <a:srgbClr val="C00000"/>
                </a:solidFill>
              </a:rPr>
              <a:t>Computing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C00000"/>
                </a:solidFill>
              </a:rPr>
              <a:t>Edge Computing </a:t>
            </a:r>
            <a:r>
              <a:rPr lang="en-US" dirty="0"/>
              <a:t>involve pushing intelligence and processing capabilities </a:t>
            </a:r>
            <a:r>
              <a:rPr lang="en-US" dirty="0" smtClean="0"/>
              <a:t>down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Fog </a:t>
            </a:r>
            <a:r>
              <a:rPr lang="en-US" dirty="0" smtClean="0"/>
              <a:t>Computing </a:t>
            </a:r>
            <a:r>
              <a:rPr lang="en-US" dirty="0"/>
              <a:t>seamlessly extends </a:t>
            </a:r>
            <a:r>
              <a:rPr lang="en-US" dirty="0" smtClean="0"/>
              <a:t>Cloud Computing for </a:t>
            </a:r>
            <a:r>
              <a:rPr lang="en-US" dirty="0"/>
              <a:t>secure control and </a:t>
            </a:r>
            <a:r>
              <a:rPr lang="en-US" dirty="0" smtClean="0"/>
              <a:t>management 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Fog Computing enables rich </a:t>
            </a:r>
            <a:r>
              <a:rPr lang="en-US" dirty="0"/>
              <a:t>data processing applications </a:t>
            </a:r>
            <a:r>
              <a:rPr lang="en-US" dirty="0" smtClean="0"/>
              <a:t>across </a:t>
            </a:r>
            <a:r>
              <a:rPr lang="en-US" dirty="0"/>
              <a:t>the domain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utoShape 2" descr="Image result for fog computing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og computing"/>
          <p:cNvSpPr>
            <a:spLocks noChangeAspect="1" noChangeArrowheads="1"/>
          </p:cNvSpPr>
          <p:nvPr/>
        </p:nvSpPr>
        <p:spPr bwMode="auto">
          <a:xfrm>
            <a:off x="307975" y="-7080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53566" cy="25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Fog Computing supports emerging </a:t>
            </a:r>
            <a:r>
              <a:rPr lang="en-US" dirty="0">
                <a:solidFill>
                  <a:srgbClr val="C00000"/>
                </a:solidFill>
              </a:rPr>
              <a:t>Internet of </a:t>
            </a:r>
            <a:r>
              <a:rPr lang="en-US" dirty="0" smtClean="0">
                <a:solidFill>
                  <a:srgbClr val="C00000"/>
                </a:solidFill>
              </a:rPr>
              <a:t>Everything </a:t>
            </a:r>
            <a:r>
              <a:rPr lang="en-US" dirty="0"/>
              <a:t>(</a:t>
            </a:r>
            <a:r>
              <a:rPr lang="en-US" dirty="0" err="1"/>
              <a:t>IoE</a:t>
            </a:r>
            <a:r>
              <a:rPr lang="en-US" dirty="0"/>
              <a:t>) applications that demand </a:t>
            </a:r>
            <a:r>
              <a:rPr lang="en-US" dirty="0" smtClean="0"/>
              <a:t>real-time/predictable latency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Fog paradigm is well positioned for real time big data and </a:t>
            </a:r>
            <a:r>
              <a:rPr lang="en-US" dirty="0" smtClean="0"/>
              <a:t>real </a:t>
            </a:r>
            <a:r>
              <a:rPr lang="en-US" dirty="0"/>
              <a:t>time analytics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Fog supports densely distributed data collection </a:t>
            </a:r>
            <a:r>
              <a:rPr lang="en-US" dirty="0" smtClean="0"/>
              <a:t>points </a:t>
            </a:r>
            <a:r>
              <a:rPr lang="en-US" dirty="0"/>
              <a:t>adding </a:t>
            </a:r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fourth axis</a:t>
            </a:r>
            <a:r>
              <a:rPr lang="en-US" dirty="0"/>
              <a:t> to </a:t>
            </a:r>
            <a:r>
              <a:rPr lang="en-US" dirty="0" smtClean="0"/>
              <a:t>Big </a:t>
            </a:r>
            <a:r>
              <a:rPr lang="en-US" dirty="0"/>
              <a:t>Data dimensions (volume, variety, </a:t>
            </a:r>
            <a:r>
              <a:rPr lang="en-US" dirty="0" smtClean="0"/>
              <a:t>velocity)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Edge </a:t>
            </a:r>
            <a:r>
              <a:rPr lang="en-US" dirty="0" smtClean="0"/>
              <a:t>Computing </a:t>
            </a:r>
            <a:r>
              <a:rPr lang="en-US" dirty="0"/>
              <a:t>first emerged by virtualizing network </a:t>
            </a:r>
            <a:r>
              <a:rPr lang="en-US" dirty="0" smtClean="0"/>
              <a:t>in Wide Area Networks (WANs)</a:t>
            </a:r>
          </a:p>
          <a:p>
            <a:pPr>
              <a:lnSpc>
                <a:spcPct val="120000"/>
              </a:lnSpc>
            </a:pPr>
            <a:r>
              <a:rPr lang="en-US" dirty="0"/>
              <a:t>Fog </a:t>
            </a:r>
            <a:r>
              <a:rPr lang="en-US" dirty="0" smtClean="0"/>
              <a:t>and Edge </a:t>
            </a:r>
            <a:r>
              <a:rPr lang="en-US" dirty="0"/>
              <a:t>computing appear </a:t>
            </a:r>
            <a:r>
              <a:rPr lang="en-US" dirty="0" smtClean="0"/>
              <a:t>similar, i.e., they </a:t>
            </a:r>
            <a:r>
              <a:rPr lang="en-US" dirty="0"/>
              <a:t>both involve bringing intelligence </a:t>
            </a:r>
            <a:r>
              <a:rPr lang="en-US" dirty="0" smtClean="0"/>
              <a:t>closer </a:t>
            </a:r>
            <a:r>
              <a:rPr lang="en-US" dirty="0"/>
              <a:t>to the </a:t>
            </a:r>
            <a:r>
              <a:rPr lang="en-US" dirty="0" smtClean="0"/>
              <a:t>end devices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Key difference: </a:t>
            </a:r>
            <a:r>
              <a:rPr lang="en-US" i="1" dirty="0" smtClean="0">
                <a:solidFill>
                  <a:srgbClr val="C00000"/>
                </a:solidFill>
              </a:rPr>
              <a:t>the </a:t>
            </a:r>
            <a:r>
              <a:rPr lang="en-US" i="1" dirty="0">
                <a:solidFill>
                  <a:srgbClr val="C00000"/>
                </a:solidFill>
              </a:rPr>
              <a:t>location of intelligence and compute </a:t>
            </a:r>
            <a:r>
              <a:rPr lang="en-US" i="1" dirty="0" smtClean="0">
                <a:solidFill>
                  <a:srgbClr val="C00000"/>
                </a:solidFill>
              </a:rPr>
              <a:t>power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372097" cy="30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 smtClean="0"/>
              <a:t>Edge </a:t>
            </a:r>
            <a:r>
              <a:rPr lang="en-US" dirty="0"/>
              <a:t>and </a:t>
            </a:r>
            <a:r>
              <a:rPr lang="en-US" dirty="0" smtClean="0"/>
              <a:t>Fog </a:t>
            </a:r>
            <a:r>
              <a:rPr lang="en-US" dirty="0"/>
              <a:t>layers complement each other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/>
              <a:t>fog environment places intelligence at the local area network (LAN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Edge </a:t>
            </a:r>
            <a:r>
              <a:rPr lang="en-US" dirty="0" smtClean="0"/>
              <a:t>Computing </a:t>
            </a:r>
            <a:r>
              <a:rPr lang="en-US" dirty="0"/>
              <a:t>places intelligence </a:t>
            </a:r>
            <a:r>
              <a:rPr lang="en-US" dirty="0" smtClean="0"/>
              <a:t>in devices</a:t>
            </a:r>
            <a:endParaRPr lang="en-US" dirty="0"/>
          </a:p>
        </p:txBody>
      </p:sp>
      <p:pic>
        <p:nvPicPr>
          <p:cNvPr id="5" name="Picture 2" descr="Image result for edge - f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4869820" cy="30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All Together</a:t>
            </a:r>
            <a:endParaRPr lang="en-US" dirty="0"/>
          </a:p>
        </p:txBody>
      </p:sp>
      <p:pic>
        <p:nvPicPr>
          <p:cNvPr id="2054" name="Picture 6" descr="Cloud computing vs Edge or Fog Computing - an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12364" r="1909" b="2555"/>
          <a:stretch/>
        </p:blipFill>
        <p:spPr bwMode="auto">
          <a:xfrm>
            <a:off x="1216237" y="2060848"/>
            <a:ext cx="6164076" cy="40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179512" y="3140968"/>
            <a:ext cx="864096" cy="253935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 rot="10800000">
            <a:off x="7556376" y="2996952"/>
            <a:ext cx="832048" cy="2514221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680323"/>
            <a:ext cx="107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Raw Data &amp; Processing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3" y="249289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Intelligence Creation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7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Edge Computing benefits: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Time-sensitive data </a:t>
            </a:r>
            <a:r>
              <a:rPr lang="en-US" dirty="0"/>
              <a:t>can be processed at the point of </a:t>
            </a:r>
            <a:r>
              <a:rPr lang="en-US" dirty="0" smtClean="0"/>
              <a:t>origin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Intermediary servers </a:t>
            </a:r>
            <a:r>
              <a:rPr lang="en-US" dirty="0"/>
              <a:t>can be used to process data in close geographical proximity to the </a:t>
            </a:r>
            <a:r>
              <a:rPr lang="en-US" dirty="0" smtClean="0"/>
              <a:t>source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Cloud servers </a:t>
            </a:r>
            <a:r>
              <a:rPr lang="en-US" dirty="0"/>
              <a:t>can be used to process less </a:t>
            </a:r>
            <a:r>
              <a:rPr lang="en-US" i="1" dirty="0"/>
              <a:t>time sensitive data</a:t>
            </a:r>
            <a:r>
              <a:rPr lang="en-US" dirty="0"/>
              <a:t> or to store data for the </a:t>
            </a:r>
            <a:r>
              <a:rPr lang="en-US" dirty="0" smtClean="0"/>
              <a:t>long-term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Edge application services </a:t>
            </a:r>
            <a:r>
              <a:rPr lang="en-US" dirty="0"/>
              <a:t>significantly decrease the volumes of data that must be </a:t>
            </a:r>
            <a:r>
              <a:rPr lang="en-US" dirty="0" smtClean="0"/>
              <a:t>moved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Edge </a:t>
            </a:r>
            <a:r>
              <a:rPr lang="en-US" dirty="0">
                <a:solidFill>
                  <a:srgbClr val="C00000"/>
                </a:solidFill>
              </a:rPr>
              <a:t>computing removes a major bottleneck </a:t>
            </a:r>
            <a:r>
              <a:rPr lang="en-US" dirty="0"/>
              <a:t>and potential point of failure by de-emphasizing the dependency on the core computing </a:t>
            </a:r>
            <a:r>
              <a:rPr lang="en-US" dirty="0" smtClean="0"/>
              <a:t>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Edge </a:t>
            </a:r>
            <a:r>
              <a:rPr lang="en-US" dirty="0"/>
              <a:t>computing is </a:t>
            </a:r>
            <a:r>
              <a:rPr lang="en-US" dirty="0" smtClean="0"/>
              <a:t>driven the </a:t>
            </a:r>
            <a:r>
              <a:rPr lang="en-US" dirty="0"/>
              <a:t>need for service delivery </a:t>
            </a:r>
            <a:r>
              <a:rPr lang="en-US" dirty="0" smtClean="0"/>
              <a:t>to </a:t>
            </a:r>
            <a:r>
              <a:rPr lang="en-US" dirty="0"/>
              <a:t>be closer to users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Improvements </a:t>
            </a:r>
            <a:r>
              <a:rPr lang="en-US" dirty="0"/>
              <a:t>result from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Reducing latency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latency to the end user </a:t>
            </a:r>
            <a:r>
              <a:rPr lang="en-US" dirty="0" smtClean="0"/>
              <a:t>will be </a:t>
            </a:r>
            <a:r>
              <a:rPr lang="en-US" dirty="0"/>
              <a:t>lower than </a:t>
            </a:r>
            <a:r>
              <a:rPr lang="en-US" dirty="0" smtClean="0"/>
              <a:t>relying on the Cloud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Mitigating bandwidth limits</a:t>
            </a:r>
            <a:r>
              <a:rPr lang="en-US" dirty="0"/>
              <a:t>: </a:t>
            </a:r>
            <a:r>
              <a:rPr lang="en-US" dirty="0" smtClean="0"/>
              <a:t>When moving </a:t>
            </a:r>
            <a:r>
              <a:rPr lang="en-US" dirty="0"/>
              <a:t>workloads closer to the end </a:t>
            </a:r>
            <a:r>
              <a:rPr lang="en-US" dirty="0" smtClean="0"/>
              <a:t>users, we reduce </a:t>
            </a:r>
            <a:r>
              <a:rPr lang="en-US" dirty="0"/>
              <a:t>the effect of limited bandwidth at a </a:t>
            </a:r>
            <a:r>
              <a:rPr lang="en-US" dirty="0" smtClean="0"/>
              <a:t>site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Tradeoffs: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 </a:t>
            </a:r>
            <a:r>
              <a:rPr lang="en-US" dirty="0"/>
              <a:t>deliver </a:t>
            </a:r>
            <a:r>
              <a:rPr lang="en-US" dirty="0" smtClean="0"/>
              <a:t>Edge Computing</a:t>
            </a:r>
            <a:r>
              <a:rPr lang="en-US" dirty="0"/>
              <a:t>, it is necessary to vastly increase </a:t>
            </a:r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smtClean="0"/>
              <a:t>deployments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How </a:t>
            </a:r>
            <a:r>
              <a:rPr lang="en-US" dirty="0"/>
              <a:t>can </a:t>
            </a:r>
            <a:r>
              <a:rPr lang="en-US" dirty="0" smtClean="0"/>
              <a:t>an </a:t>
            </a:r>
            <a:r>
              <a:rPr lang="en-US" dirty="0"/>
              <a:t>organization cope with hundreds or even thousands of small clouds?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Requirements: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Standardization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infrastructure consistency </a:t>
            </a:r>
            <a:r>
              <a:rPr lang="en-US" dirty="0"/>
              <a:t>are </a:t>
            </a:r>
            <a:r>
              <a:rPr lang="en-US" dirty="0" smtClean="0"/>
              <a:t>needed, i.e., each </a:t>
            </a:r>
            <a:r>
              <a:rPr lang="en-US" dirty="0"/>
              <a:t>location has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similar in </a:t>
            </a:r>
            <a:r>
              <a:rPr lang="en-US" dirty="0"/>
              <a:t>a known quantity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Manageability </a:t>
            </a:r>
            <a:r>
              <a:rPr lang="en-US" dirty="0"/>
              <a:t>needs to be automated; </a:t>
            </a:r>
            <a:r>
              <a:rPr lang="en-US" dirty="0" smtClean="0"/>
              <a:t>deployment</a:t>
            </a:r>
            <a:r>
              <a:rPr lang="en-US" dirty="0"/>
              <a:t>, replacement and any </a:t>
            </a:r>
            <a:r>
              <a:rPr lang="en-US" dirty="0" smtClean="0"/>
              <a:t>recoverable </a:t>
            </a:r>
            <a:r>
              <a:rPr lang="en-US" dirty="0"/>
              <a:t>failures should be simple and straightforward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Simple, cost-effective plans </a:t>
            </a:r>
            <a:r>
              <a:rPr lang="en-US" dirty="0"/>
              <a:t>need to be laid for </a:t>
            </a:r>
            <a:r>
              <a:rPr lang="en-US" dirty="0" smtClean="0"/>
              <a:t>hardware failures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Locally fault-tolerant designs </a:t>
            </a:r>
            <a:r>
              <a:rPr lang="en-US" dirty="0" smtClean="0"/>
              <a:t>are </a:t>
            </a:r>
            <a:r>
              <a:rPr lang="en-US" dirty="0"/>
              <a:t>important</a:t>
            </a:r>
            <a:r>
              <a:rPr lang="en-US" dirty="0" smtClean="0"/>
              <a:t>, e.g., when remote </a:t>
            </a:r>
            <a:r>
              <a:rPr lang="en-US" dirty="0"/>
              <a:t>or </a:t>
            </a:r>
            <a:r>
              <a:rPr lang="en-US" dirty="0" smtClean="0"/>
              <a:t>unreachable </a:t>
            </a:r>
            <a:r>
              <a:rPr lang="en-US" dirty="0"/>
              <a:t>infrastructure is </a:t>
            </a:r>
            <a:r>
              <a:rPr lang="en-US" dirty="0" smtClean="0"/>
              <a:t>desirable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Cloud Computing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Fog Computing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Edge Computing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Cases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Edge Mesh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Tasks Management at the Edge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Centralized approach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Distributed approach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Edge Analytics and Data Management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There are probably dozens of ways to characterize use </a:t>
            </a:r>
            <a:r>
              <a:rPr lang="en-US" dirty="0" smtClean="0"/>
              <a:t>cases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Four </a:t>
            </a:r>
            <a:r>
              <a:rPr lang="en-US" dirty="0"/>
              <a:t>major categories of workload requirements that benefit from a distributed </a:t>
            </a:r>
            <a:r>
              <a:rPr lang="en-US" dirty="0" smtClean="0"/>
              <a:t>architecture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Analytics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Compliance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Security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Network Functions Virtualization (NFVs)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75040" cy="487375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/>
              <a:t>is an example of an application that benefits from the </a:t>
            </a:r>
            <a:r>
              <a:rPr lang="en-US" dirty="0" smtClean="0"/>
              <a:t>Edge Computing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 send </a:t>
            </a:r>
            <a:r>
              <a:rPr lang="en-US" dirty="0" smtClean="0">
                <a:solidFill>
                  <a:srgbClr val="C00000"/>
                </a:solidFill>
              </a:rPr>
              <a:t>large volumes of </a:t>
            </a:r>
            <a:r>
              <a:rPr lang="en-US" dirty="0">
                <a:solidFill>
                  <a:srgbClr val="C00000"/>
                </a:solidFill>
              </a:rPr>
              <a:t>data </a:t>
            </a:r>
            <a:r>
              <a:rPr lang="en-US" dirty="0" smtClean="0"/>
              <a:t>to </a:t>
            </a:r>
            <a:r>
              <a:rPr lang="en-US" dirty="0"/>
              <a:t>an analytics </a:t>
            </a:r>
            <a:r>
              <a:rPr lang="en-US" dirty="0" smtClean="0"/>
              <a:t>engine in a centralized data center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This setting </a:t>
            </a:r>
            <a:r>
              <a:rPr lang="en-US" dirty="0"/>
              <a:t>may </a:t>
            </a:r>
            <a:r>
              <a:rPr lang="en-US" dirty="0">
                <a:solidFill>
                  <a:srgbClr val="C00000"/>
                </a:solidFill>
              </a:rPr>
              <a:t>not be responsive </a:t>
            </a:r>
            <a:r>
              <a:rPr lang="en-US" dirty="0"/>
              <a:t>enough, could contribute to excessive </a:t>
            </a:r>
            <a:r>
              <a:rPr lang="en-US" dirty="0">
                <a:solidFill>
                  <a:srgbClr val="C00000"/>
                </a:solidFill>
              </a:rPr>
              <a:t>latency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wastes </a:t>
            </a:r>
            <a:r>
              <a:rPr lang="en-US" dirty="0" smtClean="0">
                <a:solidFill>
                  <a:srgbClr val="C00000"/>
                </a:solidFill>
              </a:rPr>
              <a:t>bandwidth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2480" b="3156"/>
          <a:stretch/>
        </p:blipFill>
        <p:spPr bwMode="auto">
          <a:xfrm>
            <a:off x="6516216" y="2852936"/>
            <a:ext cx="2269174" cy="19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and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59016" cy="487375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Taking </a:t>
            </a:r>
            <a:r>
              <a:rPr lang="en-US" dirty="0"/>
              <a:t>the analytics closer to the source of the data </a:t>
            </a:r>
            <a:r>
              <a:rPr lang="en-US" dirty="0" smtClean="0"/>
              <a:t>can </a:t>
            </a:r>
            <a:r>
              <a:rPr lang="en-US" dirty="0"/>
              <a:t>be more cost-effective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We send </a:t>
            </a:r>
            <a:r>
              <a:rPr lang="en-US" dirty="0">
                <a:solidFill>
                  <a:srgbClr val="C00000"/>
                </a:solidFill>
              </a:rPr>
              <a:t>small batches </a:t>
            </a:r>
            <a:r>
              <a:rPr lang="en-US" dirty="0"/>
              <a:t>of condensed </a:t>
            </a:r>
            <a:r>
              <a:rPr lang="en-US" dirty="0" smtClean="0"/>
              <a:t>information</a:t>
            </a:r>
          </a:p>
          <a:p>
            <a:pPr>
              <a:lnSpc>
                <a:spcPct val="130000"/>
              </a:lnSpc>
            </a:pPr>
            <a:r>
              <a:rPr lang="en-US" dirty="0"/>
              <a:t>There is a tradeoff </a:t>
            </a:r>
            <a:r>
              <a:rPr lang="en-US" dirty="0" smtClean="0"/>
              <a:t>here - </a:t>
            </a:r>
            <a:r>
              <a:rPr lang="en-US" i="1" dirty="0" smtClean="0">
                <a:solidFill>
                  <a:srgbClr val="C00000"/>
                </a:solidFill>
              </a:rPr>
              <a:t>balancing </a:t>
            </a:r>
            <a:r>
              <a:rPr lang="en-US" i="1" dirty="0">
                <a:solidFill>
                  <a:srgbClr val="C00000"/>
                </a:solidFill>
              </a:rPr>
              <a:t>the cost of transporting data </a:t>
            </a:r>
            <a:r>
              <a:rPr lang="en-US" i="1" dirty="0" err="1" smtClean="0">
                <a:solidFill>
                  <a:srgbClr val="C00000"/>
                </a:solidFill>
              </a:rPr>
              <a:t>vs</a:t>
            </a:r>
            <a:r>
              <a:rPr lang="en-US" i="1" dirty="0" smtClean="0">
                <a:solidFill>
                  <a:srgbClr val="C00000"/>
                </a:solidFill>
              </a:rPr>
              <a:t> losing </a:t>
            </a:r>
            <a:r>
              <a:rPr lang="en-US" i="1" dirty="0">
                <a:solidFill>
                  <a:srgbClr val="C00000"/>
                </a:solidFill>
              </a:rPr>
              <a:t>some information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2480" b="3156"/>
          <a:stretch/>
        </p:blipFill>
        <p:spPr bwMode="auto">
          <a:xfrm>
            <a:off x="6516216" y="2852936"/>
            <a:ext cx="2269174" cy="19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03032" cy="4873752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New </a:t>
            </a:r>
            <a:r>
              <a:rPr lang="en-US" dirty="0"/>
              <a:t>attack vectors are emerging that take advantage of the proliferation of endpoints 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/>
              <a:t>Edge </a:t>
            </a:r>
            <a:r>
              <a:rPr lang="en-US" dirty="0" smtClean="0"/>
              <a:t>Computing </a:t>
            </a:r>
            <a:r>
              <a:rPr lang="en-US" i="1" dirty="0" smtClean="0">
                <a:solidFill>
                  <a:srgbClr val="C00000"/>
                </a:solidFill>
              </a:rPr>
              <a:t>can move </a:t>
            </a:r>
            <a:r>
              <a:rPr lang="en-US" i="1" dirty="0">
                <a:solidFill>
                  <a:srgbClr val="C00000"/>
                </a:solidFill>
              </a:rPr>
              <a:t>security elements closer to the originating source of </a:t>
            </a:r>
            <a:r>
              <a:rPr lang="en-US" i="1" dirty="0" smtClean="0">
                <a:solidFill>
                  <a:srgbClr val="C00000"/>
                </a:solidFill>
              </a:rPr>
              <a:t>attack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It enables </a:t>
            </a:r>
            <a:r>
              <a:rPr lang="en-US" dirty="0"/>
              <a:t>higher performance security </a:t>
            </a:r>
            <a:r>
              <a:rPr lang="en-US" dirty="0" smtClean="0"/>
              <a:t>applications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It </a:t>
            </a:r>
            <a:r>
              <a:rPr lang="en-US" dirty="0"/>
              <a:t>increases the number of layers that help defend </a:t>
            </a:r>
            <a:r>
              <a:rPr lang="en-US" dirty="0" smtClean="0"/>
              <a:t>against </a:t>
            </a:r>
            <a:r>
              <a:rPr lang="en-US" dirty="0"/>
              <a:t>breaches and risk</a:t>
            </a:r>
          </a:p>
        </p:txBody>
      </p:sp>
      <p:pic>
        <p:nvPicPr>
          <p:cNvPr id="4098" name="Picture 2" descr="Image result for securit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0781" r="16019" b="11628"/>
          <a:stretch/>
        </p:blipFill>
        <p:spPr bwMode="auto">
          <a:xfrm>
            <a:off x="6588224" y="2708920"/>
            <a:ext cx="21535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347048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Network Function Virtualization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(NFV)</a:t>
            </a:r>
            <a:r>
              <a:rPr lang="en-US" dirty="0"/>
              <a:t> </a:t>
            </a:r>
            <a:r>
              <a:rPr lang="en-US" dirty="0" smtClean="0"/>
              <a:t>provides virtualized infrastructure functionalities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Operators run VNFs </a:t>
            </a:r>
            <a:r>
              <a:rPr lang="en-US" dirty="0"/>
              <a:t>as part </a:t>
            </a:r>
            <a:r>
              <a:rPr lang="en-US" dirty="0" smtClean="0"/>
              <a:t>of </a:t>
            </a:r>
            <a:r>
              <a:rPr lang="en-US" dirty="0"/>
              <a:t>an </a:t>
            </a:r>
            <a:r>
              <a:rPr lang="en-US" dirty="0" smtClean="0"/>
              <a:t>Edge Computing </a:t>
            </a:r>
            <a:r>
              <a:rPr lang="en-US" dirty="0"/>
              <a:t>infrastructure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Running NFVs </a:t>
            </a:r>
            <a:r>
              <a:rPr lang="en-US" dirty="0"/>
              <a:t>on </a:t>
            </a:r>
            <a:r>
              <a:rPr lang="en-US" dirty="0" smtClean="0"/>
              <a:t>Edge Computing can </a:t>
            </a:r>
            <a:r>
              <a:rPr lang="en-US" dirty="0"/>
              <a:t>maximize efficiency and minimize </a:t>
            </a:r>
            <a:r>
              <a:rPr lang="en-US" dirty="0" smtClean="0"/>
              <a:t>cost/complexity </a:t>
            </a:r>
            <a:endParaRPr lang="en-US" dirty="0"/>
          </a:p>
        </p:txBody>
      </p:sp>
      <p:pic>
        <p:nvPicPr>
          <p:cNvPr id="5122" name="Picture 2" descr="Image result for nfv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209428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87008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Real-time </a:t>
            </a:r>
            <a:r>
              <a:rPr lang="en-US" dirty="0" smtClean="0"/>
              <a:t>applications (e.g., Augmented Reality - AR, Connected cars, Telemedicine, Smart cities) are </a:t>
            </a:r>
            <a:r>
              <a:rPr lang="en-US" dirty="0"/>
              <a:t>unable to tolerate more than a few milliseconds of </a:t>
            </a:r>
            <a:r>
              <a:rPr lang="en-US" i="1" dirty="0" smtClean="0">
                <a:solidFill>
                  <a:srgbClr val="C00000"/>
                </a:solidFill>
              </a:rPr>
              <a:t>latency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Such applications are sensitive </a:t>
            </a:r>
            <a:r>
              <a:rPr lang="en-US" dirty="0"/>
              <a:t>to </a:t>
            </a:r>
            <a:r>
              <a:rPr lang="en-US" dirty="0" smtClean="0"/>
              <a:t>latency </a:t>
            </a:r>
            <a:r>
              <a:rPr lang="en-US" dirty="0"/>
              <a:t>variation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Response </a:t>
            </a:r>
            <a:r>
              <a:rPr lang="en-US" dirty="0"/>
              <a:t>times in tens of milliseconds </a:t>
            </a:r>
            <a:r>
              <a:rPr lang="en-US" dirty="0" smtClean="0"/>
              <a:t>cannot </a:t>
            </a:r>
            <a:r>
              <a:rPr lang="en-US" dirty="0"/>
              <a:t>be met without </a:t>
            </a:r>
            <a:r>
              <a:rPr lang="en-US" dirty="0" smtClean="0"/>
              <a:t>Edge Computing</a:t>
            </a:r>
            <a:endParaRPr lang="en-US" dirty="0"/>
          </a:p>
        </p:txBody>
      </p:sp>
      <p:pic>
        <p:nvPicPr>
          <p:cNvPr id="6146" name="Picture 2" descr="Image result for real 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r="12035"/>
          <a:stretch/>
        </p:blipFill>
        <p:spPr bwMode="auto">
          <a:xfrm>
            <a:off x="6324508" y="2708920"/>
            <a:ext cx="2394114" cy="20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Immersive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Edge </a:t>
            </a:r>
            <a:r>
              <a:rPr lang="en-US" dirty="0" smtClean="0"/>
              <a:t>Computing </a:t>
            </a:r>
            <a:r>
              <a:rPr lang="en-US" dirty="0"/>
              <a:t>expands bandwidth </a:t>
            </a:r>
            <a:r>
              <a:rPr lang="en-US" dirty="0" smtClean="0"/>
              <a:t>capabilities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Examples: AR/VR</a:t>
            </a:r>
            <a:r>
              <a:rPr lang="en-US" dirty="0"/>
              <a:t>, 4K video, and 360° </a:t>
            </a:r>
            <a:r>
              <a:rPr lang="en-US" dirty="0" smtClean="0"/>
              <a:t>imaging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Caching </a:t>
            </a:r>
            <a:r>
              <a:rPr lang="en-US" dirty="0"/>
              <a:t>and optimizing content at the edge is </a:t>
            </a:r>
            <a:r>
              <a:rPr lang="en-US" dirty="0" smtClean="0"/>
              <a:t>a </a:t>
            </a:r>
            <a:r>
              <a:rPr lang="en-US" dirty="0"/>
              <a:t>necessity since protocols </a:t>
            </a:r>
            <a:r>
              <a:rPr lang="en-US" dirty="0" smtClean="0"/>
              <a:t>don’t </a:t>
            </a:r>
            <a:r>
              <a:rPr lang="en-US" dirty="0"/>
              <a:t>respond well to sudden </a:t>
            </a:r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7170" name="Picture 2" descr="Image result for immersive applicati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5160" r="3613" b="4888"/>
          <a:stretch/>
        </p:blipFill>
        <p:spPr bwMode="auto">
          <a:xfrm>
            <a:off x="2483768" y="4267091"/>
            <a:ext cx="3909675" cy="25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377301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Edge Computing </a:t>
            </a:r>
            <a:r>
              <a:rPr lang="en-US" dirty="0"/>
              <a:t>infrastructure </a:t>
            </a:r>
            <a:r>
              <a:rPr lang="en-US" dirty="0" smtClean="0"/>
              <a:t>reduces </a:t>
            </a:r>
            <a:r>
              <a:rPr lang="en-US" i="1" dirty="0">
                <a:solidFill>
                  <a:srgbClr val="C00000"/>
                </a:solidFill>
              </a:rPr>
              <a:t>bandwidth </a:t>
            </a:r>
            <a:r>
              <a:rPr lang="en-US" i="1" dirty="0" smtClean="0">
                <a:solidFill>
                  <a:srgbClr val="C00000"/>
                </a:solidFill>
              </a:rPr>
              <a:t>requirements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can </a:t>
            </a:r>
            <a:r>
              <a:rPr lang="en-US" dirty="0"/>
              <a:t>also provide a platform for functions that enable the value of the </a:t>
            </a:r>
            <a:r>
              <a:rPr lang="en-US" dirty="0" smtClean="0"/>
              <a:t>application</a:t>
            </a:r>
          </a:p>
          <a:p>
            <a:pPr>
              <a:lnSpc>
                <a:spcPct val="120000"/>
              </a:lnSpc>
            </a:pPr>
            <a:r>
              <a:rPr lang="en-US" dirty="0"/>
              <a:t>We could sort the data at the Edge for anomalies/changes, and only report on the actionable data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Examples: video </a:t>
            </a:r>
            <a:r>
              <a:rPr lang="en-US" dirty="0"/>
              <a:t>surveillance motion detection and threat </a:t>
            </a:r>
            <a:r>
              <a:rPr lang="en-US" dirty="0" smtClean="0"/>
              <a:t>recognition </a:t>
            </a:r>
          </a:p>
        </p:txBody>
      </p:sp>
      <p:sp>
        <p:nvSpPr>
          <p:cNvPr id="4" name="AutoShape 2" descr="Image result for network"/>
          <p:cNvSpPr>
            <a:spLocks noChangeAspect="1" noChangeArrowheads="1"/>
          </p:cNvSpPr>
          <p:nvPr/>
        </p:nvSpPr>
        <p:spPr bwMode="auto">
          <a:xfrm>
            <a:off x="155575" y="-731838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04821"/>
            <a:ext cx="3648447" cy="185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Site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Edge computing supports </a:t>
            </a:r>
            <a:r>
              <a:rPr lang="en-US" dirty="0"/>
              <a:t>such environments by allowing </a:t>
            </a:r>
            <a:r>
              <a:rPr lang="en-US" dirty="0" smtClean="0"/>
              <a:t>them </a:t>
            </a:r>
            <a:r>
              <a:rPr lang="en-US" dirty="0"/>
              <a:t>to remain </a:t>
            </a:r>
            <a:r>
              <a:rPr lang="en-US" i="1" dirty="0">
                <a:solidFill>
                  <a:srgbClr val="C00000"/>
                </a:solidFill>
              </a:rPr>
              <a:t>semi-autonomous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needed or </a:t>
            </a:r>
            <a:r>
              <a:rPr lang="en-US" dirty="0" smtClean="0"/>
              <a:t>the </a:t>
            </a:r>
            <a:r>
              <a:rPr lang="en-US" dirty="0"/>
              <a:t>network connectivity is not available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Examples: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transportation </a:t>
            </a:r>
            <a:r>
              <a:rPr lang="en-US" dirty="0"/>
              <a:t>(planes, buses, </a:t>
            </a:r>
            <a:r>
              <a:rPr lang="en-US" dirty="0" smtClean="0"/>
              <a:t>ships)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mining </a:t>
            </a:r>
            <a:r>
              <a:rPr lang="en-US" dirty="0"/>
              <a:t>operations (oil rigs, pipelines, </a:t>
            </a:r>
            <a:r>
              <a:rPr lang="en-US" dirty="0" smtClean="0"/>
              <a:t>mines)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power </a:t>
            </a:r>
            <a:r>
              <a:rPr lang="en-US" dirty="0"/>
              <a:t>infrastructure (wind farms, solar power plants)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need for retail locations to maintain their point of sales (POS) </a:t>
            </a:r>
            <a:r>
              <a:rPr lang="en-US" dirty="0" smtClean="0"/>
              <a:t>systems with no connectivity</a:t>
            </a:r>
            <a:endParaRPr lang="en-US" dirty="0"/>
          </a:p>
        </p:txBody>
      </p:sp>
      <p:pic>
        <p:nvPicPr>
          <p:cNvPr id="9218" name="Picture 2" descr="Image result for autonomous node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1"/>
          <a:stretch/>
        </p:blipFill>
        <p:spPr bwMode="auto">
          <a:xfrm>
            <a:off x="2915816" y="5723254"/>
            <a:ext cx="3674234" cy="11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010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Operator </a:t>
            </a:r>
            <a:r>
              <a:rPr lang="en-US" dirty="0"/>
              <a:t>applications are workloads put on edge computing </a:t>
            </a:r>
            <a:r>
              <a:rPr lang="en-US" dirty="0" smtClean="0"/>
              <a:t>infrastructure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Any application could </a:t>
            </a:r>
            <a:r>
              <a:rPr lang="en-US" dirty="0"/>
              <a:t>leverage any or all of the </a:t>
            </a:r>
            <a:r>
              <a:rPr lang="en-US" dirty="0" smtClean="0"/>
              <a:t>Cloud capabilities (e.g., compute</a:t>
            </a:r>
            <a:r>
              <a:rPr lang="en-US" dirty="0"/>
              <a:t>, block storage, object storage, virtual networking, containers)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Example</a:t>
            </a:r>
            <a:r>
              <a:rPr lang="en-US" dirty="0"/>
              <a:t>: medical applications should </a:t>
            </a:r>
            <a:r>
              <a:rPr lang="en-US" dirty="0" err="1"/>
              <a:t>anonymize</a:t>
            </a:r>
            <a:r>
              <a:rPr lang="en-US" dirty="0"/>
              <a:t> personal health information (PHI) before sending it to the cloud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10242" name="Picture 2" descr="Image result for priva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6795" r="12160" b="21831"/>
          <a:stretch/>
        </p:blipFill>
        <p:spPr bwMode="auto">
          <a:xfrm>
            <a:off x="2483768" y="5013176"/>
            <a:ext cx="367726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Organizations that rely heavily on data are increasingly likely to use </a:t>
            </a:r>
            <a:r>
              <a:rPr lang="en-US" dirty="0" smtClean="0"/>
              <a:t>Cloud</a:t>
            </a:r>
            <a:r>
              <a:rPr lang="en-US" dirty="0"/>
              <a:t>, </a:t>
            </a:r>
            <a:r>
              <a:rPr lang="en-US" dirty="0" smtClean="0"/>
              <a:t>Fog</a:t>
            </a:r>
            <a:r>
              <a:rPr lang="en-US" dirty="0"/>
              <a:t>, and </a:t>
            </a:r>
            <a:r>
              <a:rPr lang="en-US" dirty="0" smtClean="0"/>
              <a:t>Edge computing</a:t>
            </a:r>
          </a:p>
          <a:p>
            <a:pPr>
              <a:lnSpc>
                <a:spcPct val="120000"/>
              </a:lnSpc>
            </a:pPr>
            <a:r>
              <a:rPr lang="en-US" dirty="0"/>
              <a:t>These architectures allow organizations to take advantage of a variety of computing and data storage resources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Cloud Fog Edg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31322"/>
            <a:ext cx="3816424" cy="21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03032" cy="4873752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Edge Computing has </a:t>
            </a:r>
            <a:r>
              <a:rPr lang="en-US" dirty="0"/>
              <a:t>to be, by design, much more </a:t>
            </a:r>
            <a:r>
              <a:rPr lang="en-US" dirty="0">
                <a:solidFill>
                  <a:srgbClr val="C00000"/>
                </a:solidFill>
              </a:rPr>
              <a:t>fault tolerant and </a:t>
            </a:r>
            <a:r>
              <a:rPr lang="en-US" dirty="0" smtClean="0">
                <a:solidFill>
                  <a:srgbClr val="C00000"/>
                </a:solidFill>
              </a:rPr>
              <a:t>robust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 need 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virtual-machine/container/bare-metal manager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managing machine/container lifecycle (configuration, scheduling, deployment, suspend/resume, and shutdown</a:t>
            </a:r>
            <a:r>
              <a:rPr lang="en-US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 need </a:t>
            </a:r>
            <a:r>
              <a:rPr lang="en-US" dirty="0" smtClean="0">
                <a:solidFill>
                  <a:srgbClr val="C00000"/>
                </a:solidFill>
              </a:rPr>
              <a:t>an </a:t>
            </a:r>
            <a:r>
              <a:rPr lang="en-US" dirty="0">
                <a:solidFill>
                  <a:srgbClr val="C00000"/>
                </a:solidFill>
              </a:rPr>
              <a:t>image manager </a:t>
            </a:r>
            <a:r>
              <a:rPr lang="en-US" dirty="0"/>
              <a:t>in charge of template files (a.k.a. virtual-machine/container images</a:t>
            </a:r>
            <a:r>
              <a:rPr lang="en-US" dirty="0" smtClean="0"/>
              <a:t>)</a:t>
            </a:r>
          </a:p>
        </p:txBody>
      </p:sp>
      <p:pic>
        <p:nvPicPr>
          <p:cNvPr id="11266" name="Picture 2" descr="Image result for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54" y="3068960"/>
            <a:ext cx="2033588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03032" cy="487375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network manager </a:t>
            </a:r>
            <a:r>
              <a:rPr lang="en-US" dirty="0"/>
              <a:t>in charge of providing connectivity to the </a:t>
            </a:r>
            <a:r>
              <a:rPr lang="en-US" dirty="0" smtClean="0"/>
              <a:t>infrastructure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C00000"/>
                </a:solidFill>
              </a:rPr>
              <a:t>A storage manager</a:t>
            </a:r>
            <a:r>
              <a:rPr lang="en-US" dirty="0"/>
              <a:t>, providing storage services to edge </a:t>
            </a:r>
            <a:r>
              <a:rPr lang="en-US" dirty="0" smtClean="0"/>
              <a:t>applications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C00000"/>
                </a:solidFill>
              </a:rPr>
              <a:t>Administrative tools</a:t>
            </a:r>
            <a:r>
              <a:rPr lang="en-US" dirty="0"/>
              <a:t>, providing user interfaces to operate and use the dispersed infrastructure</a:t>
            </a:r>
          </a:p>
        </p:txBody>
      </p:sp>
      <p:pic>
        <p:nvPicPr>
          <p:cNvPr id="11266" name="Picture 2" descr="Image result for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54" y="3068960"/>
            <a:ext cx="2033588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18354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Edge Computing </a:t>
            </a:r>
            <a:r>
              <a:rPr lang="en-US" dirty="0"/>
              <a:t>should be </a:t>
            </a:r>
            <a:r>
              <a:rPr lang="en-US" dirty="0">
                <a:solidFill>
                  <a:srgbClr val="C00000"/>
                </a:solidFill>
              </a:rPr>
              <a:t>information-aware and </a:t>
            </a:r>
            <a:r>
              <a:rPr lang="en-US" dirty="0" smtClean="0">
                <a:solidFill>
                  <a:srgbClr val="C00000"/>
                </a:solidFill>
              </a:rPr>
              <a:t>reconfigured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Edge Computing should be </a:t>
            </a:r>
            <a:r>
              <a:rPr lang="en-US" dirty="0" smtClean="0">
                <a:solidFill>
                  <a:srgbClr val="C00000"/>
                </a:solidFill>
              </a:rPr>
              <a:t>proactive</a:t>
            </a:r>
            <a:r>
              <a:rPr lang="en-US" dirty="0" smtClean="0"/>
              <a:t> on top of big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should be </a:t>
            </a:r>
            <a:r>
              <a:rPr lang="en-US" dirty="0"/>
              <a:t>feasible to utilize big </a:t>
            </a:r>
            <a:r>
              <a:rPr lang="en-US" dirty="0" smtClean="0"/>
              <a:t>data technology </a:t>
            </a:r>
            <a:r>
              <a:rPr lang="en-US" dirty="0"/>
              <a:t>to extract interesting </a:t>
            </a:r>
            <a:r>
              <a:rPr lang="en-US" dirty="0">
                <a:solidFill>
                  <a:srgbClr val="C00000"/>
                </a:solidFill>
              </a:rPr>
              <a:t>patterns</a:t>
            </a:r>
            <a:r>
              <a:rPr lang="en-US" dirty="0"/>
              <a:t> or </a:t>
            </a:r>
            <a:r>
              <a:rPr lang="en-US" dirty="0" smtClean="0">
                <a:solidFill>
                  <a:srgbClr val="C00000"/>
                </a:solidFill>
              </a:rPr>
              <a:t>knowledge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Hierarchical data mining </a:t>
            </a:r>
            <a:r>
              <a:rPr lang="en-US" dirty="0" smtClean="0"/>
              <a:t>techniques should be also used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Data </a:t>
            </a:r>
            <a:r>
              <a:rPr lang="en-US" dirty="0"/>
              <a:t>mining can be </a:t>
            </a:r>
            <a:r>
              <a:rPr lang="en-US" dirty="0">
                <a:solidFill>
                  <a:srgbClr val="C00000"/>
                </a:solidFill>
              </a:rPr>
              <a:t>pre-executed</a:t>
            </a:r>
            <a:r>
              <a:rPr lang="en-US" dirty="0"/>
              <a:t> in the edge </a:t>
            </a:r>
            <a:r>
              <a:rPr lang="en-US" dirty="0" smtClean="0"/>
              <a:t>devices to avoid the </a:t>
            </a:r>
            <a:r>
              <a:rPr lang="en-US" dirty="0"/>
              <a:t>transmission of large volume of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2" descr="Image result for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54" y="3068960"/>
            <a:ext cx="2033588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5404395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It uses a mesh </a:t>
            </a:r>
            <a:r>
              <a:rPr lang="en-US" dirty="0"/>
              <a:t>network of </a:t>
            </a:r>
            <a:r>
              <a:rPr lang="en-US" dirty="0">
                <a:solidFill>
                  <a:srgbClr val="C00000"/>
                </a:solidFill>
              </a:rPr>
              <a:t>Edge devices</a:t>
            </a:r>
            <a:r>
              <a:rPr lang="en-US" dirty="0"/>
              <a:t> </a:t>
            </a:r>
            <a:r>
              <a:rPr lang="en-US" dirty="0" smtClean="0"/>
              <a:t>for distributed </a:t>
            </a:r>
            <a:r>
              <a:rPr lang="en-US" dirty="0"/>
              <a:t>decision-making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 </a:t>
            </a:r>
            <a:r>
              <a:rPr lang="en-US" dirty="0"/>
              <a:t>incorporates </a:t>
            </a:r>
            <a:r>
              <a:rPr lang="en-US" dirty="0" smtClean="0"/>
              <a:t>Cloud </a:t>
            </a:r>
            <a:r>
              <a:rPr lang="en-US" dirty="0"/>
              <a:t>computing, Edge </a:t>
            </a:r>
            <a:r>
              <a:rPr lang="en-US" dirty="0" smtClean="0"/>
              <a:t>Computing, and </a:t>
            </a:r>
            <a:r>
              <a:rPr lang="en-US" dirty="0"/>
              <a:t>Cooperative Computing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Edge device is </a:t>
            </a:r>
            <a:r>
              <a:rPr lang="en-US" dirty="0" smtClean="0"/>
              <a:t>any computing </a:t>
            </a:r>
            <a:r>
              <a:rPr lang="en-US" dirty="0"/>
              <a:t>or networking resource residing </a:t>
            </a:r>
            <a:r>
              <a:rPr lang="en-US" dirty="0" smtClean="0"/>
              <a:t>between data </a:t>
            </a:r>
            <a:r>
              <a:rPr lang="en-US" dirty="0"/>
              <a:t>sources and </a:t>
            </a:r>
            <a:r>
              <a:rPr lang="en-US" dirty="0" smtClean="0"/>
              <a:t>Cloud</a:t>
            </a:r>
          </a:p>
          <a:p>
            <a:pPr>
              <a:lnSpc>
                <a:spcPct val="120000"/>
              </a:lnSpc>
            </a:pPr>
            <a:r>
              <a:rPr lang="en-US" dirty="0"/>
              <a:t>All mesh nodes </a:t>
            </a:r>
            <a:r>
              <a:rPr lang="en-US" dirty="0" smtClean="0"/>
              <a:t>cooperate in </a:t>
            </a:r>
            <a:r>
              <a:rPr lang="en-US" dirty="0"/>
              <a:t>the distribution of data in the network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15" y="2132856"/>
            <a:ext cx="30549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End devices </a:t>
            </a:r>
            <a:r>
              <a:rPr lang="en-US" dirty="0"/>
              <a:t>are directly connected to Edge Devices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Many times end </a:t>
            </a:r>
            <a:r>
              <a:rPr lang="en-US" dirty="0"/>
              <a:t>devices use different communication protocols </a:t>
            </a:r>
            <a:r>
              <a:rPr lang="en-US" dirty="0" smtClean="0"/>
              <a:t>and cannot </a:t>
            </a:r>
            <a:r>
              <a:rPr lang="en-US" dirty="0"/>
              <a:t>communicate with each </a:t>
            </a:r>
            <a:r>
              <a:rPr lang="en-US" dirty="0" smtClean="0"/>
              <a:t>other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Interoperability between devices </a:t>
            </a:r>
            <a:r>
              <a:rPr lang="en-US" dirty="0"/>
              <a:t>is </a:t>
            </a:r>
            <a:r>
              <a:rPr lang="en-US" dirty="0" smtClean="0"/>
              <a:t>related to standardization</a:t>
            </a:r>
            <a:endParaRPr lang="en-US" dirty="0"/>
          </a:p>
        </p:txBody>
      </p:sp>
      <p:pic>
        <p:nvPicPr>
          <p:cNvPr id="27650" name="Picture 2" descr="Image result for standard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r="7963"/>
          <a:stretch/>
        </p:blipFill>
        <p:spPr bwMode="auto">
          <a:xfrm>
            <a:off x="5940152" y="2708920"/>
            <a:ext cx="2680159" cy="19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Bottom layer</a:t>
            </a:r>
            <a:r>
              <a:rPr lang="en-US" dirty="0" smtClean="0"/>
              <a:t> - </a:t>
            </a:r>
            <a:r>
              <a:rPr lang="en-US" dirty="0"/>
              <a:t>the </a:t>
            </a:r>
            <a:r>
              <a:rPr lang="en-US" dirty="0" smtClean="0"/>
              <a:t>physical network </a:t>
            </a:r>
            <a:r>
              <a:rPr lang="en-US" dirty="0"/>
              <a:t>that consists of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Routers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Edge devices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End </a:t>
            </a:r>
            <a:r>
              <a:rPr lang="en-US" dirty="0"/>
              <a:t>devices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Different </a:t>
            </a:r>
            <a:r>
              <a:rPr lang="en-US" dirty="0"/>
              <a:t>computational and </a:t>
            </a:r>
            <a:r>
              <a:rPr lang="en-US" dirty="0" smtClean="0"/>
              <a:t>communication capabilities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7859"/>
            <a:ext cx="4364187" cy="36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Virtual Data Sharing &amp; Computation layer </a:t>
            </a:r>
            <a:r>
              <a:rPr lang="en-US" dirty="0" smtClean="0"/>
              <a:t>- </a:t>
            </a:r>
            <a:r>
              <a:rPr lang="en-US" dirty="0"/>
              <a:t>Edge devices perform the computation tasks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All </a:t>
            </a:r>
            <a:r>
              <a:rPr lang="en-US" dirty="0"/>
              <a:t>the devices share data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All the devices transmit </a:t>
            </a:r>
            <a:r>
              <a:rPr lang="en-US" dirty="0"/>
              <a:t>the </a:t>
            </a:r>
            <a:r>
              <a:rPr lang="en-US" dirty="0" smtClean="0"/>
              <a:t>required data </a:t>
            </a:r>
            <a:r>
              <a:rPr lang="en-US" dirty="0"/>
              <a:t>to each </a:t>
            </a:r>
            <a:r>
              <a:rPr lang="en-US" dirty="0" smtClean="0"/>
              <a:t>other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7859"/>
            <a:ext cx="4364187" cy="36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Mesh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98776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Task Scheduling</a:t>
            </a:r>
            <a:r>
              <a:rPr lang="en-US" dirty="0" smtClean="0"/>
              <a:t> </a:t>
            </a:r>
            <a:r>
              <a:rPr lang="en-US" b="1" dirty="0" smtClean="0"/>
              <a:t>-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task, we </a:t>
            </a:r>
            <a:r>
              <a:rPr lang="en-US" dirty="0" smtClean="0"/>
              <a:t>calculate </a:t>
            </a:r>
            <a:r>
              <a:rPr lang="en-US" dirty="0"/>
              <a:t>which </a:t>
            </a:r>
            <a:r>
              <a:rPr lang="en-US" dirty="0" smtClean="0"/>
              <a:t>devices should </a:t>
            </a:r>
            <a:r>
              <a:rPr lang="en-US" dirty="0"/>
              <a:t>be </a:t>
            </a:r>
            <a:r>
              <a:rPr lang="en-US" dirty="0" smtClean="0"/>
              <a:t>involved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partition </a:t>
            </a:r>
            <a:r>
              <a:rPr lang="en-US" dirty="0"/>
              <a:t>the task into </a:t>
            </a:r>
            <a:r>
              <a:rPr lang="en-US" dirty="0" smtClean="0"/>
              <a:t>several subtasks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assign subtasks to </a:t>
            </a:r>
            <a:r>
              <a:rPr lang="en-US" dirty="0"/>
              <a:t>different Edge </a:t>
            </a:r>
            <a:r>
              <a:rPr lang="en-US" dirty="0" smtClean="0"/>
              <a:t>devices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7859"/>
            <a:ext cx="4364187" cy="36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7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Edge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Its significance is revealed by: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Fault Tolerance</a:t>
            </a:r>
            <a:r>
              <a:rPr lang="en-US" dirty="0"/>
              <a:t>: Edge Mesh provides fault tolerance </a:t>
            </a:r>
            <a:r>
              <a:rPr lang="en-US" dirty="0" smtClean="0"/>
              <a:t>in terms </a:t>
            </a:r>
            <a:r>
              <a:rPr lang="en-US" dirty="0"/>
              <a:t>of both communication and </a:t>
            </a:r>
            <a:r>
              <a:rPr lang="en-US" dirty="0" smtClean="0"/>
              <a:t>computation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Scalability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hierarchical network </a:t>
            </a:r>
            <a:r>
              <a:rPr lang="en-US" dirty="0" smtClean="0"/>
              <a:t>structure which </a:t>
            </a:r>
            <a:r>
              <a:rPr lang="en-US" dirty="0"/>
              <a:t>is suitable for </a:t>
            </a:r>
            <a:r>
              <a:rPr lang="en-US" dirty="0" smtClean="0"/>
              <a:t>scaling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Load Distribution</a:t>
            </a:r>
            <a:r>
              <a:rPr lang="en-US" dirty="0"/>
              <a:t>: Computation tasks can be </a:t>
            </a:r>
            <a:r>
              <a:rPr lang="en-US" dirty="0" smtClean="0"/>
              <a:t>offloaded to </a:t>
            </a:r>
            <a:r>
              <a:rPr lang="en-US" dirty="0"/>
              <a:t>other Edge devices which speed up the </a:t>
            </a:r>
            <a:r>
              <a:rPr lang="en-US" dirty="0" smtClean="0"/>
              <a:t>processing time</a:t>
            </a:r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Edge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Its significance is revealed by: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Low </a:t>
            </a:r>
            <a:r>
              <a:rPr lang="en-US" dirty="0">
                <a:solidFill>
                  <a:srgbClr val="C00000"/>
                </a:solidFill>
              </a:rPr>
              <a:t>Latency</a:t>
            </a:r>
            <a:r>
              <a:rPr lang="en-US" dirty="0" smtClean="0"/>
              <a:t>: </a:t>
            </a:r>
            <a:r>
              <a:rPr lang="en-US" dirty="0"/>
              <a:t>Edge Mesh uses local Edge devices which </a:t>
            </a:r>
            <a:r>
              <a:rPr lang="en-US" dirty="0" smtClean="0"/>
              <a:t>can perform </a:t>
            </a:r>
            <a:r>
              <a:rPr lang="en-US" dirty="0"/>
              <a:t>computation tasks and share data within </a:t>
            </a:r>
            <a:r>
              <a:rPr lang="en-US" dirty="0" smtClean="0"/>
              <a:t>the required deadline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Local </a:t>
            </a:r>
            <a:r>
              <a:rPr lang="en-US" dirty="0">
                <a:solidFill>
                  <a:srgbClr val="C00000"/>
                </a:solidFill>
              </a:rPr>
              <a:t>Processing</a:t>
            </a:r>
            <a:r>
              <a:rPr lang="en-US" dirty="0"/>
              <a:t>: In Edge Mesh, data </a:t>
            </a:r>
            <a:r>
              <a:rPr lang="en-US" dirty="0" smtClean="0"/>
              <a:t>processing is </a:t>
            </a:r>
            <a:r>
              <a:rPr lang="en-US" dirty="0"/>
              <a:t>done by Edge devices which are located </a:t>
            </a:r>
            <a:r>
              <a:rPr lang="en-US" dirty="0" smtClean="0"/>
              <a:t>locally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Security </a:t>
            </a:r>
            <a:r>
              <a:rPr lang="en-US" dirty="0">
                <a:solidFill>
                  <a:srgbClr val="C00000"/>
                </a:solidFill>
              </a:rPr>
              <a:t>and Privacy</a:t>
            </a:r>
            <a:r>
              <a:rPr lang="en-US" dirty="0"/>
              <a:t>: Data is not shared with outside entities and no </a:t>
            </a:r>
            <a:r>
              <a:rPr lang="en-US" dirty="0" smtClean="0"/>
              <a:t>communication is </a:t>
            </a:r>
            <a:r>
              <a:rPr lang="en-US" dirty="0"/>
              <a:t>required with </a:t>
            </a:r>
            <a:r>
              <a:rPr lang="en-US" dirty="0" err="1" smtClean="0"/>
              <a:t>intermediares</a:t>
            </a:r>
            <a:r>
              <a:rPr lang="en-US" dirty="0" smtClean="0"/>
              <a:t> which are </a:t>
            </a:r>
            <a:r>
              <a:rPr lang="en-US" dirty="0"/>
              <a:t>usually prone to security attacks</a:t>
            </a:r>
          </a:p>
        </p:txBody>
      </p:sp>
    </p:spTree>
    <p:extLst>
      <p:ext uri="{BB962C8B-B14F-4D97-AF65-F5344CB8AC3E}">
        <p14:creationId xmlns:p14="http://schemas.microsoft.com/office/powerpoint/2010/main" val="32953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C00000"/>
                </a:solidFill>
              </a:rPr>
              <a:t>Cloud Computing </a:t>
            </a:r>
            <a:r>
              <a:rPr lang="en-US" dirty="0"/>
              <a:t>has been considered a standard IT </a:t>
            </a:r>
            <a:r>
              <a:rPr lang="en-US" dirty="0" smtClean="0"/>
              <a:t>delivery platform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NIST definition: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C00000"/>
                </a:solidFill>
              </a:rPr>
              <a:t>a model for </a:t>
            </a:r>
            <a:r>
              <a:rPr lang="en-US" i="1" dirty="0" smtClean="0">
                <a:solidFill>
                  <a:srgbClr val="C00000"/>
                </a:solidFill>
              </a:rPr>
              <a:t>enabling ubiquitous</a:t>
            </a:r>
            <a:r>
              <a:rPr lang="en-US" i="1" dirty="0">
                <a:solidFill>
                  <a:srgbClr val="C00000"/>
                </a:solidFill>
              </a:rPr>
              <a:t>, convenient, on-demand network access </a:t>
            </a:r>
            <a:r>
              <a:rPr lang="en-US" i="1" dirty="0" smtClean="0">
                <a:solidFill>
                  <a:srgbClr val="C00000"/>
                </a:solidFill>
              </a:rPr>
              <a:t>to a </a:t>
            </a:r>
            <a:r>
              <a:rPr lang="en-US" i="1" dirty="0">
                <a:solidFill>
                  <a:srgbClr val="C00000"/>
                </a:solidFill>
              </a:rPr>
              <a:t>shared pool of configurable computing </a:t>
            </a:r>
            <a:r>
              <a:rPr lang="en-US" i="1" dirty="0" smtClean="0">
                <a:solidFill>
                  <a:srgbClr val="C00000"/>
                </a:solidFill>
              </a:rPr>
              <a:t>resources that </a:t>
            </a:r>
            <a:r>
              <a:rPr lang="en-US" i="1" dirty="0">
                <a:solidFill>
                  <a:srgbClr val="C00000"/>
                </a:solidFill>
              </a:rPr>
              <a:t>can be rapidly provisioned and released with </a:t>
            </a:r>
            <a:r>
              <a:rPr lang="en-US" i="1" dirty="0" smtClean="0">
                <a:solidFill>
                  <a:srgbClr val="C00000"/>
                </a:solidFill>
              </a:rPr>
              <a:t>minimal management </a:t>
            </a:r>
            <a:r>
              <a:rPr lang="en-US" i="1" dirty="0">
                <a:solidFill>
                  <a:srgbClr val="C00000"/>
                </a:solidFill>
              </a:rPr>
              <a:t>effort or service provider </a:t>
            </a:r>
            <a:r>
              <a:rPr lang="en-US" i="1" dirty="0" smtClean="0">
                <a:solidFill>
                  <a:srgbClr val="C00000"/>
                </a:solidFill>
              </a:rPr>
              <a:t>interaction</a:t>
            </a:r>
            <a:endParaRPr lang="en-US" i="1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 Cloud Computing for Beg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826590" cy="22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Allocation at the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6065287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Task management </a:t>
            </a:r>
            <a:r>
              <a:rPr lang="en-US" dirty="0" smtClean="0"/>
              <a:t>is </a:t>
            </a:r>
            <a:r>
              <a:rPr lang="en-US" dirty="0"/>
              <a:t>used </a:t>
            </a:r>
            <a:r>
              <a:rPr lang="en-US" dirty="0" smtClean="0"/>
              <a:t>for </a:t>
            </a:r>
            <a:r>
              <a:rPr lang="en-US" i="1" dirty="0" smtClean="0">
                <a:solidFill>
                  <a:srgbClr val="C00000"/>
                </a:solidFill>
              </a:rPr>
              <a:t>distributing </a:t>
            </a:r>
            <a:r>
              <a:rPr lang="en-US" i="1" dirty="0">
                <a:solidFill>
                  <a:srgbClr val="C00000"/>
                </a:solidFill>
              </a:rPr>
              <a:t>tasks </a:t>
            </a:r>
            <a:r>
              <a:rPr lang="en-US" dirty="0"/>
              <a:t>among Edge Devices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should be done in </a:t>
            </a:r>
            <a:r>
              <a:rPr lang="en-US" dirty="0"/>
              <a:t>an </a:t>
            </a:r>
            <a:r>
              <a:rPr lang="en-US" dirty="0" smtClean="0"/>
              <a:t>automated manner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is not necessary to explicitly </a:t>
            </a:r>
            <a:r>
              <a:rPr lang="en-US" dirty="0"/>
              <a:t>define </a:t>
            </a:r>
            <a:r>
              <a:rPr lang="en-US" dirty="0" smtClean="0"/>
              <a:t>the capabilities </a:t>
            </a:r>
            <a:r>
              <a:rPr lang="en-US" dirty="0"/>
              <a:t>or location of edge </a:t>
            </a:r>
            <a:r>
              <a:rPr lang="en-US" dirty="0" smtClean="0"/>
              <a:t>nodes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Data are distributed </a:t>
            </a:r>
            <a:r>
              <a:rPr lang="en-US" dirty="0"/>
              <a:t>as </a:t>
            </a:r>
            <a:r>
              <a:rPr lang="en-US" dirty="0" smtClean="0"/>
              <a:t>they are </a:t>
            </a:r>
            <a:r>
              <a:rPr lang="en-US" dirty="0"/>
              <a:t>generated by sensing devices </a:t>
            </a:r>
            <a:r>
              <a:rPr lang="en-US" dirty="0" smtClean="0"/>
              <a:t>at </a:t>
            </a:r>
            <a:r>
              <a:rPr lang="en-US" dirty="0"/>
              <a:t>different geographical places</a:t>
            </a:r>
          </a:p>
          <a:p>
            <a:endParaRPr lang="en-US" dirty="0"/>
          </a:p>
        </p:txBody>
      </p:sp>
      <p:pic>
        <p:nvPicPr>
          <p:cNvPr id="14338" name="Picture 2" descr="Image result for task schedu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9" t="14027" r="4901" b="24566"/>
          <a:stretch/>
        </p:blipFill>
        <p:spPr bwMode="auto">
          <a:xfrm>
            <a:off x="6522487" y="2492896"/>
            <a:ext cx="2122903" cy="22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The problem </a:t>
            </a:r>
            <a:r>
              <a:rPr lang="en-US" dirty="0" smtClean="0"/>
              <a:t>can be formulated </a:t>
            </a:r>
            <a:r>
              <a:rPr lang="en-US" dirty="0"/>
              <a:t>as a </a:t>
            </a:r>
            <a:r>
              <a:rPr lang="en-US" dirty="0" smtClean="0"/>
              <a:t>nonlinear integer </a:t>
            </a:r>
            <a:r>
              <a:rPr lang="en-US" dirty="0"/>
              <a:t>programming </a:t>
            </a:r>
            <a:r>
              <a:rPr lang="en-US" dirty="0" smtClean="0"/>
              <a:t>problem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Applications and tasks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application is modeled as a directed acyclic graph (DAG</a:t>
            </a:r>
            <a:r>
              <a:rPr lang="en-US" dirty="0" smtClean="0"/>
              <a:t>) G=(</a:t>
            </a:r>
            <a:r>
              <a:rPr lang="en-US" dirty="0"/>
              <a:t>T, P</a:t>
            </a:r>
            <a:r>
              <a:rPr lang="en-US" dirty="0" smtClean="0"/>
              <a:t>)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dirty="0"/>
              <a:t>T is the set of </a:t>
            </a:r>
            <a:r>
              <a:rPr lang="en-US" dirty="0" smtClean="0"/>
              <a:t>tasks - P </a:t>
            </a:r>
            <a:r>
              <a:rPr lang="en-US" dirty="0"/>
              <a:t>is the set of dependencies between the </a:t>
            </a:r>
            <a:r>
              <a:rPr lang="en-US" dirty="0" smtClean="0"/>
              <a:t>tasks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dirty="0"/>
              <a:t>Each task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has a computation </a:t>
            </a:r>
            <a:r>
              <a:rPr lang="en-US" dirty="0" smtClean="0"/>
              <a:t>load of processing p</a:t>
            </a:r>
            <a:r>
              <a:rPr lang="en-US" baseline="-25000" dirty="0" smtClean="0"/>
              <a:t>i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dirty="0"/>
              <a:t>Weight of each link connecting tasks </a:t>
            </a:r>
            <a:r>
              <a:rPr lang="en-US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t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is </a:t>
            </a:r>
            <a:r>
              <a:rPr lang="en-US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dirty="0"/>
              <a:t> </a:t>
            </a:r>
            <a:r>
              <a:rPr lang="en-US" dirty="0" smtClean="0"/>
              <a:t>- it represents </a:t>
            </a:r>
            <a:r>
              <a:rPr lang="en-US" dirty="0"/>
              <a:t>the amount of data to be </a:t>
            </a:r>
            <a:r>
              <a:rPr lang="en-US" dirty="0" smtClean="0"/>
              <a:t>transmitted</a:t>
            </a:r>
          </a:p>
          <a:p>
            <a:pPr lvl="1">
              <a:lnSpc>
                <a:spcPct val="140000"/>
              </a:lnSpc>
              <a:spcBef>
                <a:spcPts val="600"/>
              </a:spcBef>
            </a:pPr>
            <a:r>
              <a:rPr lang="en-US" dirty="0"/>
              <a:t>Task </a:t>
            </a:r>
            <a:r>
              <a:rPr lang="en-US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has some predecessor tasks which is given by a set </a:t>
            </a:r>
            <a:r>
              <a:rPr lang="en-US" dirty="0" err="1"/>
              <a:t>R</a:t>
            </a:r>
            <a:r>
              <a:rPr lang="en-US" i="1" baseline="-25000" dirty="0" err="1"/>
              <a:t>i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The network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communication </a:t>
            </a:r>
            <a:r>
              <a:rPr lang="en-US" dirty="0" smtClean="0"/>
              <a:t>network is </a:t>
            </a:r>
            <a:r>
              <a:rPr lang="en-US" dirty="0"/>
              <a:t>modeled as a graph N </a:t>
            </a:r>
            <a:r>
              <a:rPr lang="en-US" dirty="0" smtClean="0"/>
              <a:t>= (</a:t>
            </a:r>
            <a:r>
              <a:rPr lang="en-US" dirty="0"/>
              <a:t>A, D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 is the set </a:t>
            </a:r>
            <a:r>
              <a:rPr lang="en-US" dirty="0" smtClean="0"/>
              <a:t>of devices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 </a:t>
            </a:r>
            <a:r>
              <a:rPr lang="en-US" dirty="0" smtClean="0"/>
              <a:t>= </a:t>
            </a:r>
            <a:r>
              <a:rPr lang="en-US" dirty="0" err="1"/>
              <a:t>d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represents the </a:t>
            </a:r>
            <a:r>
              <a:rPr lang="en-US" dirty="0" smtClean="0"/>
              <a:t>distance between </a:t>
            </a:r>
            <a:r>
              <a:rPr lang="en-US" dirty="0"/>
              <a:t>device </a:t>
            </a:r>
            <a:r>
              <a:rPr lang="en-US" dirty="0" err="1"/>
              <a:t>a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For each device </a:t>
            </a:r>
            <a:r>
              <a:rPr lang="en-US" dirty="0" err="1"/>
              <a:t>a</a:t>
            </a:r>
            <a:r>
              <a:rPr lang="en-US" i="1" baseline="-25000" dirty="0" err="1"/>
              <a:t>i</a:t>
            </a:r>
            <a:r>
              <a:rPr lang="en-US" dirty="0" smtClean="0"/>
              <a:t>, [</a:t>
            </a:r>
            <a:r>
              <a:rPr lang="en-US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i="1" baseline="-25000" dirty="0" err="1"/>
              <a:t>j</a:t>
            </a:r>
            <a:r>
              <a:rPr lang="en-US" dirty="0"/>
              <a:t>, </a:t>
            </a:r>
            <a:r>
              <a:rPr lang="en-US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init</a:t>
            </a:r>
            <a:r>
              <a:rPr lang="en-US" dirty="0" smtClean="0"/>
              <a:t>]</a:t>
            </a:r>
            <a:r>
              <a:rPr lang="en-US" sz="2000" i="1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gives the initial list of </a:t>
            </a:r>
            <a:r>
              <a:rPr lang="en-US" dirty="0" smtClean="0"/>
              <a:t>parameters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96226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* </a:t>
            </a:r>
            <a:r>
              <a:rPr lang="en-US" sz="1600" b="1" dirty="0" err="1" smtClean="0"/>
              <a:t>v</a:t>
            </a:r>
            <a:r>
              <a:rPr lang="en-US" sz="1600" b="1" i="1" baseline="-25000" dirty="0" err="1" smtClean="0"/>
              <a:t>j</a:t>
            </a:r>
            <a:r>
              <a:rPr lang="en-US" sz="1600" i="1" dirty="0" smtClean="0"/>
              <a:t> </a:t>
            </a:r>
            <a:r>
              <a:rPr lang="en-US" sz="1600" dirty="0"/>
              <a:t>is processing speed, </a:t>
            </a:r>
            <a:r>
              <a:rPr lang="en-US" sz="1600" b="1" dirty="0" err="1"/>
              <a:t>e</a:t>
            </a:r>
            <a:r>
              <a:rPr lang="en-US" sz="1600" b="1" i="1" baseline="-25000" dirty="0" err="1"/>
              <a:t>j</a:t>
            </a:r>
            <a:r>
              <a:rPr lang="en-US" sz="1600" i="1" dirty="0"/>
              <a:t> </a:t>
            </a:r>
            <a:r>
              <a:rPr lang="en-US" sz="1600" dirty="0"/>
              <a:t>is the average power consumption, and </a:t>
            </a:r>
            <a:r>
              <a:rPr lang="en-US" sz="1600" b="1" dirty="0" err="1"/>
              <a:t>e</a:t>
            </a:r>
            <a:r>
              <a:rPr lang="en-US" sz="1600" b="1" i="1" baseline="-25000" dirty="0" err="1"/>
              <a:t>j</a:t>
            </a:r>
            <a:r>
              <a:rPr lang="en-US" sz="1600" b="1" baseline="-25000" dirty="0" err="1"/>
              <a:t>,</a:t>
            </a:r>
            <a:r>
              <a:rPr lang="en-US" sz="1600" b="1" i="1" baseline="-25000" dirty="0" err="1"/>
              <a:t>init</a:t>
            </a:r>
            <a:r>
              <a:rPr lang="en-US" sz="1600" i="1" dirty="0"/>
              <a:t> </a:t>
            </a:r>
            <a:r>
              <a:rPr lang="en-US" sz="1600" dirty="0"/>
              <a:t>is the initial energy capacity of device </a:t>
            </a:r>
            <a:r>
              <a:rPr lang="en-US" sz="1600" dirty="0" err="1"/>
              <a:t>a</a:t>
            </a:r>
            <a:r>
              <a:rPr lang="en-US" sz="1600" i="1" baseline="-25000" dirty="0" err="1"/>
              <a:t>j</a:t>
            </a:r>
            <a:endParaRPr lang="en-US" sz="16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 </a:t>
            </a:r>
            <a:r>
              <a:rPr lang="en-US" dirty="0"/>
              <a:t>is a </a:t>
            </a:r>
            <a:r>
              <a:rPr lang="en-US" dirty="0" smtClean="0"/>
              <a:t>M X N input </a:t>
            </a:r>
            <a:r>
              <a:rPr lang="en-US" dirty="0"/>
              <a:t>data </a:t>
            </a:r>
            <a:r>
              <a:rPr lang="en-US" dirty="0" smtClean="0"/>
              <a:t>matrix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Each element </a:t>
            </a:r>
            <a:r>
              <a:rPr lang="en-US" dirty="0" err="1"/>
              <a:t>l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is number of bits </a:t>
            </a:r>
            <a:r>
              <a:rPr lang="en-US" dirty="0" smtClean="0"/>
              <a:t>required </a:t>
            </a:r>
            <a:r>
              <a:rPr lang="nb-NO" dirty="0" smtClean="0"/>
              <a:t>for </a:t>
            </a:r>
            <a:r>
              <a:rPr lang="nb-NO" dirty="0"/>
              <a:t>task t</a:t>
            </a:r>
            <a:r>
              <a:rPr lang="nb-NO" i="1" baseline="-25000" dirty="0"/>
              <a:t>i</a:t>
            </a:r>
            <a:r>
              <a:rPr lang="nb-NO" i="1" dirty="0"/>
              <a:t> </a:t>
            </a:r>
            <a:r>
              <a:rPr lang="nb-NO" dirty="0"/>
              <a:t>from node </a:t>
            </a:r>
            <a:r>
              <a:rPr lang="nb-NO" dirty="0" smtClean="0"/>
              <a:t>a</a:t>
            </a:r>
            <a:r>
              <a:rPr lang="nb-NO" i="1" baseline="-25000" dirty="0" smtClean="0"/>
              <a:t>j</a:t>
            </a:r>
            <a:endParaRPr lang="nb-NO" baseline="-250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Data for task </a:t>
            </a:r>
            <a:r>
              <a:rPr lang="en-US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is distributed </a:t>
            </a:r>
            <a:r>
              <a:rPr lang="en-US" dirty="0" smtClean="0"/>
              <a:t>among K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nodes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Each node </a:t>
            </a:r>
            <a:r>
              <a:rPr lang="en-US" dirty="0" err="1"/>
              <a:t>a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provides data for </a:t>
            </a:r>
            <a:r>
              <a:rPr lang="en-US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Task Allocation matrix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X is a </a:t>
            </a:r>
            <a:r>
              <a:rPr lang="en-US" dirty="0" smtClean="0"/>
              <a:t>M X N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order </a:t>
            </a:r>
            <a:r>
              <a:rPr lang="en-US" dirty="0" smtClean="0"/>
              <a:t>matrix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Each element </a:t>
            </a:r>
            <a:r>
              <a:rPr lang="en-US" dirty="0" err="1"/>
              <a:t>x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dirty="0" smtClean="0"/>
              <a:t>matrix represents </a:t>
            </a:r>
            <a:r>
              <a:rPr lang="en-US" dirty="0"/>
              <a:t>whether task </a:t>
            </a:r>
            <a:r>
              <a:rPr lang="en-US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is executed on node </a:t>
            </a:r>
            <a:r>
              <a:rPr lang="en-US" dirty="0" err="1" smtClean="0"/>
              <a:t>a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x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is 1 if task </a:t>
            </a:r>
            <a:r>
              <a:rPr lang="en-US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is executed on node </a:t>
            </a:r>
            <a:r>
              <a:rPr lang="en-US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, 0 </a:t>
            </a:r>
            <a:r>
              <a:rPr lang="en-US" dirty="0" smtClean="0"/>
              <a:t>otherwise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467281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b="1" dirty="0" smtClean="0"/>
              <a:t>M</a:t>
            </a:r>
            <a:r>
              <a:rPr lang="en-US" sz="1600" dirty="0"/>
              <a:t>: number of tasks, </a:t>
            </a:r>
            <a:r>
              <a:rPr lang="en-US" sz="1600" b="1" dirty="0"/>
              <a:t>N</a:t>
            </a:r>
            <a:r>
              <a:rPr lang="en-US" sz="1600" dirty="0"/>
              <a:t>: number of </a:t>
            </a:r>
            <a:r>
              <a:rPr lang="en-US" sz="1600" dirty="0" smtClean="0"/>
              <a:t>nodes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In a </a:t>
            </a:r>
            <a:r>
              <a:rPr lang="en-US" i="1" dirty="0" smtClean="0">
                <a:solidFill>
                  <a:srgbClr val="C00000"/>
                </a:solidFill>
              </a:rPr>
              <a:t>centralized approach </a:t>
            </a:r>
            <a:r>
              <a:rPr lang="en-US" dirty="0" smtClean="0"/>
              <a:t>we should solve an optimization problem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There is cost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ij</a:t>
            </a:r>
            <a:r>
              <a:rPr lang="en-US" dirty="0" smtClean="0"/>
              <a:t> of processing a task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sum of computation </a:t>
            </a:r>
            <a:r>
              <a:rPr lang="en-US" dirty="0" smtClean="0"/>
              <a:t>cost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cost </a:t>
            </a:r>
            <a:r>
              <a:rPr lang="en-US" dirty="0"/>
              <a:t>to </a:t>
            </a:r>
            <a:r>
              <a:rPr lang="en-US" dirty="0" smtClean="0"/>
              <a:t>communicate input data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cost </a:t>
            </a:r>
            <a:r>
              <a:rPr lang="en-US" dirty="0"/>
              <a:t>to communicate data from </a:t>
            </a:r>
            <a:r>
              <a:rPr lang="en-US" dirty="0" smtClean="0"/>
              <a:t>predecessor tasks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There is a cost of energy consumption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59619"/>
            <a:ext cx="2807762" cy="199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Tasks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We focus on the behavior of each node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Nodes may act autonomously and decide about the allocation of tasks (</a:t>
            </a:r>
            <a:r>
              <a:rPr lang="en-US" i="1" dirty="0" smtClean="0">
                <a:solidFill>
                  <a:srgbClr val="C00000"/>
                </a:solidFill>
              </a:rPr>
              <a:t>local execution or not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Any technique should take into consideration: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Tasks characteristics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data present in every node</a:t>
            </a:r>
          </a:p>
          <a:p>
            <a:endParaRPr lang="en-US" dirty="0"/>
          </a:p>
        </p:txBody>
      </p:sp>
      <p:pic>
        <p:nvPicPr>
          <p:cNvPr id="19462" name="Picture 6" descr="Image result for stream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20787"/>
            <a:ext cx="2648373" cy="26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Tasks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Tasks may be delivered through streams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Tasks may be reported to random intervals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They have specific characteristics, e.g., </a:t>
            </a:r>
            <a:r>
              <a:rPr lang="en-US" i="1" dirty="0" smtClean="0">
                <a:solidFill>
                  <a:srgbClr val="C00000"/>
                </a:solidFill>
              </a:rPr>
              <a:t>size, complexity, deadline, priority, software requirements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Nodes also exhibit specific characteristics, e.g., load, throughput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 should decide on the local execution of a task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62" name="Picture 6" descr="Image result for stream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20787"/>
            <a:ext cx="2648373" cy="26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Agnostic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The mechanism </a:t>
            </a:r>
            <a:r>
              <a:rPr lang="en-US" i="1" dirty="0" smtClean="0">
                <a:solidFill>
                  <a:srgbClr val="C00000"/>
                </a:solidFill>
              </a:rPr>
              <a:t>does not take into consideration the data</a:t>
            </a:r>
            <a:r>
              <a:rPr lang="en-US" dirty="0" smtClean="0"/>
              <a:t> present in a node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 can support an adaptive scheme to </a:t>
            </a:r>
            <a:r>
              <a:rPr lang="en-US" dirty="0"/>
              <a:t>be </a:t>
            </a:r>
            <a:r>
              <a:rPr lang="en-US" i="1" dirty="0">
                <a:solidFill>
                  <a:srgbClr val="C00000"/>
                </a:solidFill>
              </a:rPr>
              <a:t>fully </a:t>
            </a:r>
            <a:r>
              <a:rPr lang="en-US" i="1" dirty="0" smtClean="0">
                <a:solidFill>
                  <a:srgbClr val="C00000"/>
                </a:solidFill>
              </a:rPr>
              <a:t>aligned with nodes’ </a:t>
            </a:r>
            <a:r>
              <a:rPr lang="en-US" i="1" dirty="0">
                <a:solidFill>
                  <a:srgbClr val="C00000"/>
                </a:solidFill>
              </a:rPr>
              <a:t>internal status and tasks </a:t>
            </a:r>
            <a:r>
              <a:rPr lang="en-US" i="1" dirty="0" smtClean="0">
                <a:solidFill>
                  <a:srgbClr val="C00000"/>
                </a:solidFill>
              </a:rPr>
              <a:t>requirements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 tasks that are ideally executed at the nodes should be</a:t>
            </a:r>
            <a:r>
              <a:rPr lang="en-US" dirty="0"/>
              <a:t> </a:t>
            </a:r>
            <a:r>
              <a:rPr lang="en-US" dirty="0" smtClean="0"/>
              <a:t>non </a:t>
            </a:r>
            <a:r>
              <a:rPr lang="en-US" dirty="0"/>
              <a:t>CPU intensive tasks </a:t>
            </a:r>
            <a:r>
              <a:rPr lang="en-US" dirty="0" smtClean="0"/>
              <a:t>and </a:t>
            </a:r>
            <a:r>
              <a:rPr lang="en-US" dirty="0"/>
              <a:t>consume small amounts of </a:t>
            </a:r>
            <a:r>
              <a:rPr lang="en-US" dirty="0" smtClean="0"/>
              <a:t>energy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Target</a:t>
            </a:r>
            <a:r>
              <a:rPr lang="en-US" dirty="0"/>
              <a:t>:</a:t>
            </a:r>
          </a:p>
          <a:p>
            <a:pPr lvl="1" algn="just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Develop a relevant decision </a:t>
            </a:r>
            <a:r>
              <a:rPr lang="en-US" dirty="0" smtClean="0"/>
              <a:t>mechanism</a:t>
            </a:r>
            <a:endParaRPr lang="en-US" dirty="0"/>
          </a:p>
          <a:p>
            <a:pPr lvl="1" algn="just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Decisions should be taken in a distributed, autonomous </a:t>
            </a:r>
            <a:r>
              <a:rPr lang="en-US" dirty="0" smtClean="0"/>
              <a:t>manner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System works in </a:t>
            </a:r>
            <a:r>
              <a:rPr lang="en-US" sz="2600" i="1" dirty="0">
                <a:solidFill>
                  <a:srgbClr val="C00000"/>
                </a:solidFill>
              </a:rPr>
              <a:t>Execution Eras </a:t>
            </a:r>
            <a:r>
              <a:rPr lang="en-US" sz="2600" dirty="0"/>
              <a:t>(EE)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During an </a:t>
            </a:r>
            <a:r>
              <a:rPr lang="en-US" sz="2600" dirty="0" smtClean="0"/>
              <a:t>era, a </a:t>
            </a:r>
            <a:r>
              <a:rPr lang="en-US" sz="2600" dirty="0"/>
              <a:t>set of tasks </a:t>
            </a:r>
            <a:r>
              <a:rPr lang="en-US" sz="2600" dirty="0" smtClean="0"/>
              <a:t>arrives, </a:t>
            </a:r>
            <a:r>
              <a:rPr lang="en-US" sz="2600" dirty="0"/>
              <a:t>with different characteristics of interest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Target node is battery powered (focus on mobile devices)</a:t>
            </a:r>
          </a:p>
          <a:p>
            <a:pPr>
              <a:lnSpc>
                <a:spcPct val="120000"/>
              </a:lnSpc>
            </a:pP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Task selection in two steps: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C00000"/>
                </a:solidFill>
              </a:rPr>
              <a:t>Preprocessing</a:t>
            </a:r>
            <a:r>
              <a:rPr lang="en-US" sz="2300" dirty="0"/>
              <a:t>: Assigns  a benefit weight to each task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C00000"/>
                </a:solidFill>
              </a:rPr>
              <a:t>Final Selection</a:t>
            </a:r>
            <a:r>
              <a:rPr lang="en-US" sz="2300" dirty="0"/>
              <a:t>: Solve a (0,1) Knapsack problem to maximize system benefit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52578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It delivers </a:t>
            </a:r>
            <a:r>
              <a:rPr lang="en-US" dirty="0"/>
              <a:t>computing </a:t>
            </a:r>
            <a:r>
              <a:rPr lang="en-US" dirty="0" smtClean="0"/>
              <a:t>power (CPU</a:t>
            </a:r>
            <a:r>
              <a:rPr lang="en-US" dirty="0"/>
              <a:t>, RAM, Network Speeds, Storage OS software</a:t>
            </a:r>
            <a:r>
              <a:rPr lang="en-US" dirty="0" smtClean="0"/>
              <a:t>) to numerous users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We can offer a </a:t>
            </a:r>
            <a:r>
              <a:rPr lang="en-US" dirty="0"/>
              <a:t>service over a network (usually on the internet) rather than physically having the computing resources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 Cloud Computing for Beg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826590" cy="22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Agnostic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Suppose upon </a:t>
            </a:r>
            <a:r>
              <a:rPr lang="en-US" dirty="0"/>
              <a:t>a task </a:t>
            </a:r>
            <a:r>
              <a:rPr lang="en-US" dirty="0" smtClean="0"/>
              <a:t>reception, nodes create </a:t>
            </a:r>
            <a:r>
              <a:rPr lang="en-US" dirty="0"/>
              <a:t>the </a:t>
            </a:r>
            <a:r>
              <a:rPr lang="en-US" i="1" dirty="0">
                <a:solidFill>
                  <a:srgbClr val="C00000"/>
                </a:solidFill>
              </a:rPr>
              <a:t>context </a:t>
            </a:r>
            <a:r>
              <a:rPr lang="en-US" i="1" dirty="0" smtClean="0">
                <a:solidFill>
                  <a:srgbClr val="C00000"/>
                </a:solidFill>
              </a:rPr>
              <a:t>vector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Nodes load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Tasks priority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Available resources</a:t>
            </a:r>
          </a:p>
          <a:p>
            <a:endParaRPr lang="en-US" dirty="0"/>
          </a:p>
        </p:txBody>
      </p:sp>
      <p:pic>
        <p:nvPicPr>
          <p:cNvPr id="22530" name="Picture 2" descr="Image result for contex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27484" r="6172" b="29872"/>
          <a:stretch/>
        </p:blipFill>
        <p:spPr bwMode="auto">
          <a:xfrm>
            <a:off x="2987824" y="5249326"/>
            <a:ext cx="2590734" cy="12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441304" cy="281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/>
              <a:t>Distinguish between task deadline and remaining characteristics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Deadline benefit component: S1</a:t>
            </a:r>
            <a:r>
              <a:rPr lang="en-US" baseline="-25000" dirty="0"/>
              <a:t>j</a:t>
            </a:r>
            <a:r>
              <a:rPr lang="en-US" dirty="0"/>
              <a:t>=1/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 is the deadline for the </a:t>
            </a:r>
            <a:r>
              <a:rPr lang="en-US" dirty="0" err="1"/>
              <a:t>j</a:t>
            </a:r>
            <a:r>
              <a:rPr lang="en-US" baseline="30000" dirty="0" err="1"/>
              <a:t>th</a:t>
            </a:r>
            <a:r>
              <a:rPr lang="en-US" dirty="0"/>
              <a:t> task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Derive the component for other characteristics using the </a:t>
            </a:r>
            <a:r>
              <a:rPr lang="en-US" i="1" dirty="0">
                <a:solidFill>
                  <a:srgbClr val="C00000"/>
                </a:solidFill>
              </a:rPr>
              <a:t>Analytic Hierarchy Process </a:t>
            </a:r>
            <a:r>
              <a:rPr lang="en-US" dirty="0"/>
              <a:t>(AHP)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Example table: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  <a:p>
            <a:pPr algn="just"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2117"/>
              </p:ext>
            </p:extLst>
          </p:nvPr>
        </p:nvGraphicFramePr>
        <p:xfrm>
          <a:off x="2339752" y="5013176"/>
          <a:ext cx="4196307" cy="145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543">
                  <a:extLst>
                    <a:ext uri="{9D8B030D-6E8A-4147-A177-3AD203B41FA5}">
                      <a16:colId xmlns="" xmlns:a16="http://schemas.microsoft.com/office/drawing/2014/main" val="3833050807"/>
                    </a:ext>
                  </a:extLst>
                </a:gridCol>
                <a:gridCol w="698108">
                  <a:extLst>
                    <a:ext uri="{9D8B030D-6E8A-4147-A177-3AD203B41FA5}">
                      <a16:colId xmlns="" xmlns:a16="http://schemas.microsoft.com/office/drawing/2014/main" val="2581983779"/>
                    </a:ext>
                  </a:extLst>
                </a:gridCol>
                <a:gridCol w="899007">
                  <a:extLst>
                    <a:ext uri="{9D8B030D-6E8A-4147-A177-3AD203B41FA5}">
                      <a16:colId xmlns="" xmlns:a16="http://schemas.microsoft.com/office/drawing/2014/main" val="867271389"/>
                    </a:ext>
                  </a:extLst>
                </a:gridCol>
                <a:gridCol w="1276649">
                  <a:extLst>
                    <a:ext uri="{9D8B030D-6E8A-4147-A177-3AD203B41FA5}">
                      <a16:colId xmlns="" xmlns:a16="http://schemas.microsoft.com/office/drawing/2014/main" val="2081980138"/>
                    </a:ext>
                  </a:extLst>
                </a:gridCol>
              </a:tblGrid>
              <a:tr h="476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Size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Demand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97467611"/>
                  </a:ext>
                </a:extLst>
              </a:tr>
              <a:tr h="267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>
                          <a:effectLst/>
                        </a:rPr>
                        <a:t>Size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1/1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>
                          <a:effectLst/>
                        </a:rPr>
                        <a:t>5/1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>
                          <a:effectLst/>
                        </a:rPr>
                        <a:t>1/5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21759210"/>
                  </a:ext>
                </a:extLst>
              </a:tr>
              <a:tr h="267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1/5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1/1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>
                          <a:effectLst/>
                        </a:rPr>
                        <a:t>1/7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66121773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Demand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5/1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7/1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1/1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6310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Based on the AHP data, we deliver the </a:t>
            </a:r>
            <a:r>
              <a:rPr lang="en-US" i="1" dirty="0" smtClean="0">
                <a:solidFill>
                  <a:srgbClr val="C00000"/>
                </a:solidFill>
              </a:rPr>
              <a:t>significance of a task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AHP delivers the weights for each characteristic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aim is </a:t>
            </a:r>
            <a:r>
              <a:rPr lang="en-US" i="1" dirty="0" smtClean="0">
                <a:solidFill>
                  <a:srgbClr val="C00000"/>
                </a:solidFill>
              </a:rPr>
              <a:t>to execute locally significant tasks if the energy reserves are enough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calculate the utility that a task offers to a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r>
                  <a:rPr lang="en-US" dirty="0"/>
                  <a:t>Using AHP the benefit of the </a:t>
                </a:r>
                <a:r>
                  <a:rPr lang="en-US" i="1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task with regards to the remaining characteristics is derived as </a:t>
                </a:r>
                <a:r>
                  <a:rPr lang="en-US" i="1" dirty="0" smtClean="0"/>
                  <a:t>S2</a:t>
                </a:r>
                <a:r>
                  <a:rPr lang="en-US" baseline="-25000" dirty="0" smtClean="0"/>
                  <a:t>j</a:t>
                </a:r>
                <a:endParaRPr lang="en-US" dirty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/>
                  <a:t>Final benefit assignment: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i="1" dirty="0"/>
                  <a:t>S</a:t>
                </a:r>
                <a:r>
                  <a:rPr lang="en-US" baseline="-25000" dirty="0" err="1"/>
                  <a:t>j</a:t>
                </a:r>
                <a:r>
                  <a:rPr lang="en-US" dirty="0"/>
                  <a:t>=</a:t>
                </a:r>
                <a:r>
                  <a:rPr lang="el-GR" dirty="0"/>
                  <a:t> α</a:t>
                </a:r>
                <a:r>
                  <a:rPr lang="en-US" dirty="0"/>
                  <a:t> </a:t>
                </a:r>
                <a:r>
                  <a:rPr lang="en-US" i="1" dirty="0"/>
                  <a:t>S1</a:t>
                </a:r>
                <a:r>
                  <a:rPr lang="en-US" baseline="-25000" dirty="0"/>
                  <a:t>j</a:t>
                </a:r>
                <a:r>
                  <a:rPr lang="en-US" dirty="0"/>
                  <a:t> + (1-</a:t>
                </a:r>
                <a:r>
                  <a:rPr lang="el-GR" dirty="0"/>
                  <a:t> α</a:t>
                </a:r>
                <a:r>
                  <a:rPr lang="en-US" dirty="0"/>
                  <a:t>) </a:t>
                </a:r>
                <a:r>
                  <a:rPr lang="en-US" i="1" dirty="0"/>
                  <a:t>S2</a:t>
                </a:r>
                <a:r>
                  <a:rPr lang="en-US" baseline="-25000" dirty="0"/>
                  <a:t>j</a:t>
                </a:r>
                <a:r>
                  <a:rPr lang="en-US" dirty="0"/>
                  <a:t>, </a:t>
                </a:r>
                <a:r>
                  <a:rPr lang="el-GR" dirty="0"/>
                  <a:t>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[0,1]  </a:t>
                </a:r>
              </a:p>
              <a:p>
                <a:pPr algn="just">
                  <a:lnSpc>
                    <a:spcPct val="120000"/>
                  </a:lnSpc>
                </a:pPr>
                <a:endParaRPr lang="en-US" dirty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 smtClean="0"/>
                  <a:t>Defining </a:t>
                </a:r>
                <a:r>
                  <a:rPr lang="el-GR" dirty="0">
                    <a:solidFill>
                      <a:srgbClr val="C00000"/>
                    </a:solidFill>
                  </a:rPr>
                  <a:t>α</a:t>
                </a:r>
                <a:r>
                  <a:rPr lang="en-US" dirty="0"/>
                  <a:t> can be the subject of a learning </a:t>
                </a:r>
                <a:r>
                  <a:rPr lang="en-US" dirty="0" smtClean="0"/>
                  <a:t>process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375" r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When the </a:t>
            </a:r>
            <a:r>
              <a:rPr lang="en-US" dirty="0"/>
              <a:t>focus is on </a:t>
            </a:r>
            <a:r>
              <a:rPr lang="en-US" dirty="0" smtClean="0"/>
              <a:t>mobile devices</a:t>
            </a:r>
            <a:r>
              <a:rPr lang="en-US" dirty="0"/>
              <a:t>, battery consumption is </a:t>
            </a:r>
            <a:r>
              <a:rPr lang="en-US" dirty="0" smtClean="0"/>
              <a:t>crucial 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Knapsack problem: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i="1" dirty="0">
                <a:solidFill>
                  <a:srgbClr val="C00000"/>
                </a:solidFill>
              </a:rPr>
              <a:t>Given an energy budget for an </a:t>
            </a:r>
            <a:r>
              <a:rPr lang="en-US" i="1" dirty="0" smtClean="0">
                <a:solidFill>
                  <a:srgbClr val="C00000"/>
                </a:solidFill>
              </a:rPr>
              <a:t>execution era (Knapsack </a:t>
            </a:r>
            <a:r>
              <a:rPr lang="en-US" i="1" dirty="0">
                <a:solidFill>
                  <a:srgbClr val="C00000"/>
                </a:solidFill>
              </a:rPr>
              <a:t>size), select tasks to execute locally so as to maximize total benefit S without the cumulatively consumed energy exceeding Knapsack </a:t>
            </a:r>
            <a:r>
              <a:rPr lang="en-US" i="1" dirty="0" smtClean="0">
                <a:solidFill>
                  <a:srgbClr val="C00000"/>
                </a:solidFill>
              </a:rPr>
              <a:t>size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Agnostic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The Knapsack solution will give us the tasks executed locally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The aim is to keep the most significant tasks</a:t>
            </a:r>
          </a:p>
          <a:p>
            <a:pPr algn="just">
              <a:lnSpc>
                <a:spcPct val="120000"/>
              </a:lnSpc>
            </a:pP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482" name="Picture 2" descr="Image result for 0-1 knapsack probl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5" t="28944" b="21999"/>
          <a:stretch/>
        </p:blipFill>
        <p:spPr bwMode="auto">
          <a:xfrm>
            <a:off x="2987824" y="4293096"/>
            <a:ext cx="2564153" cy="22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Aware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The mechanism </a:t>
            </a:r>
            <a:r>
              <a:rPr lang="en-US" dirty="0">
                <a:solidFill>
                  <a:srgbClr val="C00000"/>
                </a:solidFill>
              </a:rPr>
              <a:t>takes into consideration the data </a:t>
            </a:r>
            <a:r>
              <a:rPr lang="en-US" dirty="0"/>
              <a:t>present at the nodes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Nodes sense and store d-dimensional contextual data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Nodes decide: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Local execution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Execution in the group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Execution at the Cloud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51806"/>
            <a:ext cx="6295653" cy="14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Aware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Nodes exchange contextual information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Such information will affect the decision making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Every node calculates an </a:t>
            </a:r>
            <a:r>
              <a:rPr lang="en-US" i="1" dirty="0" smtClean="0">
                <a:solidFill>
                  <a:srgbClr val="C00000"/>
                </a:solidFill>
              </a:rPr>
              <a:t>information vector </a:t>
            </a:r>
            <a:r>
              <a:rPr lang="en-US" dirty="0" smtClean="0"/>
              <a:t>for every peer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Data statistical difference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The load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The communication cost</a:t>
            </a:r>
          </a:p>
        </p:txBody>
      </p:sp>
      <p:pic>
        <p:nvPicPr>
          <p:cNvPr id="24578" name="Picture 2" descr="Image result for exchange of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5241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Aware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If a task will not be </a:t>
            </a:r>
            <a:r>
              <a:rPr lang="en-US" dirty="0" smtClean="0"/>
              <a:t>executes </a:t>
            </a:r>
            <a:r>
              <a:rPr lang="en-US" dirty="0"/>
              <a:t>locally, it will be sent to a peer with: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Similar 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Low load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Low communication cost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If no peer is appropriate for executing the task, then send it to Cloud</a:t>
            </a:r>
            <a:endParaRPr lang="en-US" dirty="0"/>
          </a:p>
        </p:txBody>
      </p:sp>
      <p:pic>
        <p:nvPicPr>
          <p:cNvPr id="25604" name="Picture 4" descr="Image result for peer 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4925" r="20491" b="18657"/>
          <a:stretch/>
        </p:blipFill>
        <p:spPr bwMode="auto">
          <a:xfrm>
            <a:off x="5796136" y="2204864"/>
            <a:ext cx="2643480" cy="27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8194" name="Picture 2" descr=" Cloud Computing for Beg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272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Aware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The decision making: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Modeling the contextual vectors (for tasks and peers)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Probabilistic local task allocation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Multi-criteria local task allocation </a:t>
            </a:r>
          </a:p>
          <a:p>
            <a:pPr lvl="1"/>
            <a:endParaRPr lang="en-US" dirty="0"/>
          </a:p>
        </p:txBody>
      </p:sp>
      <p:pic>
        <p:nvPicPr>
          <p:cNvPr id="26626" name="Picture 2" descr="Image result for decision m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24" y="2420888"/>
            <a:ext cx="2641476" cy="20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Aware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Probabilistic approach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can adopt </a:t>
            </a:r>
            <a:r>
              <a:rPr lang="en-US" dirty="0" smtClean="0">
                <a:solidFill>
                  <a:srgbClr val="C00000"/>
                </a:solidFill>
              </a:rPr>
              <a:t>Bayesian inference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Two classes: Local execution (C1) or not (C2)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build on a training dataset for classification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Based on </a:t>
            </a:r>
            <a:r>
              <a:rPr lang="en-US" dirty="0"/>
              <a:t>context </a:t>
            </a:r>
            <a:r>
              <a:rPr lang="en-US" dirty="0" smtClean="0"/>
              <a:t>vector for a task the </a:t>
            </a:r>
            <a:r>
              <a:rPr lang="en-US" dirty="0" smtClean="0">
                <a:solidFill>
                  <a:srgbClr val="C00000"/>
                </a:solidFill>
              </a:rPr>
              <a:t>classifier</a:t>
            </a:r>
            <a:r>
              <a:rPr lang="en-US" dirty="0" smtClean="0"/>
              <a:t> delivers the result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Aware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Multi-criteria decision making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build an ordered list of vectors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Vectors depict the information for peers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provide rankings for peers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Ratings are calculated based on the </a:t>
            </a:r>
            <a:r>
              <a:rPr lang="en-US" dirty="0" smtClean="0">
                <a:solidFill>
                  <a:srgbClr val="C00000"/>
                </a:solidFill>
              </a:rPr>
              <a:t>information vectors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candidate with the highest score is selected to host the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 smtClean="0"/>
              <a:t>IoT</a:t>
            </a:r>
            <a:r>
              <a:rPr lang="en-US" dirty="0" smtClean="0"/>
              <a:t> gives a boost for the </a:t>
            </a:r>
            <a:r>
              <a:rPr lang="en-US" i="1" dirty="0" smtClean="0">
                <a:solidFill>
                  <a:srgbClr val="C00000"/>
                </a:solidFill>
              </a:rPr>
              <a:t>edge analytics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majority of </a:t>
            </a:r>
            <a:r>
              <a:rPr lang="en-US" dirty="0" smtClean="0"/>
              <a:t>the collected </a:t>
            </a:r>
            <a:r>
              <a:rPr lang="en-US" dirty="0" err="1" smtClean="0"/>
              <a:t>IoT</a:t>
            </a:r>
            <a:r>
              <a:rPr lang="en-US" dirty="0" smtClean="0"/>
              <a:t> data </a:t>
            </a:r>
            <a:r>
              <a:rPr lang="en-US" dirty="0"/>
              <a:t>is never </a:t>
            </a:r>
            <a:r>
              <a:rPr lang="en-US" dirty="0" err="1" smtClean="0"/>
              <a:t>analysed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Many existing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platforms are slow</a:t>
            </a:r>
            <a:r>
              <a:rPr lang="en-US" dirty="0"/>
              <a:t>, expensive and a drain on </a:t>
            </a:r>
            <a:r>
              <a:rPr lang="en-US" dirty="0" smtClean="0"/>
              <a:t>resources</a:t>
            </a:r>
          </a:p>
          <a:p>
            <a:pPr>
              <a:lnSpc>
                <a:spcPct val="120000"/>
              </a:lnSpc>
            </a:pPr>
            <a:r>
              <a:rPr lang="en-US" dirty="0"/>
              <a:t>Gartner mentioned that 90% of deployed data will be useless 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pic>
        <p:nvPicPr>
          <p:cNvPr id="31746" name="Picture 2" descr="Image result for 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3338655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The key </a:t>
            </a:r>
            <a:r>
              <a:rPr lang="en-US" dirty="0" smtClean="0"/>
              <a:t>is </a:t>
            </a:r>
            <a:r>
              <a:rPr lang="en-US" dirty="0"/>
              <a:t>that data is the most valuable asset for any </a:t>
            </a:r>
            <a:r>
              <a:rPr lang="en-US" dirty="0" smtClean="0"/>
              <a:t>organization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The load will continue to rise exponentially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should make </a:t>
            </a:r>
            <a:r>
              <a:rPr lang="en-US" dirty="0"/>
              <a:t>sense of the various endpoints of information and help </a:t>
            </a:r>
            <a:r>
              <a:rPr lang="en-US" dirty="0" smtClean="0"/>
              <a:t>in delivering </a:t>
            </a:r>
            <a:r>
              <a:rPr lang="en-US" dirty="0"/>
              <a:t>business </a:t>
            </a:r>
            <a:r>
              <a:rPr lang="en-US" dirty="0" smtClean="0"/>
              <a:t>outcomes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</a:t>
            </a:r>
            <a:r>
              <a:rPr lang="en-US" dirty="0"/>
              <a:t>time critical </a:t>
            </a:r>
            <a:r>
              <a:rPr lang="en-US" dirty="0" smtClean="0"/>
              <a:t>applications any delay may negatively affect the results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pic>
        <p:nvPicPr>
          <p:cNvPr id="31746" name="Picture 2" descr="Image result for 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3338655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Edge analytics will </a:t>
            </a:r>
            <a:r>
              <a:rPr lang="en-US" dirty="0"/>
              <a:t>address these </a:t>
            </a:r>
            <a:r>
              <a:rPr lang="en-US" dirty="0" smtClean="0"/>
              <a:t>issues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They may support the data analysis </a:t>
            </a:r>
            <a:r>
              <a:rPr lang="en-US" dirty="0"/>
              <a:t>at the point where data </a:t>
            </a:r>
            <a:r>
              <a:rPr lang="en-US" dirty="0" smtClean="0"/>
              <a:t>are generated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is </a:t>
            </a:r>
            <a:r>
              <a:rPr lang="en-US" dirty="0"/>
              <a:t>about </a:t>
            </a:r>
            <a:r>
              <a:rPr lang="en-US" dirty="0" err="1"/>
              <a:t>analysing</a:t>
            </a:r>
            <a:r>
              <a:rPr lang="en-US" dirty="0"/>
              <a:t> in real-time on </a:t>
            </a:r>
            <a:r>
              <a:rPr lang="en-US" dirty="0" smtClean="0"/>
              <a:t>site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security </a:t>
            </a:r>
            <a:r>
              <a:rPr lang="en-US" dirty="0" smtClean="0"/>
              <a:t>cameras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intelligent monitoring and management of traffic </a:t>
            </a:r>
            <a:endParaRPr lang="en-US" dirty="0" smtClean="0"/>
          </a:p>
        </p:txBody>
      </p:sp>
      <p:pic>
        <p:nvPicPr>
          <p:cNvPr id="31746" name="Picture 2" descr="Image result for 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3338655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140123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7704856" cy="41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Compromises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Only a subset of data is processed and </a:t>
            </a:r>
            <a:r>
              <a:rPr lang="en-US" dirty="0" err="1" smtClean="0"/>
              <a:t>analysed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analysis result is transmitted over the </a:t>
            </a:r>
            <a:r>
              <a:rPr lang="en-US" dirty="0" smtClean="0"/>
              <a:t>network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</a:t>
            </a:r>
            <a:r>
              <a:rPr lang="en-US" dirty="0"/>
              <a:t>will have to learn by </a:t>
            </a:r>
            <a:r>
              <a:rPr lang="en-US" dirty="0" smtClean="0"/>
              <a:t>experience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Edge </a:t>
            </a:r>
            <a:r>
              <a:rPr lang="en-US" dirty="0"/>
              <a:t>analytics is an exciting space and is the answer of maintenance and usability of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Descriptive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There is a fast </a:t>
            </a:r>
            <a:r>
              <a:rPr lang="en-US" dirty="0"/>
              <a:t>growing of data streams generated by the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Edge </a:t>
            </a:r>
            <a:r>
              <a:rPr lang="en-US" dirty="0"/>
              <a:t>computing brings the opportunity to analyze massive data streams 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Steps for delivering analytics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Data pre-processing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Analytics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Missing values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Too many missing </a:t>
            </a:r>
            <a:r>
              <a:rPr lang="en-US" dirty="0" smtClean="0"/>
              <a:t>values may </a:t>
            </a:r>
            <a:r>
              <a:rPr lang="en-US" dirty="0"/>
              <a:t>affect to the final analytical results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Solutions can be: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Ignore the </a:t>
            </a:r>
            <a:r>
              <a:rPr lang="en-US" dirty="0" smtClean="0"/>
              <a:t>value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a global constant to fill in the missing </a:t>
            </a:r>
            <a:r>
              <a:rPr lang="en-US" dirty="0" smtClean="0"/>
              <a:t>value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a measure of central </a:t>
            </a:r>
            <a:r>
              <a:rPr lang="en-US" dirty="0" smtClean="0"/>
              <a:t>tendency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the attribute mean or </a:t>
            </a:r>
            <a:r>
              <a:rPr lang="en-US" dirty="0" smtClean="0"/>
              <a:t>median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 the most probable value</a:t>
            </a:r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Types of Clouds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Private Cloud</a:t>
            </a:r>
            <a:r>
              <a:rPr lang="en-US" dirty="0"/>
              <a:t>: </a:t>
            </a:r>
            <a:r>
              <a:rPr lang="en-US" dirty="0" smtClean="0"/>
              <a:t>Computing </a:t>
            </a:r>
            <a:r>
              <a:rPr lang="en-US" dirty="0"/>
              <a:t>resources are deployed for one particular </a:t>
            </a:r>
            <a:r>
              <a:rPr lang="en-US" dirty="0" smtClean="0"/>
              <a:t>organization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Community Cloud</a:t>
            </a:r>
            <a:r>
              <a:rPr lang="en-US" dirty="0"/>
              <a:t>: </a:t>
            </a:r>
            <a:r>
              <a:rPr lang="en-US" dirty="0" smtClean="0"/>
              <a:t>Computing </a:t>
            </a:r>
            <a:r>
              <a:rPr lang="en-US" dirty="0"/>
              <a:t>resources are provided for a community and </a:t>
            </a:r>
            <a:r>
              <a:rPr lang="en-US" dirty="0" smtClean="0"/>
              <a:t>organizations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Public Cloud</a:t>
            </a:r>
            <a:r>
              <a:rPr lang="en-US" dirty="0"/>
              <a:t>: </a:t>
            </a:r>
            <a:r>
              <a:rPr lang="en-US" dirty="0" smtClean="0"/>
              <a:t>It </a:t>
            </a:r>
            <a:r>
              <a:rPr lang="en-US" dirty="0"/>
              <a:t>is used </a:t>
            </a:r>
            <a:r>
              <a:rPr lang="en-US" dirty="0" smtClean="0"/>
              <a:t>for </a:t>
            </a:r>
            <a:r>
              <a:rPr lang="en-US" dirty="0"/>
              <a:t>B2C (Business to Consumer) type </a:t>
            </a:r>
            <a:r>
              <a:rPr lang="en-US" dirty="0" smtClean="0"/>
              <a:t>interactions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Hybrid Cloud</a:t>
            </a:r>
            <a:r>
              <a:rPr lang="en-US" dirty="0"/>
              <a:t>: </a:t>
            </a:r>
            <a:r>
              <a:rPr lang="en-US" dirty="0" smtClean="0"/>
              <a:t>It </a:t>
            </a:r>
            <a:r>
              <a:rPr lang="en-US" dirty="0"/>
              <a:t>can be used for both type of interactions -  B2B (Business to Business) or B2C </a:t>
            </a:r>
            <a:r>
              <a:rPr lang="en-US" dirty="0" smtClean="0"/>
              <a:t>(Business </a:t>
            </a:r>
            <a:r>
              <a:rPr lang="en-US" dirty="0"/>
              <a:t>to Consumer)</a:t>
            </a:r>
          </a:p>
        </p:txBody>
      </p:sp>
    </p:spTree>
    <p:extLst>
      <p:ext uri="{BB962C8B-B14F-4D97-AF65-F5344CB8AC3E}">
        <p14:creationId xmlns:p14="http://schemas.microsoft.com/office/powerpoint/2010/main" val="32072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Duplicated values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Data </a:t>
            </a:r>
            <a:r>
              <a:rPr lang="en-US" dirty="0"/>
              <a:t>tuples </a:t>
            </a:r>
            <a:r>
              <a:rPr lang="en-US" dirty="0" smtClean="0"/>
              <a:t>are </a:t>
            </a:r>
            <a:r>
              <a:rPr lang="en-US" dirty="0"/>
              <a:t>sometimes transmitted twice or more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Any </a:t>
            </a:r>
            <a:r>
              <a:rPr lang="en-US" dirty="0"/>
              <a:t>duplicated tuple is automatically found using its timestamp and then removed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Redundant Attributes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 new </a:t>
            </a:r>
            <a:r>
              <a:rPr lang="en-US" dirty="0"/>
              <a:t>data field is introduced to the data tuple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extra attribute </a:t>
            </a:r>
            <a:r>
              <a:rPr lang="en-US" dirty="0" smtClean="0"/>
              <a:t>should be automatically </a:t>
            </a:r>
            <a:r>
              <a:rPr lang="en-US" dirty="0"/>
              <a:t>deleted </a:t>
            </a:r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91064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Analytical tasks: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Semantic annotation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Temporal aggregation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Summaries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2770" name="Picture 2" descr="Image result for tas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64" y="2924944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Semantic annotation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can rely on ontologies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Three phases: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Summarizing the stream data </a:t>
            </a:r>
            <a:r>
              <a:rPr lang="en-US" dirty="0" smtClean="0"/>
              <a:t>- </a:t>
            </a:r>
            <a:r>
              <a:rPr lang="en-US" dirty="0"/>
              <a:t>It analyzes the </a:t>
            </a:r>
            <a:r>
              <a:rPr lang="en-US" dirty="0" smtClean="0"/>
              <a:t>nodes characteristics and timestamps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Constructing the base ontology</a:t>
            </a:r>
            <a:r>
              <a:rPr lang="en-US" dirty="0" smtClean="0"/>
              <a:t> – It constructs </a:t>
            </a:r>
            <a:r>
              <a:rPr lang="en-US" dirty="0"/>
              <a:t>the </a:t>
            </a:r>
            <a:r>
              <a:rPr lang="en-US" dirty="0" smtClean="0"/>
              <a:t>ontology based on the representation of the </a:t>
            </a:r>
            <a:r>
              <a:rPr lang="en-US" dirty="0"/>
              <a:t>domain knowledge </a:t>
            </a:r>
            <a:r>
              <a:rPr lang="en-US" dirty="0" smtClean="0"/>
              <a:t>for </a:t>
            </a:r>
            <a:r>
              <a:rPr lang="en-US" dirty="0"/>
              <a:t>data</a:t>
            </a:r>
            <a:endParaRPr lang="en-US" dirty="0" smtClean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Sub-window partitioning and parallel query processing </a:t>
            </a:r>
            <a:r>
              <a:rPr lang="en-US" dirty="0" smtClean="0"/>
              <a:t>- </a:t>
            </a:r>
            <a:r>
              <a:rPr lang="en-US" dirty="0"/>
              <a:t>The semantically </a:t>
            </a:r>
            <a:r>
              <a:rPr lang="en-US" dirty="0" smtClean="0"/>
              <a:t>annotated data enable </a:t>
            </a:r>
            <a:r>
              <a:rPr lang="en-US" dirty="0"/>
              <a:t>the </a:t>
            </a:r>
            <a:r>
              <a:rPr lang="en-US" dirty="0" err="1"/>
              <a:t>reasoner</a:t>
            </a:r>
            <a:r>
              <a:rPr lang="en-US" dirty="0"/>
              <a:t> to provide the link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data repositories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Temporal aggregation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We calculate the correlations between </a:t>
            </a:r>
            <a:r>
              <a:rPr lang="en-US" dirty="0" smtClean="0"/>
              <a:t>streams </a:t>
            </a:r>
            <a:r>
              <a:rPr lang="en-US" dirty="0"/>
              <a:t>based on time-based </a:t>
            </a:r>
            <a:r>
              <a:rPr lang="en-US" dirty="0" smtClean="0"/>
              <a:t>sliding window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The aim is to capture </a:t>
            </a:r>
            <a:r>
              <a:rPr lang="en-US" dirty="0"/>
              <a:t>meaningful </a:t>
            </a:r>
            <a:r>
              <a:rPr lang="en-US" dirty="0" smtClean="0"/>
              <a:t>events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We </a:t>
            </a:r>
            <a:r>
              <a:rPr lang="en-US" dirty="0"/>
              <a:t>can create services </a:t>
            </a:r>
            <a:r>
              <a:rPr lang="en-US" dirty="0" smtClean="0"/>
              <a:t>to </a:t>
            </a:r>
            <a:r>
              <a:rPr lang="en-US" dirty="0"/>
              <a:t>generate </a:t>
            </a:r>
            <a:r>
              <a:rPr lang="en-US" dirty="0" smtClean="0"/>
              <a:t>complex events </a:t>
            </a:r>
            <a:r>
              <a:rPr lang="en-US" dirty="0"/>
              <a:t>from certain set </a:t>
            </a:r>
            <a:r>
              <a:rPr lang="en-US" dirty="0" smtClean="0"/>
              <a:t>of primitive events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Each proactive data service can </a:t>
            </a:r>
            <a:r>
              <a:rPr lang="en-US" dirty="0" smtClean="0"/>
              <a:t>be deployed </a:t>
            </a:r>
            <a:r>
              <a:rPr lang="en-US" dirty="0"/>
              <a:t>in edge nodes and do preliminary </a:t>
            </a:r>
            <a:r>
              <a:rPr lang="en-US" dirty="0" smtClean="0"/>
              <a:t>processing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Only meaningful </a:t>
            </a:r>
            <a:r>
              <a:rPr lang="en-US" dirty="0"/>
              <a:t>events are transmitted to cloud server</a:t>
            </a:r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Temporal aggregation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Events are </a:t>
            </a:r>
            <a:r>
              <a:rPr lang="en-US" dirty="0"/>
              <a:t>of a certain type, have a timestamp</a:t>
            </a:r>
            <a:r>
              <a:rPr lang="en-US" dirty="0" smtClean="0"/>
              <a:t>, and </a:t>
            </a:r>
            <a:r>
              <a:rPr lang="en-US" dirty="0"/>
              <a:t>hold </a:t>
            </a:r>
            <a:r>
              <a:rPr lang="en-US" dirty="0" smtClean="0"/>
              <a:t>specific data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Many event detection </a:t>
            </a:r>
            <a:r>
              <a:rPr lang="en-US" dirty="0" smtClean="0"/>
              <a:t>technologies utilize </a:t>
            </a:r>
            <a:r>
              <a:rPr lang="en-US" dirty="0"/>
              <a:t>event patterns </a:t>
            </a:r>
            <a:r>
              <a:rPr lang="en-US" dirty="0" smtClean="0"/>
              <a:t>to </a:t>
            </a:r>
            <a:r>
              <a:rPr lang="en-US" dirty="0"/>
              <a:t>represent </a:t>
            </a:r>
            <a:r>
              <a:rPr lang="en-US" dirty="0" smtClean="0"/>
              <a:t>events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 </a:t>
            </a:r>
            <a:r>
              <a:rPr lang="en-US" dirty="0"/>
              <a:t>regard the </a:t>
            </a:r>
            <a:r>
              <a:rPr lang="en-US" dirty="0" smtClean="0"/>
              <a:t>correlation’s variations </a:t>
            </a:r>
            <a:r>
              <a:rPr lang="en-US" dirty="0"/>
              <a:t>among multiple </a:t>
            </a:r>
            <a:r>
              <a:rPr lang="en-US" dirty="0" smtClean="0"/>
              <a:t>streams </a:t>
            </a:r>
            <a:r>
              <a:rPr lang="en-US" dirty="0"/>
              <a:t>as events</a:t>
            </a:r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Temporal </a:t>
            </a:r>
            <a:r>
              <a:rPr lang="en-US" dirty="0" smtClean="0"/>
              <a:t>aggregation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Pearson’s correlation </a:t>
            </a:r>
            <a:r>
              <a:rPr lang="en-US" dirty="0" smtClean="0">
                <a:solidFill>
                  <a:srgbClr val="C00000"/>
                </a:solidFill>
              </a:rPr>
              <a:t>coefficient </a:t>
            </a:r>
            <a:r>
              <a:rPr lang="en-US" dirty="0" smtClean="0"/>
              <a:t>(</a:t>
            </a:r>
            <a:r>
              <a:rPr lang="en-US" dirty="0"/>
              <a:t>PCC</a:t>
            </a:r>
            <a:r>
              <a:rPr lang="en-US" dirty="0" smtClean="0"/>
              <a:t>) is a metric adopted </a:t>
            </a:r>
            <a:r>
              <a:rPr lang="en-US" dirty="0"/>
              <a:t>to measure the </a:t>
            </a:r>
            <a:r>
              <a:rPr lang="en-US" dirty="0" smtClean="0"/>
              <a:t>streams</a:t>
            </a:r>
            <a:r>
              <a:rPr lang="en-US" dirty="0"/>
              <a:t>’ correlations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The aim is to capture </a:t>
            </a:r>
            <a:r>
              <a:rPr lang="en-US" dirty="0"/>
              <a:t>the change of correlation as </a:t>
            </a:r>
            <a:r>
              <a:rPr lang="en-US" dirty="0" smtClean="0"/>
              <a:t>event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 smtClean="0"/>
              <a:t>correlation among data </a:t>
            </a:r>
            <a:r>
              <a:rPr lang="en-US" dirty="0"/>
              <a:t>usually shifts in </a:t>
            </a:r>
            <a:r>
              <a:rPr lang="en-US" dirty="0" smtClean="0"/>
              <a:t>time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Declarative </a:t>
            </a:r>
            <a:r>
              <a:rPr lang="en-US" dirty="0"/>
              <a:t>rules </a:t>
            </a:r>
            <a:r>
              <a:rPr lang="en-US" dirty="0" smtClean="0"/>
              <a:t>can be also adopted to </a:t>
            </a:r>
            <a:r>
              <a:rPr lang="en-US" dirty="0"/>
              <a:t>handle external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Events capturing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Once </a:t>
            </a:r>
            <a:r>
              <a:rPr lang="en-US" dirty="0"/>
              <a:t>any two </a:t>
            </a:r>
            <a:r>
              <a:rPr lang="en-US" dirty="0" smtClean="0"/>
              <a:t>streams</a:t>
            </a:r>
            <a:r>
              <a:rPr lang="en-US" dirty="0"/>
              <a:t>’ correlation is changed, an </a:t>
            </a:r>
            <a:r>
              <a:rPr lang="en-US" dirty="0" smtClean="0"/>
              <a:t>event is </a:t>
            </a:r>
            <a:r>
              <a:rPr lang="en-US" dirty="0"/>
              <a:t>through to be </a:t>
            </a:r>
            <a:r>
              <a:rPr lang="en-US" dirty="0" smtClean="0"/>
              <a:t>captured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When analyzing </a:t>
            </a:r>
            <a:r>
              <a:rPr lang="en-US" dirty="0" smtClean="0"/>
              <a:t>correlations </a:t>
            </a:r>
            <a:r>
              <a:rPr lang="en-US" dirty="0"/>
              <a:t>among </a:t>
            </a:r>
            <a:r>
              <a:rPr lang="en-US" dirty="0" smtClean="0"/>
              <a:t>data, misjudgment of </a:t>
            </a:r>
            <a:r>
              <a:rPr lang="en-US" dirty="0"/>
              <a:t>correlation </a:t>
            </a:r>
            <a:r>
              <a:rPr lang="en-US" dirty="0" smtClean="0"/>
              <a:t>can be </a:t>
            </a:r>
            <a:r>
              <a:rPr lang="en-US" dirty="0"/>
              <a:t>also </a:t>
            </a:r>
            <a:r>
              <a:rPr lang="en-US" dirty="0" smtClean="0"/>
              <a:t>occurred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lag-correlation analysis</a:t>
            </a:r>
            <a:r>
              <a:rPr lang="en-US" dirty="0"/>
              <a:t> </a:t>
            </a:r>
            <a:r>
              <a:rPr lang="en-US" dirty="0" smtClean="0"/>
              <a:t>can be considered </a:t>
            </a:r>
            <a:r>
              <a:rPr lang="en-US" dirty="0"/>
              <a:t>to find the time lag vector to maximize the </a:t>
            </a:r>
            <a:r>
              <a:rPr lang="en-US" dirty="0" smtClean="0"/>
              <a:t>PCC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Types of aggregation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Statistical aggregation </a:t>
            </a:r>
            <a:r>
              <a:rPr lang="en-US" dirty="0" smtClean="0"/>
              <a:t>(e.g., max, min, average, sum</a:t>
            </a:r>
            <a:r>
              <a:rPr lang="en-US" dirty="0"/>
              <a:t>, count, </a:t>
            </a:r>
            <a:r>
              <a:rPr lang="en-US" dirty="0" err="1" smtClean="0"/>
              <a:t>quantiles</a:t>
            </a:r>
            <a:r>
              <a:rPr lang="en-US" dirty="0"/>
              <a:t>, frequent items)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00000"/>
                </a:solidFill>
              </a:rPr>
              <a:t>Approximate aggregation </a:t>
            </a:r>
            <a:r>
              <a:rPr lang="en-US" dirty="0" smtClean="0">
                <a:solidFill>
                  <a:srgbClr val="C00000"/>
                </a:solidFill>
              </a:rPr>
              <a:t>schemes </a:t>
            </a:r>
            <a:r>
              <a:rPr lang="en-US" dirty="0" smtClean="0"/>
              <a:t>(e.g., contours, wavelet histograms)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Data fusion </a:t>
            </a:r>
            <a:r>
              <a:rPr lang="en-US" dirty="0" smtClean="0"/>
              <a:t>(e.g., </a:t>
            </a:r>
            <a:r>
              <a:rPr lang="en-US" dirty="0" err="1" smtClean="0"/>
              <a:t>contextors</a:t>
            </a:r>
            <a:r>
              <a:rPr lang="en-US" dirty="0" smtClean="0"/>
              <a:t> – they perform logical processing and are combined each other, chains of actions)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Probabilistic data association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Summaries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A </a:t>
            </a:r>
            <a:r>
              <a:rPr lang="en-US" dirty="0"/>
              <a:t>summary should contain a few, but </a:t>
            </a:r>
            <a:r>
              <a:rPr lang="en-US" dirty="0" smtClean="0"/>
              <a:t>informative items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Given such a summary, we can use it </a:t>
            </a:r>
            <a:r>
              <a:rPr lang="en-US" dirty="0" smtClean="0"/>
              <a:t>to</a:t>
            </a:r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perform certain actions, once a new item is added to the summary</a:t>
            </a:r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compare </a:t>
            </a:r>
            <a:r>
              <a:rPr lang="en-US" dirty="0"/>
              <a:t>summaries of </a:t>
            </a:r>
            <a:r>
              <a:rPr lang="en-US" dirty="0" smtClean="0"/>
              <a:t>different devices</a:t>
            </a:r>
            <a:endParaRPr lang="en-US" dirty="0"/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provide </a:t>
            </a:r>
            <a:r>
              <a:rPr lang="en-US" dirty="0"/>
              <a:t>a quick overview for human experts</a:t>
            </a:r>
            <a:endParaRPr lang="en-US" dirty="0" smtClean="0"/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For </a:t>
            </a:r>
            <a:r>
              <a:rPr lang="en-US" dirty="0"/>
              <a:t>numerical data streams, moving averages </a:t>
            </a:r>
            <a:r>
              <a:rPr lang="en-US" dirty="0" smtClean="0"/>
              <a:t>have been used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For </a:t>
            </a:r>
            <a:r>
              <a:rPr lang="en-US" dirty="0" smtClean="0"/>
              <a:t>categorical </a:t>
            </a:r>
            <a:r>
              <a:rPr lang="en-US" dirty="0"/>
              <a:t>values, data summarization describes the extraction </a:t>
            </a:r>
            <a:r>
              <a:rPr lang="en-US" dirty="0" smtClean="0"/>
              <a:t>of representative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Descriptive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814881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Summaries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main </a:t>
            </a:r>
            <a:r>
              <a:rPr lang="en-US" dirty="0" smtClean="0"/>
              <a:t>questions are: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What </a:t>
            </a:r>
            <a:r>
              <a:rPr lang="en-US" dirty="0"/>
              <a:t>items </a:t>
            </a:r>
            <a:r>
              <a:rPr lang="en-US" dirty="0" smtClean="0"/>
              <a:t>are “novel” </a:t>
            </a:r>
            <a:r>
              <a:rPr lang="en-US" dirty="0"/>
              <a:t>enough to be included into the </a:t>
            </a:r>
            <a:r>
              <a:rPr lang="en-US" dirty="0" smtClean="0"/>
              <a:t>summary?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Which </a:t>
            </a:r>
            <a:r>
              <a:rPr lang="en-US" dirty="0"/>
              <a:t>are too </a:t>
            </a:r>
            <a:r>
              <a:rPr lang="en-US" dirty="0" smtClean="0"/>
              <a:t>similar to </a:t>
            </a:r>
            <a:r>
              <a:rPr lang="en-US" dirty="0"/>
              <a:t>already seen </a:t>
            </a:r>
            <a:r>
              <a:rPr lang="en-US" dirty="0" smtClean="0"/>
              <a:t>items?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adopt a novelty threshold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If </a:t>
            </a:r>
            <a:r>
              <a:rPr lang="en-US" dirty="0"/>
              <a:t>this novelty threshold is chosen too small, the </a:t>
            </a:r>
            <a:r>
              <a:rPr lang="en-US" dirty="0" smtClean="0"/>
              <a:t>summary will </a:t>
            </a:r>
            <a:r>
              <a:rPr lang="en-US" dirty="0"/>
              <a:t>contain redundant </a:t>
            </a:r>
            <a:r>
              <a:rPr lang="en-US" dirty="0" smtClean="0"/>
              <a:t>items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If </a:t>
            </a:r>
            <a:r>
              <a:rPr lang="en-US" dirty="0"/>
              <a:t>the novelty is </a:t>
            </a:r>
            <a:r>
              <a:rPr lang="en-US" dirty="0" smtClean="0"/>
              <a:t>too high</a:t>
            </a:r>
            <a:r>
              <a:rPr lang="en-US" dirty="0"/>
              <a:t>, we will not add any item to the summary</a:t>
            </a:r>
            <a:endParaRPr lang="en-US" dirty="0" smtClean="0"/>
          </a:p>
        </p:txBody>
      </p:sp>
      <p:pic>
        <p:nvPicPr>
          <p:cNvPr id="40962" name="Picture 2" descr="Image result for ques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3979" r="15967" b="5582"/>
          <a:stretch/>
        </p:blipFill>
        <p:spPr bwMode="auto">
          <a:xfrm>
            <a:off x="7272081" y="2276872"/>
            <a:ext cx="1387714" cy="18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70984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Cloud Computing offerings: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Software as a Service (</a:t>
            </a:r>
            <a:r>
              <a:rPr lang="en-US" dirty="0" err="1">
                <a:solidFill>
                  <a:srgbClr val="C00000"/>
                </a:solidFill>
              </a:rPr>
              <a:t>SaaS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 A </a:t>
            </a:r>
            <a:r>
              <a:rPr lang="en-US" dirty="0"/>
              <a:t>software distribution model </a:t>
            </a:r>
            <a:r>
              <a:rPr lang="en-US" dirty="0" smtClean="0"/>
              <a:t>where </a:t>
            </a:r>
            <a:r>
              <a:rPr lang="en-US" dirty="0"/>
              <a:t>applications are hosted by a vendor or service provider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</a:rPr>
              <a:t>Platform as a Service (</a:t>
            </a:r>
            <a:r>
              <a:rPr lang="en-US" dirty="0" err="1">
                <a:solidFill>
                  <a:srgbClr val="C00000"/>
                </a:solidFill>
              </a:rPr>
              <a:t>PaaS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 It </a:t>
            </a:r>
            <a:r>
              <a:rPr lang="en-US" dirty="0"/>
              <a:t>provides </a:t>
            </a:r>
            <a:r>
              <a:rPr lang="en-US" dirty="0" smtClean="0"/>
              <a:t>an environment </a:t>
            </a:r>
            <a:r>
              <a:rPr lang="en-US" dirty="0"/>
              <a:t>to allow developers to build applications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Infrastructure </a:t>
            </a:r>
            <a:r>
              <a:rPr lang="en-US" dirty="0">
                <a:solidFill>
                  <a:srgbClr val="C00000"/>
                </a:solidFill>
              </a:rPr>
              <a:t>as a Service (</a:t>
            </a:r>
            <a:r>
              <a:rPr lang="en-US" dirty="0" err="1">
                <a:solidFill>
                  <a:srgbClr val="C00000"/>
                </a:solidFill>
              </a:rPr>
              <a:t>IaaS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 </a:t>
            </a:r>
            <a:r>
              <a:rPr lang="en-US" dirty="0"/>
              <a:t>It provides access to computing resources in a virtualized </a:t>
            </a:r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7170" name="Picture 2" descr=" Cloud Computing for Beginn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r="9149"/>
          <a:stretch/>
        </p:blipFill>
        <p:spPr bwMode="auto">
          <a:xfrm>
            <a:off x="6156176" y="2132856"/>
            <a:ext cx="2520280" cy="26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8737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Techniques that can be adopted for synopsis construction: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Sampling methods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Histograms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Wavelets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Sketches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Micro-cluster based summarization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5842" name="Picture 2" descr="Image result for data synop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27713"/>
          <a:stretch/>
        </p:blipFill>
        <p:spPr bwMode="auto">
          <a:xfrm>
            <a:off x="5292080" y="2636912"/>
            <a:ext cx="338464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Sampling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is the </a:t>
            </a:r>
            <a:r>
              <a:rPr lang="en-US" dirty="0"/>
              <a:t>most </a:t>
            </a:r>
            <a:r>
              <a:rPr lang="en-US" dirty="0" smtClean="0"/>
              <a:t>simple method </a:t>
            </a:r>
            <a:r>
              <a:rPr lang="en-US" dirty="0"/>
              <a:t>for synopsis </a:t>
            </a:r>
            <a:r>
              <a:rPr lang="en-US" dirty="0" smtClean="0"/>
              <a:t>construction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uses </a:t>
            </a:r>
            <a:r>
              <a:rPr lang="en-US" dirty="0"/>
              <a:t>the same </a:t>
            </a:r>
            <a:r>
              <a:rPr lang="en-US" dirty="0" smtClean="0"/>
              <a:t>multi-dimensional representation </a:t>
            </a:r>
            <a:r>
              <a:rPr lang="en-US" dirty="0"/>
              <a:t>as the original </a:t>
            </a:r>
            <a:r>
              <a:rPr lang="en-US" dirty="0" smtClean="0"/>
              <a:t>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 randomly select a sub-set of the data</a:t>
            </a:r>
            <a:endParaRPr lang="en-US" dirty="0"/>
          </a:p>
        </p:txBody>
      </p:sp>
      <p:pic>
        <p:nvPicPr>
          <p:cNvPr id="36866" name="Picture 2" descr="Image result for samp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83" y="3212976"/>
            <a:ext cx="2845512" cy="1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87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Sampling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Advantages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It is easy </a:t>
            </a:r>
            <a:r>
              <a:rPr lang="en-US" dirty="0"/>
              <a:t>and </a:t>
            </a:r>
            <a:r>
              <a:rPr lang="en-US" dirty="0" smtClean="0"/>
              <a:t>efficient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It </a:t>
            </a:r>
            <a:r>
              <a:rPr lang="en-US" dirty="0"/>
              <a:t>provides an </a:t>
            </a:r>
            <a:r>
              <a:rPr lang="en-US" dirty="0">
                <a:solidFill>
                  <a:srgbClr val="C00000"/>
                </a:solidFill>
              </a:rPr>
              <a:t>unbiased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dirty="0"/>
              <a:t>estimate </a:t>
            </a:r>
            <a:r>
              <a:rPr lang="en-US" dirty="0" smtClean="0"/>
              <a:t>of data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provable error </a:t>
            </a:r>
            <a:r>
              <a:rPr lang="en-US" dirty="0" smtClean="0">
                <a:solidFill>
                  <a:srgbClr val="C00000"/>
                </a:solidFill>
              </a:rPr>
              <a:t>guarantees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It is </a:t>
            </a:r>
            <a:r>
              <a:rPr lang="en-US" dirty="0"/>
              <a:t>easy </a:t>
            </a:r>
            <a:r>
              <a:rPr lang="en-US" dirty="0" smtClean="0"/>
              <a:t>to use </a:t>
            </a:r>
            <a:r>
              <a:rPr lang="en-US" dirty="0"/>
              <a:t>with any data mining application or database </a:t>
            </a:r>
            <a:r>
              <a:rPr lang="en-US" dirty="0" smtClean="0"/>
              <a:t>operation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random sampling </a:t>
            </a:r>
            <a:r>
              <a:rPr lang="en-US" dirty="0"/>
              <a:t>technique is often the only method of choice for high </a:t>
            </a:r>
            <a:r>
              <a:rPr lang="en-US" dirty="0" smtClean="0"/>
              <a:t>dimensional applications</a:t>
            </a:r>
          </a:p>
        </p:txBody>
      </p:sp>
      <p:pic>
        <p:nvPicPr>
          <p:cNvPr id="36866" name="Picture 2" descr="Image result for samp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83" y="3212976"/>
            <a:ext cx="2845512" cy="1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87008" cy="4873752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Histograms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They are </a:t>
            </a:r>
            <a:r>
              <a:rPr lang="en-US" dirty="0"/>
              <a:t>widely used for static </a:t>
            </a:r>
            <a:r>
              <a:rPr lang="en-US" dirty="0" smtClean="0"/>
              <a:t>data sets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They use </a:t>
            </a:r>
            <a:r>
              <a:rPr lang="en-US" dirty="0"/>
              <a:t>of dynamic </a:t>
            </a:r>
            <a:r>
              <a:rPr lang="en-US" dirty="0" smtClean="0"/>
              <a:t>programming techniques </a:t>
            </a:r>
            <a:r>
              <a:rPr lang="en-US" dirty="0"/>
              <a:t>for optimal </a:t>
            </a:r>
            <a:r>
              <a:rPr lang="en-US" dirty="0" smtClean="0"/>
              <a:t>construction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A histogram is an accurate representation of the distribution of numerical </a:t>
            </a:r>
            <a:r>
              <a:rPr lang="en-US" dirty="0" smtClean="0"/>
              <a:t>data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We divide </a:t>
            </a:r>
            <a:r>
              <a:rPr lang="en-US" dirty="0"/>
              <a:t>the data along any attribute into a </a:t>
            </a:r>
            <a:r>
              <a:rPr lang="en-US" dirty="0" smtClean="0"/>
              <a:t>set of </a:t>
            </a:r>
            <a:r>
              <a:rPr lang="en-US" dirty="0"/>
              <a:t>ranges, and maintain the count for each bucket</a:t>
            </a:r>
            <a:endParaRPr lang="en-US" dirty="0" smtClean="0"/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Their </a:t>
            </a:r>
            <a:r>
              <a:rPr lang="en-US" dirty="0" smtClean="0"/>
              <a:t>extension to </a:t>
            </a:r>
            <a:r>
              <a:rPr lang="en-US" dirty="0"/>
              <a:t>the data stream case </a:t>
            </a:r>
            <a:r>
              <a:rPr lang="en-US" dirty="0" smtClean="0"/>
              <a:t>could be </a:t>
            </a:r>
            <a:r>
              <a:rPr lang="en-US" dirty="0"/>
              <a:t>a challenging </a:t>
            </a:r>
            <a:r>
              <a:rPr lang="en-US" dirty="0" smtClean="0"/>
              <a:t>task</a:t>
            </a:r>
          </a:p>
          <a:p>
            <a:endParaRPr lang="en-US" dirty="0"/>
          </a:p>
        </p:txBody>
      </p:sp>
      <p:pic>
        <p:nvPicPr>
          <p:cNvPr id="37890" name="Picture 2" descr="Image result for hist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2098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Wavelets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Wavelets have traditionally been used in a variety of image </a:t>
            </a:r>
            <a:r>
              <a:rPr lang="en-US" dirty="0" smtClean="0"/>
              <a:t>and query processing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Example: </a:t>
            </a:r>
            <a:r>
              <a:rPr lang="en-US" dirty="0" err="1" smtClean="0"/>
              <a:t>Haar</a:t>
            </a:r>
            <a:r>
              <a:rPr lang="en-US" dirty="0" smtClean="0"/>
              <a:t> Wavelet -</a:t>
            </a:r>
            <a:r>
              <a:rPr lang="en-US" b="1" i="1" dirty="0" smtClean="0"/>
              <a:t> </a:t>
            </a:r>
            <a:r>
              <a:rPr lang="en-US" dirty="0"/>
              <a:t>This technique is </a:t>
            </a:r>
            <a:r>
              <a:rPr lang="en-US" dirty="0" smtClean="0"/>
              <a:t>particularly simple </a:t>
            </a:r>
            <a:r>
              <a:rPr lang="en-US" dirty="0"/>
              <a:t>to implement, and </a:t>
            </a:r>
            <a:r>
              <a:rPr lang="en-US" dirty="0" smtClean="0"/>
              <a:t>is widely </a:t>
            </a:r>
            <a:r>
              <a:rPr lang="en-US" dirty="0"/>
              <a:t>used </a:t>
            </a:r>
            <a:r>
              <a:rPr lang="en-US" dirty="0" smtClean="0"/>
              <a:t>for </a:t>
            </a:r>
            <a:r>
              <a:rPr lang="en-US" dirty="0"/>
              <a:t>hierarchical </a:t>
            </a:r>
            <a:r>
              <a:rPr lang="en-US" dirty="0" smtClean="0"/>
              <a:t>decomposition and summarization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basic idea </a:t>
            </a:r>
            <a:r>
              <a:rPr lang="en-US" dirty="0" smtClean="0"/>
              <a:t>is to create </a:t>
            </a:r>
            <a:r>
              <a:rPr lang="en-US" dirty="0"/>
              <a:t>a decomposition of the data characteristics into a set of wavelet </a:t>
            </a:r>
            <a:r>
              <a:rPr lang="en-US" dirty="0" smtClean="0"/>
              <a:t>functions</a:t>
            </a:r>
          </a:p>
          <a:p>
            <a:endParaRPr lang="en-US" dirty="0"/>
          </a:p>
        </p:txBody>
      </p:sp>
      <p:pic>
        <p:nvPicPr>
          <p:cNvPr id="39940" name="Picture 4" descr="Image result for wave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34075"/>
            <a:ext cx="3350146" cy="18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Sketches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idea of sketches is essentially an extension of the </a:t>
            </a:r>
            <a:r>
              <a:rPr lang="en-US" dirty="0">
                <a:solidFill>
                  <a:srgbClr val="C00000"/>
                </a:solidFill>
              </a:rPr>
              <a:t>random </a:t>
            </a:r>
            <a:r>
              <a:rPr lang="en-US" dirty="0" smtClean="0">
                <a:solidFill>
                  <a:srgbClr val="C00000"/>
                </a:solidFill>
              </a:rPr>
              <a:t>projection technique </a:t>
            </a:r>
            <a:r>
              <a:rPr lang="en-US" dirty="0" smtClean="0"/>
              <a:t>to </a:t>
            </a:r>
            <a:r>
              <a:rPr lang="en-US" dirty="0"/>
              <a:t>the time series </a:t>
            </a:r>
            <a:r>
              <a:rPr lang="en-US" dirty="0" smtClean="0"/>
              <a:t>domain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 </a:t>
            </a:r>
            <a:r>
              <a:rPr lang="en-US" dirty="0" smtClean="0"/>
              <a:t>random </a:t>
            </a:r>
            <a:r>
              <a:rPr lang="en-US" dirty="0"/>
              <a:t>projection, we can reduce a data point </a:t>
            </a:r>
            <a:r>
              <a:rPr lang="en-US" dirty="0" smtClean="0"/>
              <a:t>of dimensionality </a:t>
            </a:r>
            <a:r>
              <a:rPr lang="en-US" b="1" dirty="0"/>
              <a:t>d</a:t>
            </a:r>
            <a:r>
              <a:rPr lang="en-US" dirty="0"/>
              <a:t> to an axis system of dimensionality </a:t>
            </a:r>
            <a:r>
              <a:rPr lang="en-US" b="1" dirty="0"/>
              <a:t>k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We pick </a:t>
            </a:r>
            <a:r>
              <a:rPr lang="en-US" b="1" dirty="0"/>
              <a:t>k</a:t>
            </a:r>
            <a:r>
              <a:rPr lang="en-US" dirty="0"/>
              <a:t> </a:t>
            </a:r>
            <a:r>
              <a:rPr lang="en-US" dirty="0" smtClean="0"/>
              <a:t>random vectors </a:t>
            </a:r>
            <a:r>
              <a:rPr lang="en-US" dirty="0"/>
              <a:t>of dimensionality </a:t>
            </a:r>
            <a:r>
              <a:rPr lang="en-US" b="1" dirty="0"/>
              <a:t>d</a:t>
            </a:r>
            <a:r>
              <a:rPr lang="en-US" dirty="0"/>
              <a:t> and calculating the dot product of the data </a:t>
            </a:r>
            <a:r>
              <a:rPr lang="en-US" dirty="0" smtClean="0"/>
              <a:t>point with </a:t>
            </a:r>
            <a:r>
              <a:rPr lang="en-US" dirty="0"/>
              <a:t>each of these random </a:t>
            </a:r>
            <a:r>
              <a:rPr lang="en-US" dirty="0" smtClean="0"/>
              <a:t>vectors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Each component of the </a:t>
            </a:r>
            <a:r>
              <a:rPr lang="en-US" b="1" dirty="0"/>
              <a:t>k</a:t>
            </a:r>
            <a:r>
              <a:rPr lang="en-US" b="1" i="1" dirty="0"/>
              <a:t> </a:t>
            </a:r>
            <a:r>
              <a:rPr lang="en-US" dirty="0"/>
              <a:t>random </a:t>
            </a:r>
            <a:r>
              <a:rPr lang="en-US" dirty="0" smtClean="0"/>
              <a:t>vectors is </a:t>
            </a:r>
            <a:r>
              <a:rPr lang="en-US" dirty="0"/>
              <a:t>drawn from the normal distribution with zero mean and unit variance</a:t>
            </a:r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900" dirty="0"/>
              <a:t>Micro-cluster based </a:t>
            </a:r>
            <a:r>
              <a:rPr lang="en-US" sz="2900" dirty="0" smtClean="0"/>
              <a:t>summarization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Clustering </a:t>
            </a:r>
            <a:r>
              <a:rPr lang="en-US" sz="2600" dirty="0"/>
              <a:t>data streams posed additional </a:t>
            </a:r>
            <a:r>
              <a:rPr lang="en-US" sz="2600" dirty="0" smtClean="0"/>
              <a:t>challenges:</a:t>
            </a:r>
          </a:p>
          <a:p>
            <a:pPr lvl="1">
              <a:lnSpc>
                <a:spcPct val="140000"/>
              </a:lnSpc>
            </a:pPr>
            <a:r>
              <a:rPr lang="en-US" sz="2600" dirty="0">
                <a:solidFill>
                  <a:srgbClr val="C00000"/>
                </a:solidFill>
              </a:rPr>
              <a:t>Single pass </a:t>
            </a:r>
            <a:r>
              <a:rPr lang="en-US" sz="2600" dirty="0" smtClean="0">
                <a:solidFill>
                  <a:srgbClr val="C00000"/>
                </a:solidFill>
              </a:rPr>
              <a:t>clustering</a:t>
            </a:r>
            <a:endParaRPr lang="en-US" sz="2600" dirty="0" smtClean="0"/>
          </a:p>
          <a:p>
            <a:pPr lvl="1">
              <a:lnSpc>
                <a:spcPct val="14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Limited time </a:t>
            </a:r>
            <a:r>
              <a:rPr lang="en-US" sz="2600" dirty="0" smtClean="0"/>
              <a:t>- the </a:t>
            </a:r>
            <a:r>
              <a:rPr lang="en-US" sz="2600" dirty="0"/>
              <a:t>algorithm has to handle the speed </a:t>
            </a:r>
            <a:r>
              <a:rPr lang="en-US" sz="2600" dirty="0" smtClean="0"/>
              <a:t>of data </a:t>
            </a:r>
            <a:r>
              <a:rPr lang="en-US" sz="2600" dirty="0"/>
              <a:t>streams </a:t>
            </a:r>
            <a:endParaRPr lang="en-US" sz="2600" dirty="0" smtClean="0"/>
          </a:p>
          <a:p>
            <a:pPr lvl="1">
              <a:lnSpc>
                <a:spcPct val="14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Limited memory </a:t>
            </a:r>
            <a:r>
              <a:rPr lang="en-US" sz="2600" dirty="0" smtClean="0"/>
              <a:t>- data </a:t>
            </a:r>
            <a:r>
              <a:rPr lang="en-US" sz="2600" dirty="0"/>
              <a:t>streams are </a:t>
            </a:r>
            <a:r>
              <a:rPr lang="en-US" sz="2600" dirty="0" smtClean="0"/>
              <a:t>infinite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Number </a:t>
            </a:r>
            <a:r>
              <a:rPr lang="en-US" sz="2600" dirty="0">
                <a:solidFill>
                  <a:srgbClr val="C00000"/>
                </a:solidFill>
              </a:rPr>
              <a:t>and size of </a:t>
            </a:r>
            <a:r>
              <a:rPr lang="en-US" sz="2600" dirty="0" smtClean="0">
                <a:solidFill>
                  <a:srgbClr val="C00000"/>
                </a:solidFill>
              </a:rPr>
              <a:t>clusters </a:t>
            </a:r>
            <a:r>
              <a:rPr lang="en-US" sz="2600" dirty="0" smtClean="0"/>
              <a:t>- the </a:t>
            </a:r>
            <a:r>
              <a:rPr lang="en-US" sz="2600" dirty="0"/>
              <a:t>number and the shape of clusters </a:t>
            </a:r>
            <a:r>
              <a:rPr lang="en-US" sz="2600" dirty="0" smtClean="0"/>
              <a:t>are unknown </a:t>
            </a:r>
            <a:r>
              <a:rPr lang="en-US" sz="2600" dirty="0"/>
              <a:t>in </a:t>
            </a:r>
            <a:r>
              <a:rPr lang="en-US" sz="2600" dirty="0" smtClean="0"/>
              <a:t>advance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Evolving data</a:t>
            </a:r>
            <a:r>
              <a:rPr lang="en-US" sz="2600" dirty="0" smtClean="0"/>
              <a:t> - data </a:t>
            </a:r>
            <a:r>
              <a:rPr lang="en-US" sz="2600" dirty="0"/>
              <a:t>streams may change over the </a:t>
            </a:r>
            <a:r>
              <a:rPr lang="en-US" sz="2600" dirty="0" smtClean="0"/>
              <a:t>time 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Noisy data</a:t>
            </a:r>
            <a:r>
              <a:rPr lang="en-US" sz="2600" dirty="0" smtClean="0"/>
              <a:t> - the </a:t>
            </a:r>
            <a:r>
              <a:rPr lang="en-US" sz="2600" dirty="0"/>
              <a:t>clustering algorithm has to handle </a:t>
            </a:r>
            <a:r>
              <a:rPr lang="en-US" sz="2600" dirty="0" smtClean="0"/>
              <a:t>the noise </a:t>
            </a:r>
            <a:r>
              <a:rPr lang="en-US" sz="2600" dirty="0"/>
              <a:t>in data, which affects clustering.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900" dirty="0"/>
              <a:t>Micro-cluster based </a:t>
            </a:r>
            <a:r>
              <a:rPr lang="en-US" sz="2900" dirty="0" smtClean="0"/>
              <a:t>summarization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Examples:</a:t>
            </a:r>
          </a:p>
          <a:p>
            <a:pPr lvl="2">
              <a:lnSpc>
                <a:spcPct val="140000"/>
              </a:lnSpc>
            </a:pPr>
            <a:r>
              <a:rPr lang="en-US" sz="2300" dirty="0" smtClean="0"/>
              <a:t>DBSCAN</a:t>
            </a:r>
          </a:p>
          <a:p>
            <a:pPr lvl="2">
              <a:lnSpc>
                <a:spcPct val="140000"/>
              </a:lnSpc>
            </a:pPr>
            <a:r>
              <a:rPr lang="en-US" sz="2300" dirty="0" smtClean="0"/>
              <a:t>DENCLUE</a:t>
            </a:r>
          </a:p>
          <a:p>
            <a:pPr lvl="2">
              <a:lnSpc>
                <a:spcPct val="140000"/>
              </a:lnSpc>
            </a:pPr>
            <a:r>
              <a:rPr lang="en-US" sz="2300" dirty="0" smtClean="0"/>
              <a:t>OPTICS</a:t>
            </a:r>
          </a:p>
          <a:p>
            <a:pPr lvl="2">
              <a:lnSpc>
                <a:spcPct val="140000"/>
              </a:lnSpc>
            </a:pPr>
            <a:r>
              <a:rPr lang="en-US" sz="2300" dirty="0" smtClean="0"/>
              <a:t>CLIQUE</a:t>
            </a:r>
            <a:endParaRPr lang="en-US" sz="2300" dirty="0"/>
          </a:p>
          <a:p>
            <a:pPr lvl="1">
              <a:lnSpc>
                <a:spcPct val="140000"/>
              </a:lnSpc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Thank You!!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11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Main enabling technology: </a:t>
            </a:r>
            <a:r>
              <a:rPr lang="en-US" i="1" dirty="0" smtClean="0">
                <a:solidFill>
                  <a:srgbClr val="C00000"/>
                </a:solidFill>
              </a:rPr>
              <a:t>Virtualization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Virtualization </a:t>
            </a:r>
            <a:r>
              <a:rPr lang="en-US" dirty="0"/>
              <a:t>is a partitioning of </a:t>
            </a:r>
            <a:r>
              <a:rPr lang="en-US" dirty="0" smtClean="0"/>
              <a:t>a single </a:t>
            </a:r>
            <a:r>
              <a:rPr lang="en-US" dirty="0"/>
              <a:t>physical server into multiple </a:t>
            </a:r>
            <a:r>
              <a:rPr lang="en-US" i="1" dirty="0">
                <a:solidFill>
                  <a:srgbClr val="C00000"/>
                </a:solidFill>
              </a:rPr>
              <a:t>logical </a:t>
            </a:r>
            <a:r>
              <a:rPr lang="en-US" i="1" dirty="0" smtClean="0">
                <a:solidFill>
                  <a:srgbClr val="C00000"/>
                </a:solidFill>
              </a:rPr>
              <a:t>servers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Each </a:t>
            </a:r>
            <a:r>
              <a:rPr lang="en-US" dirty="0"/>
              <a:t>logical server behaves like a physical server and can run </a:t>
            </a:r>
            <a:r>
              <a:rPr lang="en-US" dirty="0" smtClean="0"/>
              <a:t>operating systems </a:t>
            </a:r>
            <a:r>
              <a:rPr lang="en-US" dirty="0"/>
              <a:t>and </a:t>
            </a:r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9218" name="Picture 2" descr="Image result for cloud virtual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2"/>
          <a:stretch/>
        </p:blipFill>
        <p:spPr bwMode="auto">
          <a:xfrm>
            <a:off x="1763688" y="4578865"/>
            <a:ext cx="5259005" cy="22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1672</TotalTime>
  <Words>3942</Words>
  <Application>Microsoft Office PowerPoint</Application>
  <PresentationFormat>On-screen Show (4:3)</PresentationFormat>
  <Paragraphs>515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Oriel</vt:lpstr>
      <vt:lpstr>Intelligence over the Edge of the Network</vt:lpstr>
      <vt:lpstr>Outline</vt:lpstr>
      <vt:lpstr>Introduction</vt:lpstr>
      <vt:lpstr>Cloud Computing</vt:lpstr>
      <vt:lpstr>Cloud Computing</vt:lpstr>
      <vt:lpstr>Cloud Computing</vt:lpstr>
      <vt:lpstr>Cloud Computing</vt:lpstr>
      <vt:lpstr>Cloud Computing</vt:lpstr>
      <vt:lpstr>Cloud Computing</vt:lpstr>
      <vt:lpstr>Cloud Computing</vt:lpstr>
      <vt:lpstr>Fog Computing</vt:lpstr>
      <vt:lpstr>Fog Computing</vt:lpstr>
      <vt:lpstr>Edge Computing</vt:lpstr>
      <vt:lpstr>Edge Computing</vt:lpstr>
      <vt:lpstr>Putting All Together</vt:lpstr>
      <vt:lpstr>Edge Computing</vt:lpstr>
      <vt:lpstr>Edge Computing</vt:lpstr>
      <vt:lpstr>Edge Computing</vt:lpstr>
      <vt:lpstr>Edge Computing</vt:lpstr>
      <vt:lpstr>Use Cases</vt:lpstr>
      <vt:lpstr>Data Collection and Analytics</vt:lpstr>
      <vt:lpstr>Data Collection and Analytics</vt:lpstr>
      <vt:lpstr>Security</vt:lpstr>
      <vt:lpstr>Network Function Virtualization</vt:lpstr>
      <vt:lpstr>Real-Time Applications</vt:lpstr>
      <vt:lpstr>Immersive Applications</vt:lpstr>
      <vt:lpstr>Network Efficiency</vt:lpstr>
      <vt:lpstr>Autonomous Site Operations</vt:lpstr>
      <vt:lpstr>Privacy</vt:lpstr>
      <vt:lpstr>Challenges</vt:lpstr>
      <vt:lpstr>Challenges</vt:lpstr>
      <vt:lpstr>Challenges</vt:lpstr>
      <vt:lpstr>Edge Mesh</vt:lpstr>
      <vt:lpstr>Edge Mesh</vt:lpstr>
      <vt:lpstr>Edge Mesh</vt:lpstr>
      <vt:lpstr>Edge Mesh</vt:lpstr>
      <vt:lpstr>Edge Mesh</vt:lpstr>
      <vt:lpstr>Benefits of Edge Mesh</vt:lpstr>
      <vt:lpstr>Benefits of Edge Mesh</vt:lpstr>
      <vt:lpstr>Tasks Allocation at the Edge</vt:lpstr>
      <vt:lpstr>Problem Formulation</vt:lpstr>
      <vt:lpstr>Problem Formulation</vt:lpstr>
      <vt:lpstr>Problem Formulation</vt:lpstr>
      <vt:lpstr>Problem Formulation</vt:lpstr>
      <vt:lpstr>Problem Formulation</vt:lpstr>
      <vt:lpstr>Autonomous Tasks Processing</vt:lpstr>
      <vt:lpstr>Autonomous Tasks Processing</vt:lpstr>
      <vt:lpstr>Data Agnostic mechanism</vt:lpstr>
      <vt:lpstr>Data Agnostic mechanism</vt:lpstr>
      <vt:lpstr>Data Agnostic mechanism</vt:lpstr>
      <vt:lpstr>Data Agnostic mechanism</vt:lpstr>
      <vt:lpstr>Data Agnostic mechanism</vt:lpstr>
      <vt:lpstr>Data Agnostic mechanism</vt:lpstr>
      <vt:lpstr>Data Agnostic mechanism</vt:lpstr>
      <vt:lpstr>Data Agnostic mechanism</vt:lpstr>
      <vt:lpstr>Data Agnostic mechanism</vt:lpstr>
      <vt:lpstr>Data Aware mechanism</vt:lpstr>
      <vt:lpstr>Data Aware mechanism</vt:lpstr>
      <vt:lpstr>Data Aware mechanism</vt:lpstr>
      <vt:lpstr>Data Aware mechanism</vt:lpstr>
      <vt:lpstr>Data Aware mechanism</vt:lpstr>
      <vt:lpstr>Data Aware mechanism</vt:lpstr>
      <vt:lpstr>Edge Analytics</vt:lpstr>
      <vt:lpstr>Edge Analytics</vt:lpstr>
      <vt:lpstr>Edge Analytics</vt:lpstr>
      <vt:lpstr>Edge Analytics</vt:lpstr>
      <vt:lpstr>Edge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Real-Time Descriptive Analytics</vt:lpstr>
      <vt:lpstr>Synopsis Construction</vt:lpstr>
      <vt:lpstr>Synopsis Construction</vt:lpstr>
      <vt:lpstr>Synopsis Construction</vt:lpstr>
      <vt:lpstr>Synopsis Construction</vt:lpstr>
      <vt:lpstr>Synopsis Construction</vt:lpstr>
      <vt:lpstr>Synopsis Construction</vt:lpstr>
      <vt:lpstr>Synopsis Construction</vt:lpstr>
      <vt:lpstr>Synopsis Construction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Intelligence over the Edge of the Network</dc:title>
  <dc:creator>kostas</dc:creator>
  <cp:lastModifiedBy>-</cp:lastModifiedBy>
  <cp:revision>453</cp:revision>
  <cp:lastPrinted>2018-09-21T10:47:12Z</cp:lastPrinted>
  <dcterms:created xsi:type="dcterms:W3CDTF">2018-09-19T09:56:14Z</dcterms:created>
  <dcterms:modified xsi:type="dcterms:W3CDTF">2018-10-02T08:40:25Z</dcterms:modified>
</cp:coreProperties>
</file>