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6"/>
  </p:notesMasterIdLst>
  <p:sldIdLst>
    <p:sldId id="256" r:id="rId2"/>
    <p:sldId id="258" r:id="rId3"/>
    <p:sldId id="389" r:id="rId4"/>
    <p:sldId id="373" r:id="rId5"/>
    <p:sldId id="402" r:id="rId6"/>
    <p:sldId id="406" r:id="rId7"/>
    <p:sldId id="403" r:id="rId8"/>
    <p:sldId id="404" r:id="rId9"/>
    <p:sldId id="405" r:id="rId10"/>
    <p:sldId id="368" r:id="rId11"/>
    <p:sldId id="407" r:id="rId12"/>
    <p:sldId id="408" r:id="rId13"/>
    <p:sldId id="409" r:id="rId14"/>
    <p:sldId id="410" r:id="rId15"/>
    <p:sldId id="411" r:id="rId16"/>
    <p:sldId id="598" r:id="rId17"/>
    <p:sldId id="413" r:id="rId18"/>
    <p:sldId id="414" r:id="rId19"/>
    <p:sldId id="416" r:id="rId20"/>
    <p:sldId id="417" r:id="rId21"/>
    <p:sldId id="524" r:id="rId22"/>
    <p:sldId id="419" r:id="rId23"/>
    <p:sldId id="540" r:id="rId24"/>
    <p:sldId id="541" r:id="rId25"/>
    <p:sldId id="525" r:id="rId26"/>
    <p:sldId id="420" r:id="rId27"/>
    <p:sldId id="542" r:id="rId28"/>
    <p:sldId id="526" r:id="rId29"/>
    <p:sldId id="421" r:id="rId30"/>
    <p:sldId id="527" r:id="rId31"/>
    <p:sldId id="422" r:id="rId32"/>
    <p:sldId id="528" r:id="rId33"/>
    <p:sldId id="523" r:id="rId34"/>
    <p:sldId id="418" r:id="rId35"/>
    <p:sldId id="438" r:id="rId36"/>
    <p:sldId id="439" r:id="rId37"/>
    <p:sldId id="423" r:id="rId38"/>
    <p:sldId id="530" r:id="rId39"/>
    <p:sldId id="432" r:id="rId40"/>
    <p:sldId id="431" r:id="rId41"/>
    <p:sldId id="433" r:id="rId42"/>
    <p:sldId id="436" r:id="rId43"/>
    <p:sldId id="437" r:id="rId44"/>
    <p:sldId id="435" r:id="rId45"/>
    <p:sldId id="440" r:id="rId46"/>
    <p:sldId id="531" r:id="rId47"/>
    <p:sldId id="441" r:id="rId48"/>
    <p:sldId id="521" r:id="rId49"/>
    <p:sldId id="442" r:id="rId50"/>
    <p:sldId id="443" r:id="rId51"/>
    <p:sldId id="444" r:id="rId52"/>
    <p:sldId id="445" r:id="rId53"/>
    <p:sldId id="446" r:id="rId54"/>
    <p:sldId id="605" r:id="rId55"/>
    <p:sldId id="447" r:id="rId56"/>
    <p:sldId id="448" r:id="rId57"/>
    <p:sldId id="450" r:id="rId58"/>
    <p:sldId id="532" r:id="rId59"/>
    <p:sldId id="517" r:id="rId60"/>
    <p:sldId id="451" r:id="rId61"/>
    <p:sldId id="449" r:id="rId62"/>
    <p:sldId id="452" r:id="rId63"/>
    <p:sldId id="453" r:id="rId64"/>
    <p:sldId id="454" r:id="rId65"/>
    <p:sldId id="456" r:id="rId66"/>
    <p:sldId id="455" r:id="rId67"/>
    <p:sldId id="457" r:id="rId68"/>
    <p:sldId id="533" r:id="rId69"/>
    <p:sldId id="458" r:id="rId70"/>
    <p:sldId id="519" r:id="rId71"/>
    <p:sldId id="459" r:id="rId72"/>
    <p:sldId id="460" r:id="rId73"/>
    <p:sldId id="461" r:id="rId74"/>
    <p:sldId id="462" r:id="rId75"/>
    <p:sldId id="464" r:id="rId76"/>
    <p:sldId id="463" r:id="rId77"/>
    <p:sldId id="466" r:id="rId78"/>
    <p:sldId id="534" r:id="rId79"/>
    <p:sldId id="465" r:id="rId80"/>
    <p:sldId id="520" r:id="rId81"/>
    <p:sldId id="467" r:id="rId82"/>
    <p:sldId id="468" r:id="rId83"/>
    <p:sldId id="469" r:id="rId84"/>
    <p:sldId id="470" r:id="rId85"/>
    <p:sldId id="471" r:id="rId86"/>
    <p:sldId id="535" r:id="rId87"/>
    <p:sldId id="472" r:id="rId88"/>
    <p:sldId id="473" r:id="rId89"/>
    <p:sldId id="475" r:id="rId90"/>
    <p:sldId id="603" r:id="rId91"/>
    <p:sldId id="474" r:id="rId92"/>
    <p:sldId id="522" r:id="rId93"/>
    <p:sldId id="476" r:id="rId94"/>
    <p:sldId id="477" r:id="rId95"/>
    <p:sldId id="480" r:id="rId96"/>
    <p:sldId id="481" r:id="rId97"/>
    <p:sldId id="482" r:id="rId98"/>
    <p:sldId id="483" r:id="rId99"/>
    <p:sldId id="484" r:id="rId100"/>
    <p:sldId id="478" r:id="rId101"/>
    <p:sldId id="486" r:id="rId102"/>
    <p:sldId id="487" r:id="rId103"/>
    <p:sldId id="536" r:id="rId104"/>
    <p:sldId id="488" r:id="rId105"/>
    <p:sldId id="489" r:id="rId106"/>
    <p:sldId id="491" r:id="rId107"/>
    <p:sldId id="599" r:id="rId108"/>
    <p:sldId id="538" r:id="rId109"/>
    <p:sldId id="495" r:id="rId110"/>
    <p:sldId id="496" r:id="rId111"/>
    <p:sldId id="497" r:id="rId112"/>
    <p:sldId id="494" r:id="rId113"/>
    <p:sldId id="498" r:id="rId114"/>
    <p:sldId id="499" r:id="rId115"/>
    <p:sldId id="500" r:id="rId116"/>
    <p:sldId id="501" r:id="rId117"/>
    <p:sldId id="502" r:id="rId118"/>
    <p:sldId id="503" r:id="rId119"/>
    <p:sldId id="537" r:id="rId120"/>
    <p:sldId id="504" r:id="rId121"/>
    <p:sldId id="505" r:id="rId122"/>
    <p:sldId id="607" r:id="rId123"/>
    <p:sldId id="506" r:id="rId124"/>
    <p:sldId id="608" r:id="rId125"/>
    <p:sldId id="508" r:id="rId126"/>
    <p:sldId id="509" r:id="rId127"/>
    <p:sldId id="511" r:id="rId128"/>
    <p:sldId id="512" r:id="rId129"/>
    <p:sldId id="513" r:id="rId130"/>
    <p:sldId id="514" r:id="rId131"/>
    <p:sldId id="515" r:id="rId132"/>
    <p:sldId id="516" r:id="rId133"/>
    <p:sldId id="546" r:id="rId134"/>
    <p:sldId id="548" r:id="rId135"/>
    <p:sldId id="547" r:id="rId136"/>
    <p:sldId id="550" r:id="rId137"/>
    <p:sldId id="551" r:id="rId138"/>
    <p:sldId id="552" r:id="rId139"/>
    <p:sldId id="553" r:id="rId140"/>
    <p:sldId id="554" r:id="rId141"/>
    <p:sldId id="555" r:id="rId142"/>
    <p:sldId id="556" r:id="rId143"/>
    <p:sldId id="557" r:id="rId144"/>
    <p:sldId id="558" r:id="rId145"/>
    <p:sldId id="559" r:id="rId146"/>
    <p:sldId id="549" r:id="rId147"/>
    <p:sldId id="539" r:id="rId148"/>
    <p:sldId id="543" r:id="rId149"/>
    <p:sldId id="544" r:id="rId150"/>
    <p:sldId id="545" r:id="rId151"/>
    <p:sldId id="560" r:id="rId152"/>
    <p:sldId id="561" r:id="rId153"/>
    <p:sldId id="562" r:id="rId154"/>
    <p:sldId id="563" r:id="rId155"/>
    <p:sldId id="564" r:id="rId156"/>
    <p:sldId id="565" r:id="rId157"/>
    <p:sldId id="566" r:id="rId158"/>
    <p:sldId id="567" r:id="rId159"/>
    <p:sldId id="568" r:id="rId160"/>
    <p:sldId id="569" r:id="rId161"/>
    <p:sldId id="507" r:id="rId162"/>
    <p:sldId id="576" r:id="rId163"/>
    <p:sldId id="571" r:id="rId164"/>
    <p:sldId id="572" r:id="rId165"/>
    <p:sldId id="573" r:id="rId166"/>
    <p:sldId id="574" r:id="rId167"/>
    <p:sldId id="575" r:id="rId168"/>
    <p:sldId id="570" r:id="rId169"/>
    <p:sldId id="577" r:id="rId170"/>
    <p:sldId id="606" r:id="rId171"/>
    <p:sldId id="578" r:id="rId172"/>
    <p:sldId id="601" r:id="rId173"/>
    <p:sldId id="600" r:id="rId174"/>
    <p:sldId id="602" r:id="rId175"/>
    <p:sldId id="579" r:id="rId176"/>
    <p:sldId id="580" r:id="rId177"/>
    <p:sldId id="581" r:id="rId178"/>
    <p:sldId id="582" r:id="rId179"/>
    <p:sldId id="583" r:id="rId180"/>
    <p:sldId id="584" r:id="rId181"/>
    <p:sldId id="585" r:id="rId182"/>
    <p:sldId id="586" r:id="rId183"/>
    <p:sldId id="587" r:id="rId184"/>
    <p:sldId id="609" r:id="rId185"/>
    <p:sldId id="589" r:id="rId186"/>
    <p:sldId id="588" r:id="rId187"/>
    <p:sldId id="590" r:id="rId188"/>
    <p:sldId id="591" r:id="rId189"/>
    <p:sldId id="592" r:id="rId190"/>
    <p:sldId id="593" r:id="rId191"/>
    <p:sldId id="594" r:id="rId192"/>
    <p:sldId id="595" r:id="rId193"/>
    <p:sldId id="604" r:id="rId194"/>
    <p:sldId id="596" r:id="rId19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4854" autoAdjust="0"/>
  </p:normalViewPr>
  <p:slideViewPr>
    <p:cSldViewPr>
      <p:cViewPr varScale="1">
        <p:scale>
          <a:sx n="70" d="100"/>
          <a:sy n="70" d="100"/>
        </p:scale>
        <p:origin x="1395"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notesMaster" Target="notesMasters/notesMaster1.xml"/><Relationship Id="rId200"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9BB938C-C6CE-41F6-985B-596703E0473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3075" name="Rectangle 3">
            <a:extLst>
              <a:ext uri="{FF2B5EF4-FFF2-40B4-BE49-F238E27FC236}">
                <a16:creationId xmlns:a16="http://schemas.microsoft.com/office/drawing/2014/main" id="{557D9091-071A-4661-AECE-F69B8FC2B30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195588" name="Rectangle 4">
            <a:extLst>
              <a:ext uri="{FF2B5EF4-FFF2-40B4-BE49-F238E27FC236}">
                <a16:creationId xmlns:a16="http://schemas.microsoft.com/office/drawing/2014/main" id="{5EE4A580-E193-4B12-9747-12367F7BB53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87DFB8C-B7CB-4AA5-8EA4-6FBC3412CA7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3078" name="Rectangle 6">
            <a:extLst>
              <a:ext uri="{FF2B5EF4-FFF2-40B4-BE49-F238E27FC236}">
                <a16:creationId xmlns:a16="http://schemas.microsoft.com/office/drawing/2014/main" id="{E0B852C7-07C7-4F29-AA5A-4D76CA3C158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3079" name="Rectangle 7">
            <a:extLst>
              <a:ext uri="{FF2B5EF4-FFF2-40B4-BE49-F238E27FC236}">
                <a16:creationId xmlns:a16="http://schemas.microsoft.com/office/drawing/2014/main" id="{0594FBA0-74ED-4125-8C65-3DB63165DF7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21756F-F3CC-411F-9D9E-7140046BF68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25726DF5-EB46-44B5-8E84-F8CEE8E1B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7DA303-9D4B-4023-9283-7CDECD035E69}" type="slidenum">
              <a:rPr lang="el-GR" altLang="en-US"/>
              <a:pPr eaLnBrk="1" hangingPunct="1"/>
              <a:t>1</a:t>
            </a:fld>
            <a:endParaRPr lang="el-GR" altLang="en-US"/>
          </a:p>
        </p:txBody>
      </p:sp>
      <p:sp>
        <p:nvSpPr>
          <p:cNvPr id="196611" name="Rectangle 2">
            <a:extLst>
              <a:ext uri="{FF2B5EF4-FFF2-40B4-BE49-F238E27FC236}">
                <a16:creationId xmlns:a16="http://schemas.microsoft.com/office/drawing/2014/main" id="{1F6691F9-3698-497C-8CAA-4993F01FF1B6}"/>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FB73AED2-1521-4E12-BDFD-4FEDE2659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a:t>
            </a:fld>
            <a:endParaRPr lang="el-GR" altLang="en-US"/>
          </a:p>
        </p:txBody>
      </p:sp>
    </p:spTree>
    <p:extLst>
      <p:ext uri="{BB962C8B-B14F-4D97-AF65-F5344CB8AC3E}">
        <p14:creationId xmlns:p14="http://schemas.microsoft.com/office/powerpoint/2010/main" val="34090701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116</a:t>
            </a:fld>
            <a:endParaRPr lang="el-GR" altLang="en-US"/>
          </a:p>
        </p:txBody>
      </p:sp>
    </p:spTree>
    <p:extLst>
      <p:ext uri="{BB962C8B-B14F-4D97-AF65-F5344CB8AC3E}">
        <p14:creationId xmlns:p14="http://schemas.microsoft.com/office/powerpoint/2010/main" val="31525109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117</a:t>
            </a:fld>
            <a:endParaRPr lang="el-GR" altLang="en-US"/>
          </a:p>
        </p:txBody>
      </p:sp>
    </p:spTree>
    <p:extLst>
      <p:ext uri="{BB962C8B-B14F-4D97-AF65-F5344CB8AC3E}">
        <p14:creationId xmlns:p14="http://schemas.microsoft.com/office/powerpoint/2010/main" val="23675861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119</a:t>
            </a:fld>
            <a:endParaRPr lang="el-GR" altLang="en-US"/>
          </a:p>
        </p:txBody>
      </p:sp>
    </p:spTree>
    <p:extLst>
      <p:ext uri="{BB962C8B-B14F-4D97-AF65-F5344CB8AC3E}">
        <p14:creationId xmlns:p14="http://schemas.microsoft.com/office/powerpoint/2010/main" val="10062948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120</a:t>
            </a:fld>
            <a:endParaRPr lang="el-GR" altLang="en-US"/>
          </a:p>
        </p:txBody>
      </p:sp>
    </p:spTree>
    <p:extLst>
      <p:ext uri="{BB962C8B-B14F-4D97-AF65-F5344CB8AC3E}">
        <p14:creationId xmlns:p14="http://schemas.microsoft.com/office/powerpoint/2010/main" val="332720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121</a:t>
            </a:fld>
            <a:endParaRPr lang="el-GR" altLang="en-US"/>
          </a:p>
        </p:txBody>
      </p:sp>
    </p:spTree>
    <p:extLst>
      <p:ext uri="{BB962C8B-B14F-4D97-AF65-F5344CB8AC3E}">
        <p14:creationId xmlns:p14="http://schemas.microsoft.com/office/powerpoint/2010/main" val="286836295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122</a:t>
            </a:fld>
            <a:endParaRPr lang="el-GR" altLang="en-US"/>
          </a:p>
        </p:txBody>
      </p:sp>
    </p:spTree>
    <p:extLst>
      <p:ext uri="{BB962C8B-B14F-4D97-AF65-F5344CB8AC3E}">
        <p14:creationId xmlns:p14="http://schemas.microsoft.com/office/powerpoint/2010/main" val="41435632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123</a:t>
            </a:fld>
            <a:endParaRPr lang="el-GR" altLang="en-US"/>
          </a:p>
        </p:txBody>
      </p:sp>
    </p:spTree>
    <p:extLst>
      <p:ext uri="{BB962C8B-B14F-4D97-AF65-F5344CB8AC3E}">
        <p14:creationId xmlns:p14="http://schemas.microsoft.com/office/powerpoint/2010/main" val="25592159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124</a:t>
            </a:fld>
            <a:endParaRPr lang="el-GR" altLang="en-US"/>
          </a:p>
        </p:txBody>
      </p:sp>
    </p:spTree>
    <p:extLst>
      <p:ext uri="{BB962C8B-B14F-4D97-AF65-F5344CB8AC3E}">
        <p14:creationId xmlns:p14="http://schemas.microsoft.com/office/powerpoint/2010/main" val="281584258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125</a:t>
            </a:fld>
            <a:endParaRPr lang="el-GR" altLang="en-US"/>
          </a:p>
        </p:txBody>
      </p:sp>
    </p:spTree>
    <p:extLst>
      <p:ext uri="{BB962C8B-B14F-4D97-AF65-F5344CB8AC3E}">
        <p14:creationId xmlns:p14="http://schemas.microsoft.com/office/powerpoint/2010/main" val="35651058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127</a:t>
            </a:fld>
            <a:endParaRPr lang="el-GR" altLang="en-US"/>
          </a:p>
        </p:txBody>
      </p:sp>
    </p:spTree>
    <p:extLst>
      <p:ext uri="{BB962C8B-B14F-4D97-AF65-F5344CB8AC3E}">
        <p14:creationId xmlns:p14="http://schemas.microsoft.com/office/powerpoint/2010/main" val="303136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a:t>
            </a:fld>
            <a:endParaRPr lang="el-GR" altLang="en-US"/>
          </a:p>
        </p:txBody>
      </p:sp>
    </p:spTree>
    <p:extLst>
      <p:ext uri="{BB962C8B-B14F-4D97-AF65-F5344CB8AC3E}">
        <p14:creationId xmlns:p14="http://schemas.microsoft.com/office/powerpoint/2010/main" val="22441533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129</a:t>
            </a:fld>
            <a:endParaRPr lang="el-GR" altLang="en-US"/>
          </a:p>
        </p:txBody>
      </p:sp>
    </p:spTree>
    <p:extLst>
      <p:ext uri="{BB962C8B-B14F-4D97-AF65-F5344CB8AC3E}">
        <p14:creationId xmlns:p14="http://schemas.microsoft.com/office/powerpoint/2010/main" val="39135315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131</a:t>
            </a:fld>
            <a:endParaRPr lang="el-GR" altLang="en-US"/>
          </a:p>
        </p:txBody>
      </p:sp>
    </p:spTree>
    <p:extLst>
      <p:ext uri="{BB962C8B-B14F-4D97-AF65-F5344CB8AC3E}">
        <p14:creationId xmlns:p14="http://schemas.microsoft.com/office/powerpoint/2010/main" val="13637652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132</a:t>
            </a:fld>
            <a:endParaRPr lang="el-GR" altLang="en-US"/>
          </a:p>
        </p:txBody>
      </p:sp>
    </p:spTree>
    <p:extLst>
      <p:ext uri="{BB962C8B-B14F-4D97-AF65-F5344CB8AC3E}">
        <p14:creationId xmlns:p14="http://schemas.microsoft.com/office/powerpoint/2010/main" val="226203473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133</a:t>
            </a:fld>
            <a:endParaRPr lang="el-GR" altLang="en-US"/>
          </a:p>
        </p:txBody>
      </p:sp>
    </p:spTree>
    <p:extLst>
      <p:ext uri="{BB962C8B-B14F-4D97-AF65-F5344CB8AC3E}">
        <p14:creationId xmlns:p14="http://schemas.microsoft.com/office/powerpoint/2010/main" val="37751967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134</a:t>
            </a:fld>
            <a:endParaRPr lang="el-GR" altLang="en-US"/>
          </a:p>
        </p:txBody>
      </p:sp>
    </p:spTree>
    <p:extLst>
      <p:ext uri="{BB962C8B-B14F-4D97-AF65-F5344CB8AC3E}">
        <p14:creationId xmlns:p14="http://schemas.microsoft.com/office/powerpoint/2010/main" val="38282390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135</a:t>
            </a:fld>
            <a:endParaRPr lang="el-GR" altLang="en-US"/>
          </a:p>
        </p:txBody>
      </p:sp>
    </p:spTree>
    <p:extLst>
      <p:ext uri="{BB962C8B-B14F-4D97-AF65-F5344CB8AC3E}">
        <p14:creationId xmlns:p14="http://schemas.microsoft.com/office/powerpoint/2010/main" val="34794133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136</a:t>
            </a:fld>
            <a:endParaRPr lang="el-GR" altLang="en-US"/>
          </a:p>
        </p:txBody>
      </p:sp>
    </p:spTree>
    <p:extLst>
      <p:ext uri="{BB962C8B-B14F-4D97-AF65-F5344CB8AC3E}">
        <p14:creationId xmlns:p14="http://schemas.microsoft.com/office/powerpoint/2010/main" val="30762798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634EB77B-D727-44AA-89A9-AE0279999A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A6DFC3-929B-4704-93A5-93F86598CCC1}" type="slidenum">
              <a:rPr lang="el-GR" altLang="en-US"/>
              <a:pPr eaLnBrk="1" hangingPunct="1"/>
              <a:t>139</a:t>
            </a:fld>
            <a:endParaRPr lang="el-GR" altLang="en-US"/>
          </a:p>
        </p:txBody>
      </p:sp>
      <p:sp>
        <p:nvSpPr>
          <p:cNvPr id="201731" name="Rectangle 2">
            <a:extLst>
              <a:ext uri="{FF2B5EF4-FFF2-40B4-BE49-F238E27FC236}">
                <a16:creationId xmlns:a16="http://schemas.microsoft.com/office/drawing/2014/main" id="{CD6654E4-11F6-4C12-8BD4-0B475108244E}"/>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32187BEF-F981-4E26-8A53-BB794BB15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140</a:t>
            </a:fld>
            <a:endParaRPr lang="el-GR" altLang="en-US"/>
          </a:p>
        </p:txBody>
      </p:sp>
    </p:spTree>
    <p:extLst>
      <p:ext uri="{BB962C8B-B14F-4D97-AF65-F5344CB8AC3E}">
        <p14:creationId xmlns:p14="http://schemas.microsoft.com/office/powerpoint/2010/main" val="22795067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141</a:t>
            </a:fld>
            <a:endParaRPr lang="el-GR" altLang="en-US"/>
          </a:p>
        </p:txBody>
      </p:sp>
    </p:spTree>
    <p:extLst>
      <p:ext uri="{BB962C8B-B14F-4D97-AF65-F5344CB8AC3E}">
        <p14:creationId xmlns:p14="http://schemas.microsoft.com/office/powerpoint/2010/main" val="228804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13</a:t>
            </a:fld>
            <a:endParaRPr lang="el-GR" altLang="en-US"/>
          </a:p>
        </p:txBody>
      </p:sp>
    </p:spTree>
    <p:extLst>
      <p:ext uri="{BB962C8B-B14F-4D97-AF65-F5344CB8AC3E}">
        <p14:creationId xmlns:p14="http://schemas.microsoft.com/office/powerpoint/2010/main" val="87715476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142</a:t>
            </a:fld>
            <a:endParaRPr lang="el-GR" altLang="en-US"/>
          </a:p>
        </p:txBody>
      </p:sp>
    </p:spTree>
    <p:extLst>
      <p:ext uri="{BB962C8B-B14F-4D97-AF65-F5344CB8AC3E}">
        <p14:creationId xmlns:p14="http://schemas.microsoft.com/office/powerpoint/2010/main" val="13974127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143</a:t>
            </a:fld>
            <a:endParaRPr lang="el-GR" altLang="en-US"/>
          </a:p>
        </p:txBody>
      </p:sp>
    </p:spTree>
    <p:extLst>
      <p:ext uri="{BB962C8B-B14F-4D97-AF65-F5344CB8AC3E}">
        <p14:creationId xmlns:p14="http://schemas.microsoft.com/office/powerpoint/2010/main" val="354430475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144</a:t>
            </a:fld>
            <a:endParaRPr lang="el-GR" altLang="en-US"/>
          </a:p>
        </p:txBody>
      </p:sp>
    </p:spTree>
    <p:extLst>
      <p:ext uri="{BB962C8B-B14F-4D97-AF65-F5344CB8AC3E}">
        <p14:creationId xmlns:p14="http://schemas.microsoft.com/office/powerpoint/2010/main" val="59233385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148</a:t>
            </a:fld>
            <a:endParaRPr lang="el-GR" altLang="en-US"/>
          </a:p>
        </p:txBody>
      </p:sp>
    </p:spTree>
    <p:extLst>
      <p:ext uri="{BB962C8B-B14F-4D97-AF65-F5344CB8AC3E}">
        <p14:creationId xmlns:p14="http://schemas.microsoft.com/office/powerpoint/2010/main" val="219248504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149</a:t>
            </a:fld>
            <a:endParaRPr lang="el-GR" altLang="en-US"/>
          </a:p>
        </p:txBody>
      </p:sp>
    </p:spTree>
    <p:extLst>
      <p:ext uri="{BB962C8B-B14F-4D97-AF65-F5344CB8AC3E}">
        <p14:creationId xmlns:p14="http://schemas.microsoft.com/office/powerpoint/2010/main" val="307312410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150</a:t>
            </a:fld>
            <a:endParaRPr lang="el-GR" altLang="en-US"/>
          </a:p>
        </p:txBody>
      </p:sp>
    </p:spTree>
    <p:extLst>
      <p:ext uri="{BB962C8B-B14F-4D97-AF65-F5344CB8AC3E}">
        <p14:creationId xmlns:p14="http://schemas.microsoft.com/office/powerpoint/2010/main" val="19041561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151</a:t>
            </a:fld>
            <a:endParaRPr lang="el-GR" altLang="en-US"/>
          </a:p>
        </p:txBody>
      </p:sp>
    </p:spTree>
    <p:extLst>
      <p:ext uri="{BB962C8B-B14F-4D97-AF65-F5344CB8AC3E}">
        <p14:creationId xmlns:p14="http://schemas.microsoft.com/office/powerpoint/2010/main" val="91511283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152</a:t>
            </a:fld>
            <a:endParaRPr lang="el-GR" altLang="en-US"/>
          </a:p>
        </p:txBody>
      </p:sp>
    </p:spTree>
    <p:extLst>
      <p:ext uri="{BB962C8B-B14F-4D97-AF65-F5344CB8AC3E}">
        <p14:creationId xmlns:p14="http://schemas.microsoft.com/office/powerpoint/2010/main" val="326660402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153</a:t>
            </a:fld>
            <a:endParaRPr lang="el-GR" altLang="en-US"/>
          </a:p>
        </p:txBody>
      </p:sp>
    </p:spTree>
    <p:extLst>
      <p:ext uri="{BB962C8B-B14F-4D97-AF65-F5344CB8AC3E}">
        <p14:creationId xmlns:p14="http://schemas.microsoft.com/office/powerpoint/2010/main" val="9374888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154</a:t>
            </a:fld>
            <a:endParaRPr lang="el-GR" altLang="en-US"/>
          </a:p>
        </p:txBody>
      </p:sp>
    </p:spTree>
    <p:extLst>
      <p:ext uri="{BB962C8B-B14F-4D97-AF65-F5344CB8AC3E}">
        <p14:creationId xmlns:p14="http://schemas.microsoft.com/office/powerpoint/2010/main" val="2180950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14</a:t>
            </a:fld>
            <a:endParaRPr lang="el-GR" altLang="en-US"/>
          </a:p>
        </p:txBody>
      </p:sp>
    </p:spTree>
    <p:extLst>
      <p:ext uri="{BB962C8B-B14F-4D97-AF65-F5344CB8AC3E}">
        <p14:creationId xmlns:p14="http://schemas.microsoft.com/office/powerpoint/2010/main" val="41538954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155</a:t>
            </a:fld>
            <a:endParaRPr lang="el-GR" altLang="en-US"/>
          </a:p>
        </p:txBody>
      </p:sp>
    </p:spTree>
    <p:extLst>
      <p:ext uri="{BB962C8B-B14F-4D97-AF65-F5344CB8AC3E}">
        <p14:creationId xmlns:p14="http://schemas.microsoft.com/office/powerpoint/2010/main" val="292154549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156</a:t>
            </a:fld>
            <a:endParaRPr lang="el-GR" altLang="en-US"/>
          </a:p>
        </p:txBody>
      </p:sp>
    </p:spTree>
    <p:extLst>
      <p:ext uri="{BB962C8B-B14F-4D97-AF65-F5344CB8AC3E}">
        <p14:creationId xmlns:p14="http://schemas.microsoft.com/office/powerpoint/2010/main" val="5589889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157</a:t>
            </a:fld>
            <a:endParaRPr lang="el-GR" altLang="en-US"/>
          </a:p>
        </p:txBody>
      </p:sp>
    </p:spTree>
    <p:extLst>
      <p:ext uri="{BB962C8B-B14F-4D97-AF65-F5344CB8AC3E}">
        <p14:creationId xmlns:p14="http://schemas.microsoft.com/office/powerpoint/2010/main" val="37207774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158</a:t>
            </a:fld>
            <a:endParaRPr lang="el-GR" altLang="en-US"/>
          </a:p>
        </p:txBody>
      </p:sp>
    </p:spTree>
    <p:extLst>
      <p:ext uri="{BB962C8B-B14F-4D97-AF65-F5344CB8AC3E}">
        <p14:creationId xmlns:p14="http://schemas.microsoft.com/office/powerpoint/2010/main" val="15026977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159</a:t>
            </a:fld>
            <a:endParaRPr lang="el-GR" altLang="en-US"/>
          </a:p>
        </p:txBody>
      </p:sp>
    </p:spTree>
    <p:extLst>
      <p:ext uri="{BB962C8B-B14F-4D97-AF65-F5344CB8AC3E}">
        <p14:creationId xmlns:p14="http://schemas.microsoft.com/office/powerpoint/2010/main" val="15393197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160</a:t>
            </a:fld>
            <a:endParaRPr lang="el-GR" altLang="en-US"/>
          </a:p>
        </p:txBody>
      </p:sp>
    </p:spTree>
    <p:extLst>
      <p:ext uri="{BB962C8B-B14F-4D97-AF65-F5344CB8AC3E}">
        <p14:creationId xmlns:p14="http://schemas.microsoft.com/office/powerpoint/2010/main" val="265864984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161</a:t>
            </a:fld>
            <a:endParaRPr lang="el-GR" altLang="en-US"/>
          </a:p>
        </p:txBody>
      </p:sp>
    </p:spTree>
    <p:extLst>
      <p:ext uri="{BB962C8B-B14F-4D97-AF65-F5344CB8AC3E}">
        <p14:creationId xmlns:p14="http://schemas.microsoft.com/office/powerpoint/2010/main" val="31910065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163</a:t>
            </a:fld>
            <a:endParaRPr lang="el-GR" altLang="en-US"/>
          </a:p>
        </p:txBody>
      </p:sp>
    </p:spTree>
    <p:extLst>
      <p:ext uri="{BB962C8B-B14F-4D97-AF65-F5344CB8AC3E}">
        <p14:creationId xmlns:p14="http://schemas.microsoft.com/office/powerpoint/2010/main" val="348512629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164</a:t>
            </a:fld>
            <a:endParaRPr lang="el-GR" altLang="en-US"/>
          </a:p>
        </p:txBody>
      </p:sp>
    </p:spTree>
    <p:extLst>
      <p:ext uri="{BB962C8B-B14F-4D97-AF65-F5344CB8AC3E}">
        <p14:creationId xmlns:p14="http://schemas.microsoft.com/office/powerpoint/2010/main" val="5836286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165</a:t>
            </a:fld>
            <a:endParaRPr lang="el-GR" altLang="en-US"/>
          </a:p>
        </p:txBody>
      </p:sp>
    </p:spTree>
    <p:extLst>
      <p:ext uri="{BB962C8B-B14F-4D97-AF65-F5344CB8AC3E}">
        <p14:creationId xmlns:p14="http://schemas.microsoft.com/office/powerpoint/2010/main" val="160470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15</a:t>
            </a:fld>
            <a:endParaRPr lang="el-GR" altLang="en-US"/>
          </a:p>
        </p:txBody>
      </p:sp>
    </p:spTree>
    <p:extLst>
      <p:ext uri="{BB962C8B-B14F-4D97-AF65-F5344CB8AC3E}">
        <p14:creationId xmlns:p14="http://schemas.microsoft.com/office/powerpoint/2010/main" val="33965494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166</a:t>
            </a:fld>
            <a:endParaRPr lang="el-GR" altLang="en-US"/>
          </a:p>
        </p:txBody>
      </p:sp>
    </p:spTree>
    <p:extLst>
      <p:ext uri="{BB962C8B-B14F-4D97-AF65-F5344CB8AC3E}">
        <p14:creationId xmlns:p14="http://schemas.microsoft.com/office/powerpoint/2010/main" val="36876942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167</a:t>
            </a:fld>
            <a:endParaRPr lang="el-GR" altLang="en-US"/>
          </a:p>
        </p:txBody>
      </p:sp>
    </p:spTree>
    <p:extLst>
      <p:ext uri="{BB962C8B-B14F-4D97-AF65-F5344CB8AC3E}">
        <p14:creationId xmlns:p14="http://schemas.microsoft.com/office/powerpoint/2010/main" val="229824488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168</a:t>
            </a:fld>
            <a:endParaRPr lang="el-GR" altLang="en-US"/>
          </a:p>
        </p:txBody>
      </p:sp>
    </p:spTree>
    <p:extLst>
      <p:ext uri="{BB962C8B-B14F-4D97-AF65-F5344CB8AC3E}">
        <p14:creationId xmlns:p14="http://schemas.microsoft.com/office/powerpoint/2010/main" val="158590798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169</a:t>
            </a:fld>
            <a:endParaRPr lang="el-GR" altLang="en-US"/>
          </a:p>
        </p:txBody>
      </p:sp>
    </p:spTree>
    <p:extLst>
      <p:ext uri="{BB962C8B-B14F-4D97-AF65-F5344CB8AC3E}">
        <p14:creationId xmlns:p14="http://schemas.microsoft.com/office/powerpoint/2010/main" val="403371617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170</a:t>
            </a:fld>
            <a:endParaRPr lang="el-GR" altLang="en-US"/>
          </a:p>
        </p:txBody>
      </p:sp>
    </p:spTree>
    <p:extLst>
      <p:ext uri="{BB962C8B-B14F-4D97-AF65-F5344CB8AC3E}">
        <p14:creationId xmlns:p14="http://schemas.microsoft.com/office/powerpoint/2010/main" val="24107575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171</a:t>
            </a:fld>
            <a:endParaRPr lang="el-GR" altLang="en-US"/>
          </a:p>
        </p:txBody>
      </p:sp>
    </p:spTree>
    <p:extLst>
      <p:ext uri="{BB962C8B-B14F-4D97-AF65-F5344CB8AC3E}">
        <p14:creationId xmlns:p14="http://schemas.microsoft.com/office/powerpoint/2010/main" val="23320828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172</a:t>
            </a:fld>
            <a:endParaRPr lang="el-GR" altLang="en-US"/>
          </a:p>
        </p:txBody>
      </p:sp>
    </p:spTree>
    <p:extLst>
      <p:ext uri="{BB962C8B-B14F-4D97-AF65-F5344CB8AC3E}">
        <p14:creationId xmlns:p14="http://schemas.microsoft.com/office/powerpoint/2010/main" val="264226622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173</a:t>
            </a:fld>
            <a:endParaRPr lang="el-GR" altLang="en-US"/>
          </a:p>
        </p:txBody>
      </p:sp>
    </p:spTree>
    <p:extLst>
      <p:ext uri="{BB962C8B-B14F-4D97-AF65-F5344CB8AC3E}">
        <p14:creationId xmlns:p14="http://schemas.microsoft.com/office/powerpoint/2010/main" val="332103240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174</a:t>
            </a:fld>
            <a:endParaRPr lang="el-GR" altLang="en-US"/>
          </a:p>
        </p:txBody>
      </p:sp>
    </p:spTree>
    <p:extLst>
      <p:ext uri="{BB962C8B-B14F-4D97-AF65-F5344CB8AC3E}">
        <p14:creationId xmlns:p14="http://schemas.microsoft.com/office/powerpoint/2010/main" val="344104389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175</a:t>
            </a:fld>
            <a:endParaRPr lang="el-GR" altLang="en-US"/>
          </a:p>
        </p:txBody>
      </p:sp>
    </p:spTree>
    <p:extLst>
      <p:ext uri="{BB962C8B-B14F-4D97-AF65-F5344CB8AC3E}">
        <p14:creationId xmlns:p14="http://schemas.microsoft.com/office/powerpoint/2010/main" val="151804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16</a:t>
            </a:fld>
            <a:endParaRPr lang="el-GR" altLang="en-US"/>
          </a:p>
        </p:txBody>
      </p:sp>
    </p:spTree>
    <p:extLst>
      <p:ext uri="{BB962C8B-B14F-4D97-AF65-F5344CB8AC3E}">
        <p14:creationId xmlns:p14="http://schemas.microsoft.com/office/powerpoint/2010/main" val="143350815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176</a:t>
            </a:fld>
            <a:endParaRPr lang="el-GR" altLang="en-US"/>
          </a:p>
        </p:txBody>
      </p:sp>
    </p:spTree>
    <p:extLst>
      <p:ext uri="{BB962C8B-B14F-4D97-AF65-F5344CB8AC3E}">
        <p14:creationId xmlns:p14="http://schemas.microsoft.com/office/powerpoint/2010/main" val="278451147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177</a:t>
            </a:fld>
            <a:endParaRPr lang="el-GR" altLang="en-US"/>
          </a:p>
        </p:txBody>
      </p:sp>
    </p:spTree>
    <p:extLst>
      <p:ext uri="{BB962C8B-B14F-4D97-AF65-F5344CB8AC3E}">
        <p14:creationId xmlns:p14="http://schemas.microsoft.com/office/powerpoint/2010/main" val="283573260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179</a:t>
            </a:fld>
            <a:endParaRPr lang="el-GR" altLang="en-US"/>
          </a:p>
        </p:txBody>
      </p:sp>
    </p:spTree>
    <p:extLst>
      <p:ext uri="{BB962C8B-B14F-4D97-AF65-F5344CB8AC3E}">
        <p14:creationId xmlns:p14="http://schemas.microsoft.com/office/powerpoint/2010/main" val="392600009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180</a:t>
            </a:fld>
            <a:endParaRPr lang="el-GR" altLang="en-US"/>
          </a:p>
        </p:txBody>
      </p:sp>
    </p:spTree>
    <p:extLst>
      <p:ext uri="{BB962C8B-B14F-4D97-AF65-F5344CB8AC3E}">
        <p14:creationId xmlns:p14="http://schemas.microsoft.com/office/powerpoint/2010/main" val="219292563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181</a:t>
            </a:fld>
            <a:endParaRPr lang="el-GR" altLang="en-US"/>
          </a:p>
        </p:txBody>
      </p:sp>
    </p:spTree>
    <p:extLst>
      <p:ext uri="{BB962C8B-B14F-4D97-AF65-F5344CB8AC3E}">
        <p14:creationId xmlns:p14="http://schemas.microsoft.com/office/powerpoint/2010/main" val="344913232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182</a:t>
            </a:fld>
            <a:endParaRPr lang="el-GR" altLang="en-US"/>
          </a:p>
        </p:txBody>
      </p:sp>
    </p:spTree>
    <p:extLst>
      <p:ext uri="{BB962C8B-B14F-4D97-AF65-F5344CB8AC3E}">
        <p14:creationId xmlns:p14="http://schemas.microsoft.com/office/powerpoint/2010/main" val="12077774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183</a:t>
            </a:fld>
            <a:endParaRPr lang="el-GR" altLang="en-US"/>
          </a:p>
        </p:txBody>
      </p:sp>
    </p:spTree>
    <p:extLst>
      <p:ext uri="{BB962C8B-B14F-4D97-AF65-F5344CB8AC3E}">
        <p14:creationId xmlns:p14="http://schemas.microsoft.com/office/powerpoint/2010/main" val="110671830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184</a:t>
            </a:fld>
            <a:endParaRPr lang="el-GR" altLang="en-US"/>
          </a:p>
        </p:txBody>
      </p:sp>
    </p:spTree>
    <p:extLst>
      <p:ext uri="{BB962C8B-B14F-4D97-AF65-F5344CB8AC3E}">
        <p14:creationId xmlns:p14="http://schemas.microsoft.com/office/powerpoint/2010/main" val="3607707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17</a:t>
            </a:fld>
            <a:endParaRPr lang="el-GR" altLang="en-US"/>
          </a:p>
        </p:txBody>
      </p:sp>
    </p:spTree>
    <p:extLst>
      <p:ext uri="{BB962C8B-B14F-4D97-AF65-F5344CB8AC3E}">
        <p14:creationId xmlns:p14="http://schemas.microsoft.com/office/powerpoint/2010/main" val="384219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18</a:t>
            </a:fld>
            <a:endParaRPr lang="el-GR" altLang="en-US"/>
          </a:p>
        </p:txBody>
      </p:sp>
    </p:spTree>
    <p:extLst>
      <p:ext uri="{BB962C8B-B14F-4D97-AF65-F5344CB8AC3E}">
        <p14:creationId xmlns:p14="http://schemas.microsoft.com/office/powerpoint/2010/main" val="380917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19</a:t>
            </a:fld>
            <a:endParaRPr lang="el-GR" altLang="en-US"/>
          </a:p>
        </p:txBody>
      </p:sp>
    </p:spTree>
    <p:extLst>
      <p:ext uri="{BB962C8B-B14F-4D97-AF65-F5344CB8AC3E}">
        <p14:creationId xmlns:p14="http://schemas.microsoft.com/office/powerpoint/2010/main" val="101911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20</a:t>
            </a:fld>
            <a:endParaRPr lang="el-GR" altLang="en-US"/>
          </a:p>
        </p:txBody>
      </p:sp>
    </p:spTree>
    <p:extLst>
      <p:ext uri="{BB962C8B-B14F-4D97-AF65-F5344CB8AC3E}">
        <p14:creationId xmlns:p14="http://schemas.microsoft.com/office/powerpoint/2010/main" val="78367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7312917D-5812-4B69-8653-2E543EB44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A52B0A-2766-4B7C-ABAD-BE2BA7624313}" type="slidenum">
              <a:rPr lang="el-GR" altLang="en-US"/>
              <a:pPr eaLnBrk="1" hangingPunct="1"/>
              <a:t>2</a:t>
            </a:fld>
            <a:endParaRPr lang="el-GR" altLang="en-US"/>
          </a:p>
        </p:txBody>
      </p:sp>
      <p:sp>
        <p:nvSpPr>
          <p:cNvPr id="197635" name="Rectangle 2">
            <a:extLst>
              <a:ext uri="{FF2B5EF4-FFF2-40B4-BE49-F238E27FC236}">
                <a16:creationId xmlns:a16="http://schemas.microsoft.com/office/drawing/2014/main" id="{017E2ADC-216E-4886-A7E7-5D0A99249279}"/>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0E1F602B-6079-4B77-B85F-7E5F3D0ED0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21</a:t>
            </a:fld>
            <a:endParaRPr lang="el-GR" altLang="en-US"/>
          </a:p>
        </p:txBody>
      </p:sp>
    </p:spTree>
    <p:extLst>
      <p:ext uri="{BB962C8B-B14F-4D97-AF65-F5344CB8AC3E}">
        <p14:creationId xmlns:p14="http://schemas.microsoft.com/office/powerpoint/2010/main" val="367755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22</a:t>
            </a:fld>
            <a:endParaRPr lang="el-GR" altLang="en-US"/>
          </a:p>
        </p:txBody>
      </p:sp>
    </p:spTree>
    <p:extLst>
      <p:ext uri="{BB962C8B-B14F-4D97-AF65-F5344CB8AC3E}">
        <p14:creationId xmlns:p14="http://schemas.microsoft.com/office/powerpoint/2010/main" val="36819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23</a:t>
            </a:fld>
            <a:endParaRPr lang="el-GR" altLang="en-US"/>
          </a:p>
        </p:txBody>
      </p:sp>
    </p:spTree>
    <p:extLst>
      <p:ext uri="{BB962C8B-B14F-4D97-AF65-F5344CB8AC3E}">
        <p14:creationId xmlns:p14="http://schemas.microsoft.com/office/powerpoint/2010/main" val="237786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24</a:t>
            </a:fld>
            <a:endParaRPr lang="el-GR" altLang="en-US"/>
          </a:p>
        </p:txBody>
      </p:sp>
    </p:spTree>
    <p:extLst>
      <p:ext uri="{BB962C8B-B14F-4D97-AF65-F5344CB8AC3E}">
        <p14:creationId xmlns:p14="http://schemas.microsoft.com/office/powerpoint/2010/main" val="4100518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25</a:t>
            </a:fld>
            <a:endParaRPr lang="el-GR" altLang="en-US"/>
          </a:p>
        </p:txBody>
      </p:sp>
    </p:spTree>
    <p:extLst>
      <p:ext uri="{BB962C8B-B14F-4D97-AF65-F5344CB8AC3E}">
        <p14:creationId xmlns:p14="http://schemas.microsoft.com/office/powerpoint/2010/main" val="28960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27</a:t>
            </a:fld>
            <a:endParaRPr lang="el-GR" altLang="en-US"/>
          </a:p>
        </p:txBody>
      </p:sp>
    </p:spTree>
    <p:extLst>
      <p:ext uri="{BB962C8B-B14F-4D97-AF65-F5344CB8AC3E}">
        <p14:creationId xmlns:p14="http://schemas.microsoft.com/office/powerpoint/2010/main" val="164867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29</a:t>
            </a:fld>
            <a:endParaRPr lang="el-GR" altLang="en-US"/>
          </a:p>
        </p:txBody>
      </p:sp>
    </p:spTree>
    <p:extLst>
      <p:ext uri="{BB962C8B-B14F-4D97-AF65-F5344CB8AC3E}">
        <p14:creationId xmlns:p14="http://schemas.microsoft.com/office/powerpoint/2010/main" val="2114494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31</a:t>
            </a:fld>
            <a:endParaRPr lang="el-GR" altLang="en-US"/>
          </a:p>
        </p:txBody>
      </p:sp>
    </p:spTree>
    <p:extLst>
      <p:ext uri="{BB962C8B-B14F-4D97-AF65-F5344CB8AC3E}">
        <p14:creationId xmlns:p14="http://schemas.microsoft.com/office/powerpoint/2010/main" val="1765875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32</a:t>
            </a:fld>
            <a:endParaRPr lang="el-GR" altLang="en-US"/>
          </a:p>
        </p:txBody>
      </p:sp>
    </p:spTree>
    <p:extLst>
      <p:ext uri="{BB962C8B-B14F-4D97-AF65-F5344CB8AC3E}">
        <p14:creationId xmlns:p14="http://schemas.microsoft.com/office/powerpoint/2010/main" val="2118550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33</a:t>
            </a:fld>
            <a:endParaRPr lang="el-GR" altLang="en-US"/>
          </a:p>
        </p:txBody>
      </p:sp>
    </p:spTree>
    <p:extLst>
      <p:ext uri="{BB962C8B-B14F-4D97-AF65-F5344CB8AC3E}">
        <p14:creationId xmlns:p14="http://schemas.microsoft.com/office/powerpoint/2010/main" val="163120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C74AA1A1-E346-4150-B66A-00202BEC0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9E2378-43B2-4960-B84F-9647D38ACC1B}" type="slidenum">
              <a:rPr lang="el-GR" altLang="en-US"/>
              <a:pPr eaLnBrk="1" hangingPunct="1"/>
              <a:t>4</a:t>
            </a:fld>
            <a:endParaRPr lang="el-GR" altLang="en-US"/>
          </a:p>
        </p:txBody>
      </p:sp>
      <p:sp>
        <p:nvSpPr>
          <p:cNvPr id="198659" name="Rectangle 2">
            <a:extLst>
              <a:ext uri="{FF2B5EF4-FFF2-40B4-BE49-F238E27FC236}">
                <a16:creationId xmlns:a16="http://schemas.microsoft.com/office/drawing/2014/main" id="{EDFF5766-63EA-4CE3-BFB6-A8F12DC6189F}"/>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1C4C6022-3592-4B60-A010-886D0ACA7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34</a:t>
            </a:fld>
            <a:endParaRPr lang="el-GR" altLang="en-US"/>
          </a:p>
        </p:txBody>
      </p:sp>
    </p:spTree>
    <p:extLst>
      <p:ext uri="{BB962C8B-B14F-4D97-AF65-F5344CB8AC3E}">
        <p14:creationId xmlns:p14="http://schemas.microsoft.com/office/powerpoint/2010/main" val="1766314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35</a:t>
            </a:fld>
            <a:endParaRPr lang="el-GR" altLang="en-US"/>
          </a:p>
        </p:txBody>
      </p:sp>
    </p:spTree>
    <p:extLst>
      <p:ext uri="{BB962C8B-B14F-4D97-AF65-F5344CB8AC3E}">
        <p14:creationId xmlns:p14="http://schemas.microsoft.com/office/powerpoint/2010/main" val="4028554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36</a:t>
            </a:fld>
            <a:endParaRPr lang="el-GR" altLang="en-US"/>
          </a:p>
        </p:txBody>
      </p:sp>
    </p:spTree>
    <p:extLst>
      <p:ext uri="{BB962C8B-B14F-4D97-AF65-F5344CB8AC3E}">
        <p14:creationId xmlns:p14="http://schemas.microsoft.com/office/powerpoint/2010/main" val="712769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39</a:t>
            </a:fld>
            <a:endParaRPr lang="el-GR" altLang="en-US"/>
          </a:p>
        </p:txBody>
      </p:sp>
    </p:spTree>
    <p:extLst>
      <p:ext uri="{BB962C8B-B14F-4D97-AF65-F5344CB8AC3E}">
        <p14:creationId xmlns:p14="http://schemas.microsoft.com/office/powerpoint/2010/main" val="2217216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40</a:t>
            </a:fld>
            <a:endParaRPr lang="el-GR" altLang="en-US"/>
          </a:p>
        </p:txBody>
      </p:sp>
    </p:spTree>
    <p:extLst>
      <p:ext uri="{BB962C8B-B14F-4D97-AF65-F5344CB8AC3E}">
        <p14:creationId xmlns:p14="http://schemas.microsoft.com/office/powerpoint/2010/main" val="2202053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41</a:t>
            </a:fld>
            <a:endParaRPr lang="el-GR" altLang="en-US"/>
          </a:p>
        </p:txBody>
      </p:sp>
    </p:spTree>
    <p:extLst>
      <p:ext uri="{BB962C8B-B14F-4D97-AF65-F5344CB8AC3E}">
        <p14:creationId xmlns:p14="http://schemas.microsoft.com/office/powerpoint/2010/main" val="3848339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42</a:t>
            </a:fld>
            <a:endParaRPr lang="el-GR" altLang="en-US"/>
          </a:p>
        </p:txBody>
      </p:sp>
    </p:spTree>
    <p:extLst>
      <p:ext uri="{BB962C8B-B14F-4D97-AF65-F5344CB8AC3E}">
        <p14:creationId xmlns:p14="http://schemas.microsoft.com/office/powerpoint/2010/main" val="1689613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44</a:t>
            </a:fld>
            <a:endParaRPr lang="el-GR" altLang="en-US"/>
          </a:p>
        </p:txBody>
      </p:sp>
    </p:spTree>
    <p:extLst>
      <p:ext uri="{BB962C8B-B14F-4D97-AF65-F5344CB8AC3E}">
        <p14:creationId xmlns:p14="http://schemas.microsoft.com/office/powerpoint/2010/main" val="4213627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45</a:t>
            </a:fld>
            <a:endParaRPr lang="el-GR" altLang="en-US"/>
          </a:p>
        </p:txBody>
      </p:sp>
    </p:spTree>
    <p:extLst>
      <p:ext uri="{BB962C8B-B14F-4D97-AF65-F5344CB8AC3E}">
        <p14:creationId xmlns:p14="http://schemas.microsoft.com/office/powerpoint/2010/main" val="890378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47</a:t>
            </a:fld>
            <a:endParaRPr lang="el-GR" altLang="en-US"/>
          </a:p>
        </p:txBody>
      </p:sp>
    </p:spTree>
    <p:extLst>
      <p:ext uri="{BB962C8B-B14F-4D97-AF65-F5344CB8AC3E}">
        <p14:creationId xmlns:p14="http://schemas.microsoft.com/office/powerpoint/2010/main" val="67377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a:t>
            </a:fld>
            <a:endParaRPr lang="el-GR" altLang="en-US"/>
          </a:p>
        </p:txBody>
      </p:sp>
    </p:spTree>
    <p:extLst>
      <p:ext uri="{BB962C8B-B14F-4D97-AF65-F5344CB8AC3E}">
        <p14:creationId xmlns:p14="http://schemas.microsoft.com/office/powerpoint/2010/main" val="2723059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48</a:t>
            </a:fld>
            <a:endParaRPr lang="el-GR" altLang="en-US"/>
          </a:p>
        </p:txBody>
      </p:sp>
    </p:spTree>
    <p:extLst>
      <p:ext uri="{BB962C8B-B14F-4D97-AF65-F5344CB8AC3E}">
        <p14:creationId xmlns:p14="http://schemas.microsoft.com/office/powerpoint/2010/main" val="1826382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49</a:t>
            </a:fld>
            <a:endParaRPr lang="el-GR" altLang="en-US"/>
          </a:p>
        </p:txBody>
      </p:sp>
    </p:spTree>
    <p:extLst>
      <p:ext uri="{BB962C8B-B14F-4D97-AF65-F5344CB8AC3E}">
        <p14:creationId xmlns:p14="http://schemas.microsoft.com/office/powerpoint/2010/main" val="2500737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50</a:t>
            </a:fld>
            <a:endParaRPr lang="el-GR" altLang="en-US"/>
          </a:p>
        </p:txBody>
      </p:sp>
    </p:spTree>
    <p:extLst>
      <p:ext uri="{BB962C8B-B14F-4D97-AF65-F5344CB8AC3E}">
        <p14:creationId xmlns:p14="http://schemas.microsoft.com/office/powerpoint/2010/main" val="2840556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51</a:t>
            </a:fld>
            <a:endParaRPr lang="el-GR" altLang="en-US"/>
          </a:p>
        </p:txBody>
      </p:sp>
    </p:spTree>
    <p:extLst>
      <p:ext uri="{BB962C8B-B14F-4D97-AF65-F5344CB8AC3E}">
        <p14:creationId xmlns:p14="http://schemas.microsoft.com/office/powerpoint/2010/main" val="3121551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52</a:t>
            </a:fld>
            <a:endParaRPr lang="el-GR" altLang="en-US"/>
          </a:p>
        </p:txBody>
      </p:sp>
    </p:spTree>
    <p:extLst>
      <p:ext uri="{BB962C8B-B14F-4D97-AF65-F5344CB8AC3E}">
        <p14:creationId xmlns:p14="http://schemas.microsoft.com/office/powerpoint/2010/main" val="2665024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53</a:t>
            </a:fld>
            <a:endParaRPr lang="el-GR" altLang="en-US"/>
          </a:p>
        </p:txBody>
      </p:sp>
    </p:spTree>
    <p:extLst>
      <p:ext uri="{BB962C8B-B14F-4D97-AF65-F5344CB8AC3E}">
        <p14:creationId xmlns:p14="http://schemas.microsoft.com/office/powerpoint/2010/main" val="640478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55</a:t>
            </a:fld>
            <a:endParaRPr lang="el-GR" altLang="en-US"/>
          </a:p>
        </p:txBody>
      </p:sp>
    </p:spTree>
    <p:extLst>
      <p:ext uri="{BB962C8B-B14F-4D97-AF65-F5344CB8AC3E}">
        <p14:creationId xmlns:p14="http://schemas.microsoft.com/office/powerpoint/2010/main" val="326056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56</a:t>
            </a:fld>
            <a:endParaRPr lang="el-GR" altLang="en-US"/>
          </a:p>
        </p:txBody>
      </p:sp>
    </p:spTree>
    <p:extLst>
      <p:ext uri="{BB962C8B-B14F-4D97-AF65-F5344CB8AC3E}">
        <p14:creationId xmlns:p14="http://schemas.microsoft.com/office/powerpoint/2010/main" val="2041862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57</a:t>
            </a:fld>
            <a:endParaRPr lang="el-GR" altLang="en-US"/>
          </a:p>
        </p:txBody>
      </p:sp>
    </p:spTree>
    <p:extLst>
      <p:ext uri="{BB962C8B-B14F-4D97-AF65-F5344CB8AC3E}">
        <p14:creationId xmlns:p14="http://schemas.microsoft.com/office/powerpoint/2010/main" val="31504157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58</a:t>
            </a:fld>
            <a:endParaRPr lang="el-GR" altLang="en-US"/>
          </a:p>
        </p:txBody>
      </p:sp>
    </p:spTree>
    <p:extLst>
      <p:ext uri="{BB962C8B-B14F-4D97-AF65-F5344CB8AC3E}">
        <p14:creationId xmlns:p14="http://schemas.microsoft.com/office/powerpoint/2010/main" val="325679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a:t>
            </a:fld>
            <a:endParaRPr lang="el-GR" altLang="en-US"/>
          </a:p>
        </p:txBody>
      </p:sp>
    </p:spTree>
    <p:extLst>
      <p:ext uri="{BB962C8B-B14F-4D97-AF65-F5344CB8AC3E}">
        <p14:creationId xmlns:p14="http://schemas.microsoft.com/office/powerpoint/2010/main" val="3905723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59</a:t>
            </a:fld>
            <a:endParaRPr lang="el-GR" altLang="en-US"/>
          </a:p>
        </p:txBody>
      </p:sp>
    </p:spTree>
    <p:extLst>
      <p:ext uri="{BB962C8B-B14F-4D97-AF65-F5344CB8AC3E}">
        <p14:creationId xmlns:p14="http://schemas.microsoft.com/office/powerpoint/2010/main" val="2959353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60</a:t>
            </a:fld>
            <a:endParaRPr lang="el-GR" altLang="en-US"/>
          </a:p>
        </p:txBody>
      </p:sp>
    </p:spTree>
    <p:extLst>
      <p:ext uri="{BB962C8B-B14F-4D97-AF65-F5344CB8AC3E}">
        <p14:creationId xmlns:p14="http://schemas.microsoft.com/office/powerpoint/2010/main" val="74484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61</a:t>
            </a:fld>
            <a:endParaRPr lang="el-GR" altLang="en-US"/>
          </a:p>
        </p:txBody>
      </p:sp>
    </p:spTree>
    <p:extLst>
      <p:ext uri="{BB962C8B-B14F-4D97-AF65-F5344CB8AC3E}">
        <p14:creationId xmlns:p14="http://schemas.microsoft.com/office/powerpoint/2010/main" val="4008823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62</a:t>
            </a:fld>
            <a:endParaRPr lang="el-GR" altLang="en-US"/>
          </a:p>
        </p:txBody>
      </p:sp>
    </p:spTree>
    <p:extLst>
      <p:ext uri="{BB962C8B-B14F-4D97-AF65-F5344CB8AC3E}">
        <p14:creationId xmlns:p14="http://schemas.microsoft.com/office/powerpoint/2010/main" val="4220747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63</a:t>
            </a:fld>
            <a:endParaRPr lang="el-GR" altLang="en-US"/>
          </a:p>
        </p:txBody>
      </p:sp>
    </p:spTree>
    <p:extLst>
      <p:ext uri="{BB962C8B-B14F-4D97-AF65-F5344CB8AC3E}">
        <p14:creationId xmlns:p14="http://schemas.microsoft.com/office/powerpoint/2010/main" val="3192604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64</a:t>
            </a:fld>
            <a:endParaRPr lang="el-GR" altLang="en-US"/>
          </a:p>
        </p:txBody>
      </p:sp>
    </p:spTree>
    <p:extLst>
      <p:ext uri="{BB962C8B-B14F-4D97-AF65-F5344CB8AC3E}">
        <p14:creationId xmlns:p14="http://schemas.microsoft.com/office/powerpoint/2010/main" val="68864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65</a:t>
            </a:fld>
            <a:endParaRPr lang="el-GR" altLang="en-US"/>
          </a:p>
        </p:txBody>
      </p:sp>
    </p:spTree>
    <p:extLst>
      <p:ext uri="{BB962C8B-B14F-4D97-AF65-F5344CB8AC3E}">
        <p14:creationId xmlns:p14="http://schemas.microsoft.com/office/powerpoint/2010/main" val="1859626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66</a:t>
            </a:fld>
            <a:endParaRPr lang="el-GR" altLang="en-US"/>
          </a:p>
        </p:txBody>
      </p:sp>
    </p:spTree>
    <p:extLst>
      <p:ext uri="{BB962C8B-B14F-4D97-AF65-F5344CB8AC3E}">
        <p14:creationId xmlns:p14="http://schemas.microsoft.com/office/powerpoint/2010/main" val="13828946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67</a:t>
            </a:fld>
            <a:endParaRPr lang="el-GR" altLang="en-US"/>
          </a:p>
        </p:txBody>
      </p:sp>
    </p:spTree>
    <p:extLst>
      <p:ext uri="{BB962C8B-B14F-4D97-AF65-F5344CB8AC3E}">
        <p14:creationId xmlns:p14="http://schemas.microsoft.com/office/powerpoint/2010/main" val="39599607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69</a:t>
            </a:fld>
            <a:endParaRPr lang="el-GR" altLang="en-US"/>
          </a:p>
        </p:txBody>
      </p:sp>
    </p:spTree>
    <p:extLst>
      <p:ext uri="{BB962C8B-B14F-4D97-AF65-F5344CB8AC3E}">
        <p14:creationId xmlns:p14="http://schemas.microsoft.com/office/powerpoint/2010/main" val="60269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a:t>
            </a:fld>
            <a:endParaRPr lang="el-GR" altLang="en-US"/>
          </a:p>
        </p:txBody>
      </p:sp>
    </p:spTree>
    <p:extLst>
      <p:ext uri="{BB962C8B-B14F-4D97-AF65-F5344CB8AC3E}">
        <p14:creationId xmlns:p14="http://schemas.microsoft.com/office/powerpoint/2010/main" val="3549886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71</a:t>
            </a:fld>
            <a:endParaRPr lang="el-GR" altLang="en-US"/>
          </a:p>
        </p:txBody>
      </p:sp>
    </p:spTree>
    <p:extLst>
      <p:ext uri="{BB962C8B-B14F-4D97-AF65-F5344CB8AC3E}">
        <p14:creationId xmlns:p14="http://schemas.microsoft.com/office/powerpoint/2010/main" val="3483471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72</a:t>
            </a:fld>
            <a:endParaRPr lang="el-GR" altLang="en-US"/>
          </a:p>
        </p:txBody>
      </p:sp>
    </p:spTree>
    <p:extLst>
      <p:ext uri="{BB962C8B-B14F-4D97-AF65-F5344CB8AC3E}">
        <p14:creationId xmlns:p14="http://schemas.microsoft.com/office/powerpoint/2010/main" val="1386191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73</a:t>
            </a:fld>
            <a:endParaRPr lang="el-GR" altLang="en-US"/>
          </a:p>
        </p:txBody>
      </p:sp>
    </p:spTree>
    <p:extLst>
      <p:ext uri="{BB962C8B-B14F-4D97-AF65-F5344CB8AC3E}">
        <p14:creationId xmlns:p14="http://schemas.microsoft.com/office/powerpoint/2010/main" val="3792547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74</a:t>
            </a:fld>
            <a:endParaRPr lang="el-GR" altLang="en-US"/>
          </a:p>
        </p:txBody>
      </p:sp>
    </p:spTree>
    <p:extLst>
      <p:ext uri="{BB962C8B-B14F-4D97-AF65-F5344CB8AC3E}">
        <p14:creationId xmlns:p14="http://schemas.microsoft.com/office/powerpoint/2010/main" val="20903758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75</a:t>
            </a:fld>
            <a:endParaRPr lang="el-GR" altLang="en-US"/>
          </a:p>
        </p:txBody>
      </p:sp>
    </p:spTree>
    <p:extLst>
      <p:ext uri="{BB962C8B-B14F-4D97-AF65-F5344CB8AC3E}">
        <p14:creationId xmlns:p14="http://schemas.microsoft.com/office/powerpoint/2010/main" val="38320874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76</a:t>
            </a:fld>
            <a:endParaRPr lang="el-GR" altLang="en-US"/>
          </a:p>
        </p:txBody>
      </p:sp>
    </p:spTree>
    <p:extLst>
      <p:ext uri="{BB962C8B-B14F-4D97-AF65-F5344CB8AC3E}">
        <p14:creationId xmlns:p14="http://schemas.microsoft.com/office/powerpoint/2010/main" val="37311150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77</a:t>
            </a:fld>
            <a:endParaRPr lang="el-GR" altLang="en-US"/>
          </a:p>
        </p:txBody>
      </p:sp>
    </p:spTree>
    <p:extLst>
      <p:ext uri="{BB962C8B-B14F-4D97-AF65-F5344CB8AC3E}">
        <p14:creationId xmlns:p14="http://schemas.microsoft.com/office/powerpoint/2010/main" val="3005146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79</a:t>
            </a:fld>
            <a:endParaRPr lang="el-GR" altLang="en-US"/>
          </a:p>
        </p:txBody>
      </p:sp>
    </p:spTree>
    <p:extLst>
      <p:ext uri="{BB962C8B-B14F-4D97-AF65-F5344CB8AC3E}">
        <p14:creationId xmlns:p14="http://schemas.microsoft.com/office/powerpoint/2010/main" val="39317480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80</a:t>
            </a:fld>
            <a:endParaRPr lang="el-GR" altLang="en-US"/>
          </a:p>
        </p:txBody>
      </p:sp>
    </p:spTree>
    <p:extLst>
      <p:ext uri="{BB962C8B-B14F-4D97-AF65-F5344CB8AC3E}">
        <p14:creationId xmlns:p14="http://schemas.microsoft.com/office/powerpoint/2010/main" val="42927605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81</a:t>
            </a:fld>
            <a:endParaRPr lang="el-GR" altLang="en-US"/>
          </a:p>
        </p:txBody>
      </p:sp>
    </p:spTree>
    <p:extLst>
      <p:ext uri="{BB962C8B-B14F-4D97-AF65-F5344CB8AC3E}">
        <p14:creationId xmlns:p14="http://schemas.microsoft.com/office/powerpoint/2010/main" val="263064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a:t>
            </a:fld>
            <a:endParaRPr lang="el-GR" altLang="en-US"/>
          </a:p>
        </p:txBody>
      </p:sp>
    </p:spTree>
    <p:extLst>
      <p:ext uri="{BB962C8B-B14F-4D97-AF65-F5344CB8AC3E}">
        <p14:creationId xmlns:p14="http://schemas.microsoft.com/office/powerpoint/2010/main" val="37554206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82</a:t>
            </a:fld>
            <a:endParaRPr lang="el-GR" altLang="en-US"/>
          </a:p>
        </p:txBody>
      </p:sp>
    </p:spTree>
    <p:extLst>
      <p:ext uri="{BB962C8B-B14F-4D97-AF65-F5344CB8AC3E}">
        <p14:creationId xmlns:p14="http://schemas.microsoft.com/office/powerpoint/2010/main" val="27112312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83</a:t>
            </a:fld>
            <a:endParaRPr lang="el-GR" altLang="en-US"/>
          </a:p>
        </p:txBody>
      </p:sp>
    </p:spTree>
    <p:extLst>
      <p:ext uri="{BB962C8B-B14F-4D97-AF65-F5344CB8AC3E}">
        <p14:creationId xmlns:p14="http://schemas.microsoft.com/office/powerpoint/2010/main" val="15616931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85</a:t>
            </a:fld>
            <a:endParaRPr lang="el-GR" altLang="en-US"/>
          </a:p>
        </p:txBody>
      </p:sp>
    </p:spTree>
    <p:extLst>
      <p:ext uri="{BB962C8B-B14F-4D97-AF65-F5344CB8AC3E}">
        <p14:creationId xmlns:p14="http://schemas.microsoft.com/office/powerpoint/2010/main" val="15220231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86</a:t>
            </a:fld>
            <a:endParaRPr lang="el-GR" altLang="en-US"/>
          </a:p>
        </p:txBody>
      </p:sp>
    </p:spTree>
    <p:extLst>
      <p:ext uri="{BB962C8B-B14F-4D97-AF65-F5344CB8AC3E}">
        <p14:creationId xmlns:p14="http://schemas.microsoft.com/office/powerpoint/2010/main" val="27912256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87</a:t>
            </a:fld>
            <a:endParaRPr lang="el-GR" altLang="en-US"/>
          </a:p>
        </p:txBody>
      </p:sp>
    </p:spTree>
    <p:extLst>
      <p:ext uri="{BB962C8B-B14F-4D97-AF65-F5344CB8AC3E}">
        <p14:creationId xmlns:p14="http://schemas.microsoft.com/office/powerpoint/2010/main" val="33206843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88</a:t>
            </a:fld>
            <a:endParaRPr lang="el-GR" altLang="en-US"/>
          </a:p>
        </p:txBody>
      </p:sp>
    </p:spTree>
    <p:extLst>
      <p:ext uri="{BB962C8B-B14F-4D97-AF65-F5344CB8AC3E}">
        <p14:creationId xmlns:p14="http://schemas.microsoft.com/office/powerpoint/2010/main" val="30000977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89</a:t>
            </a:fld>
            <a:endParaRPr lang="el-GR" altLang="en-US"/>
          </a:p>
        </p:txBody>
      </p:sp>
    </p:spTree>
    <p:extLst>
      <p:ext uri="{BB962C8B-B14F-4D97-AF65-F5344CB8AC3E}">
        <p14:creationId xmlns:p14="http://schemas.microsoft.com/office/powerpoint/2010/main" val="18749892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91</a:t>
            </a:fld>
            <a:endParaRPr lang="el-GR" altLang="en-US"/>
          </a:p>
        </p:txBody>
      </p:sp>
    </p:spTree>
    <p:extLst>
      <p:ext uri="{BB962C8B-B14F-4D97-AF65-F5344CB8AC3E}">
        <p14:creationId xmlns:p14="http://schemas.microsoft.com/office/powerpoint/2010/main" val="1997543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92</a:t>
            </a:fld>
            <a:endParaRPr lang="el-GR" altLang="en-US"/>
          </a:p>
        </p:txBody>
      </p:sp>
    </p:spTree>
    <p:extLst>
      <p:ext uri="{BB962C8B-B14F-4D97-AF65-F5344CB8AC3E}">
        <p14:creationId xmlns:p14="http://schemas.microsoft.com/office/powerpoint/2010/main" val="22036205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94</a:t>
            </a:fld>
            <a:endParaRPr lang="el-GR" altLang="en-US"/>
          </a:p>
        </p:txBody>
      </p:sp>
    </p:spTree>
    <p:extLst>
      <p:ext uri="{BB962C8B-B14F-4D97-AF65-F5344CB8AC3E}">
        <p14:creationId xmlns:p14="http://schemas.microsoft.com/office/powerpoint/2010/main" val="67300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a:t>
            </a:fld>
            <a:endParaRPr lang="el-GR" altLang="en-US"/>
          </a:p>
        </p:txBody>
      </p:sp>
    </p:spTree>
    <p:extLst>
      <p:ext uri="{BB962C8B-B14F-4D97-AF65-F5344CB8AC3E}">
        <p14:creationId xmlns:p14="http://schemas.microsoft.com/office/powerpoint/2010/main" val="7815292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95</a:t>
            </a:fld>
            <a:endParaRPr lang="el-GR" altLang="en-US"/>
          </a:p>
        </p:txBody>
      </p:sp>
    </p:spTree>
    <p:extLst>
      <p:ext uri="{BB962C8B-B14F-4D97-AF65-F5344CB8AC3E}">
        <p14:creationId xmlns:p14="http://schemas.microsoft.com/office/powerpoint/2010/main" val="30159973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96</a:t>
            </a:fld>
            <a:endParaRPr lang="el-GR" altLang="en-US"/>
          </a:p>
        </p:txBody>
      </p:sp>
    </p:spTree>
    <p:extLst>
      <p:ext uri="{BB962C8B-B14F-4D97-AF65-F5344CB8AC3E}">
        <p14:creationId xmlns:p14="http://schemas.microsoft.com/office/powerpoint/2010/main" val="5506213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97</a:t>
            </a:fld>
            <a:endParaRPr lang="el-GR" altLang="en-US"/>
          </a:p>
        </p:txBody>
      </p:sp>
    </p:spTree>
    <p:extLst>
      <p:ext uri="{BB962C8B-B14F-4D97-AF65-F5344CB8AC3E}">
        <p14:creationId xmlns:p14="http://schemas.microsoft.com/office/powerpoint/2010/main" val="16016787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98</a:t>
            </a:fld>
            <a:endParaRPr lang="el-GR" altLang="en-US"/>
          </a:p>
        </p:txBody>
      </p:sp>
    </p:spTree>
    <p:extLst>
      <p:ext uri="{BB962C8B-B14F-4D97-AF65-F5344CB8AC3E}">
        <p14:creationId xmlns:p14="http://schemas.microsoft.com/office/powerpoint/2010/main" val="31443104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0DE49AF9-E4E7-49DD-ACA7-E502D4D0C6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32A7D3-0684-403F-B535-7681087DB4BE}" type="slidenum">
              <a:rPr lang="el-GR" altLang="en-US"/>
              <a:pPr eaLnBrk="1" hangingPunct="1"/>
              <a:t>99</a:t>
            </a:fld>
            <a:endParaRPr lang="el-GR" altLang="en-US"/>
          </a:p>
        </p:txBody>
      </p:sp>
      <p:sp>
        <p:nvSpPr>
          <p:cNvPr id="200707" name="Rectangle 2">
            <a:extLst>
              <a:ext uri="{FF2B5EF4-FFF2-40B4-BE49-F238E27FC236}">
                <a16:creationId xmlns:a16="http://schemas.microsoft.com/office/drawing/2014/main" id="{8550FFD2-E9D0-49B4-911D-29C87AAE046D}"/>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17FE16F2-4AB2-4E26-8107-11CE9B2DBA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100</a:t>
            </a:fld>
            <a:endParaRPr lang="el-GR" altLang="en-US"/>
          </a:p>
        </p:txBody>
      </p:sp>
    </p:spTree>
    <p:extLst>
      <p:ext uri="{BB962C8B-B14F-4D97-AF65-F5344CB8AC3E}">
        <p14:creationId xmlns:p14="http://schemas.microsoft.com/office/powerpoint/2010/main" val="16262308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101</a:t>
            </a:fld>
            <a:endParaRPr lang="el-GR" altLang="en-US"/>
          </a:p>
        </p:txBody>
      </p:sp>
    </p:spTree>
    <p:extLst>
      <p:ext uri="{BB962C8B-B14F-4D97-AF65-F5344CB8AC3E}">
        <p14:creationId xmlns:p14="http://schemas.microsoft.com/office/powerpoint/2010/main" val="18190709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102</a:t>
            </a:fld>
            <a:endParaRPr lang="el-GR" altLang="en-US"/>
          </a:p>
        </p:txBody>
      </p:sp>
    </p:spTree>
    <p:extLst>
      <p:ext uri="{BB962C8B-B14F-4D97-AF65-F5344CB8AC3E}">
        <p14:creationId xmlns:p14="http://schemas.microsoft.com/office/powerpoint/2010/main" val="34243318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103</a:t>
            </a:fld>
            <a:endParaRPr lang="el-GR" altLang="en-US"/>
          </a:p>
        </p:txBody>
      </p:sp>
    </p:spTree>
    <p:extLst>
      <p:ext uri="{BB962C8B-B14F-4D97-AF65-F5344CB8AC3E}">
        <p14:creationId xmlns:p14="http://schemas.microsoft.com/office/powerpoint/2010/main" val="6453512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105</a:t>
            </a:fld>
            <a:endParaRPr lang="el-GR" altLang="en-US"/>
          </a:p>
        </p:txBody>
      </p:sp>
    </p:spTree>
    <p:extLst>
      <p:ext uri="{BB962C8B-B14F-4D97-AF65-F5344CB8AC3E}">
        <p14:creationId xmlns:p14="http://schemas.microsoft.com/office/powerpoint/2010/main" val="15888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F85F9575-968D-4CA3-8A6A-AF4634958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D99D07-B7D4-4CE5-A2E8-363DF9B4D8A0}" type="slidenum">
              <a:rPr lang="el-GR" altLang="en-US"/>
              <a:pPr eaLnBrk="1" hangingPunct="1"/>
              <a:t>10</a:t>
            </a:fld>
            <a:endParaRPr lang="el-GR" altLang="en-US"/>
          </a:p>
        </p:txBody>
      </p:sp>
      <p:sp>
        <p:nvSpPr>
          <p:cNvPr id="199683" name="Rectangle 2">
            <a:extLst>
              <a:ext uri="{FF2B5EF4-FFF2-40B4-BE49-F238E27FC236}">
                <a16:creationId xmlns:a16="http://schemas.microsoft.com/office/drawing/2014/main" id="{F15C2B31-ACFD-478B-B0A8-429E3D75C364}"/>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2F5875C4-2519-4226-B2AB-108E48273D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106</a:t>
            </a:fld>
            <a:endParaRPr lang="el-GR" altLang="en-US"/>
          </a:p>
        </p:txBody>
      </p:sp>
    </p:spTree>
    <p:extLst>
      <p:ext uri="{BB962C8B-B14F-4D97-AF65-F5344CB8AC3E}">
        <p14:creationId xmlns:p14="http://schemas.microsoft.com/office/powerpoint/2010/main" val="38917789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107</a:t>
            </a:fld>
            <a:endParaRPr lang="el-GR" altLang="en-US"/>
          </a:p>
        </p:txBody>
      </p:sp>
    </p:spTree>
    <p:extLst>
      <p:ext uri="{BB962C8B-B14F-4D97-AF65-F5344CB8AC3E}">
        <p14:creationId xmlns:p14="http://schemas.microsoft.com/office/powerpoint/2010/main" val="20815106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108</a:t>
            </a:fld>
            <a:endParaRPr lang="el-GR" altLang="en-US"/>
          </a:p>
        </p:txBody>
      </p:sp>
    </p:spTree>
    <p:extLst>
      <p:ext uri="{BB962C8B-B14F-4D97-AF65-F5344CB8AC3E}">
        <p14:creationId xmlns:p14="http://schemas.microsoft.com/office/powerpoint/2010/main" val="10171229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109</a:t>
            </a:fld>
            <a:endParaRPr lang="el-GR" altLang="en-US"/>
          </a:p>
        </p:txBody>
      </p:sp>
    </p:spTree>
    <p:extLst>
      <p:ext uri="{BB962C8B-B14F-4D97-AF65-F5344CB8AC3E}">
        <p14:creationId xmlns:p14="http://schemas.microsoft.com/office/powerpoint/2010/main" val="1063158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110</a:t>
            </a:fld>
            <a:endParaRPr lang="el-GR" altLang="en-US"/>
          </a:p>
        </p:txBody>
      </p:sp>
    </p:spTree>
    <p:extLst>
      <p:ext uri="{BB962C8B-B14F-4D97-AF65-F5344CB8AC3E}">
        <p14:creationId xmlns:p14="http://schemas.microsoft.com/office/powerpoint/2010/main" val="24697998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111</a:t>
            </a:fld>
            <a:endParaRPr lang="el-GR" altLang="en-US"/>
          </a:p>
        </p:txBody>
      </p:sp>
    </p:spTree>
    <p:extLst>
      <p:ext uri="{BB962C8B-B14F-4D97-AF65-F5344CB8AC3E}">
        <p14:creationId xmlns:p14="http://schemas.microsoft.com/office/powerpoint/2010/main" val="18382566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112</a:t>
            </a:fld>
            <a:endParaRPr lang="el-GR" altLang="en-US"/>
          </a:p>
        </p:txBody>
      </p:sp>
    </p:spTree>
    <p:extLst>
      <p:ext uri="{BB962C8B-B14F-4D97-AF65-F5344CB8AC3E}">
        <p14:creationId xmlns:p14="http://schemas.microsoft.com/office/powerpoint/2010/main" val="18545466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113</a:t>
            </a:fld>
            <a:endParaRPr lang="el-GR" altLang="en-US"/>
          </a:p>
        </p:txBody>
      </p:sp>
    </p:spTree>
    <p:extLst>
      <p:ext uri="{BB962C8B-B14F-4D97-AF65-F5344CB8AC3E}">
        <p14:creationId xmlns:p14="http://schemas.microsoft.com/office/powerpoint/2010/main" val="28547215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114</a:t>
            </a:fld>
            <a:endParaRPr lang="el-GR" altLang="en-US"/>
          </a:p>
        </p:txBody>
      </p:sp>
    </p:spTree>
    <p:extLst>
      <p:ext uri="{BB962C8B-B14F-4D97-AF65-F5344CB8AC3E}">
        <p14:creationId xmlns:p14="http://schemas.microsoft.com/office/powerpoint/2010/main" val="33373474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1756F-F3CC-411F-9D9E-7140046BF687}" type="slidenum">
              <a:rPr lang="el-GR" altLang="en-US" smtClean="0"/>
              <a:pPr/>
              <a:t>115</a:t>
            </a:fld>
            <a:endParaRPr lang="el-GR" altLang="en-US"/>
          </a:p>
        </p:txBody>
      </p:sp>
    </p:spTree>
    <p:extLst>
      <p:ext uri="{BB962C8B-B14F-4D97-AF65-F5344CB8AC3E}">
        <p14:creationId xmlns:p14="http://schemas.microsoft.com/office/powerpoint/2010/main" val="245244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a:extLst>
              <a:ext uri="{FF2B5EF4-FFF2-40B4-BE49-F238E27FC236}">
                <a16:creationId xmlns:a16="http://schemas.microsoft.com/office/drawing/2014/main" id="{A023A5B6-0AF4-4148-A0AD-85B6E3AD7D1D}"/>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EE1FE033-F076-40AC-80CB-B6E8E4DD4B96}"/>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6" name="Rectangle 6">
            <a:extLst>
              <a:ext uri="{FF2B5EF4-FFF2-40B4-BE49-F238E27FC236}">
                <a16:creationId xmlns:a16="http://schemas.microsoft.com/office/drawing/2014/main" id="{97C19B4B-923D-4459-AF00-726A46730886}"/>
              </a:ext>
            </a:extLst>
          </p:cNvPr>
          <p:cNvSpPr>
            <a:spLocks noGrp="1" noChangeArrowheads="1"/>
          </p:cNvSpPr>
          <p:nvPr>
            <p:ph type="sldNum" sz="quarter" idx="12"/>
          </p:nvPr>
        </p:nvSpPr>
        <p:spPr>
          <a:ln/>
        </p:spPr>
        <p:txBody>
          <a:bodyPr/>
          <a:lstStyle>
            <a:lvl1pPr>
              <a:defRPr/>
            </a:lvl1pPr>
          </a:lstStyle>
          <a:p>
            <a:fld id="{CE96B49C-93AA-48BE-A996-440C8A5472E0}" type="slidenum">
              <a:rPr lang="el-GR" altLang="en-US"/>
              <a:pPr/>
              <a:t>‹#›</a:t>
            </a:fld>
            <a:endParaRPr lang="el-GR" altLang="en-US"/>
          </a:p>
        </p:txBody>
      </p:sp>
    </p:spTree>
    <p:extLst>
      <p:ext uri="{BB962C8B-B14F-4D97-AF65-F5344CB8AC3E}">
        <p14:creationId xmlns:p14="http://schemas.microsoft.com/office/powerpoint/2010/main" val="306095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3FB443C9-B26A-454C-984E-05789DA54F05}"/>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ABB284AE-06A4-4B31-A10B-D54A61C7AAF5}"/>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6" name="Rectangle 6">
            <a:extLst>
              <a:ext uri="{FF2B5EF4-FFF2-40B4-BE49-F238E27FC236}">
                <a16:creationId xmlns:a16="http://schemas.microsoft.com/office/drawing/2014/main" id="{5D87A32C-2BA3-4044-AFBB-E41CD5EBC219}"/>
              </a:ext>
            </a:extLst>
          </p:cNvPr>
          <p:cNvSpPr>
            <a:spLocks noGrp="1" noChangeArrowheads="1"/>
          </p:cNvSpPr>
          <p:nvPr>
            <p:ph type="sldNum" sz="quarter" idx="12"/>
          </p:nvPr>
        </p:nvSpPr>
        <p:spPr>
          <a:ln/>
        </p:spPr>
        <p:txBody>
          <a:bodyPr/>
          <a:lstStyle>
            <a:lvl1pPr>
              <a:defRPr/>
            </a:lvl1pPr>
          </a:lstStyle>
          <a:p>
            <a:fld id="{F0A4915A-741B-45F5-AB8D-D783E9FF0541}" type="slidenum">
              <a:rPr lang="el-GR" altLang="en-US"/>
              <a:pPr/>
              <a:t>‹#›</a:t>
            </a:fld>
            <a:endParaRPr lang="el-GR" altLang="en-US"/>
          </a:p>
        </p:txBody>
      </p:sp>
    </p:spTree>
    <p:extLst>
      <p:ext uri="{BB962C8B-B14F-4D97-AF65-F5344CB8AC3E}">
        <p14:creationId xmlns:p14="http://schemas.microsoft.com/office/powerpoint/2010/main" val="166239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499F62CF-3EED-4BAA-A1CA-77B3470B970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56D7304A-2338-4BC0-9641-DAF3D10663B7}"/>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6" name="Rectangle 6">
            <a:extLst>
              <a:ext uri="{FF2B5EF4-FFF2-40B4-BE49-F238E27FC236}">
                <a16:creationId xmlns:a16="http://schemas.microsoft.com/office/drawing/2014/main" id="{AA72AC4D-B7D9-42E7-8430-B862A8EEAF9D}"/>
              </a:ext>
            </a:extLst>
          </p:cNvPr>
          <p:cNvSpPr>
            <a:spLocks noGrp="1" noChangeArrowheads="1"/>
          </p:cNvSpPr>
          <p:nvPr>
            <p:ph type="sldNum" sz="quarter" idx="12"/>
          </p:nvPr>
        </p:nvSpPr>
        <p:spPr>
          <a:ln/>
        </p:spPr>
        <p:txBody>
          <a:bodyPr/>
          <a:lstStyle>
            <a:lvl1pPr>
              <a:defRPr/>
            </a:lvl1pPr>
          </a:lstStyle>
          <a:p>
            <a:fld id="{9212AA05-ECFF-4D32-9719-90D333656163}" type="slidenum">
              <a:rPr lang="el-GR" altLang="en-US"/>
              <a:pPr/>
              <a:t>‹#›</a:t>
            </a:fld>
            <a:endParaRPr lang="el-GR" altLang="en-US"/>
          </a:p>
        </p:txBody>
      </p:sp>
    </p:spTree>
    <p:extLst>
      <p:ext uri="{BB962C8B-B14F-4D97-AF65-F5344CB8AC3E}">
        <p14:creationId xmlns:p14="http://schemas.microsoft.com/office/powerpoint/2010/main" val="286977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E33A9587-4007-48B6-A831-444ACE7C1547}"/>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959B7ED1-634A-476B-B38D-E2F454CD2BB7}"/>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6" name="Rectangle 6">
            <a:extLst>
              <a:ext uri="{FF2B5EF4-FFF2-40B4-BE49-F238E27FC236}">
                <a16:creationId xmlns:a16="http://schemas.microsoft.com/office/drawing/2014/main" id="{0CC19E71-9562-4C50-8AE7-D662F0B92B22}"/>
              </a:ext>
            </a:extLst>
          </p:cNvPr>
          <p:cNvSpPr>
            <a:spLocks noGrp="1" noChangeArrowheads="1"/>
          </p:cNvSpPr>
          <p:nvPr>
            <p:ph type="sldNum" sz="quarter" idx="12"/>
          </p:nvPr>
        </p:nvSpPr>
        <p:spPr>
          <a:ln/>
        </p:spPr>
        <p:txBody>
          <a:bodyPr/>
          <a:lstStyle>
            <a:lvl1pPr>
              <a:defRPr/>
            </a:lvl1pPr>
          </a:lstStyle>
          <a:p>
            <a:fld id="{CC2B6008-87BB-4761-BC25-D2828D5A768C}" type="slidenum">
              <a:rPr lang="el-GR" altLang="en-US"/>
              <a:pPr/>
              <a:t>‹#›</a:t>
            </a:fld>
            <a:endParaRPr lang="el-GR" altLang="en-US"/>
          </a:p>
        </p:txBody>
      </p:sp>
    </p:spTree>
    <p:extLst>
      <p:ext uri="{BB962C8B-B14F-4D97-AF65-F5344CB8AC3E}">
        <p14:creationId xmlns:p14="http://schemas.microsoft.com/office/powerpoint/2010/main" val="69625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61D61B9-F4DA-4AA5-91EA-10BF63916597}"/>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A327BF62-1FD7-43CC-B19D-CD8DCE4FE29D}"/>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6" name="Rectangle 6">
            <a:extLst>
              <a:ext uri="{FF2B5EF4-FFF2-40B4-BE49-F238E27FC236}">
                <a16:creationId xmlns:a16="http://schemas.microsoft.com/office/drawing/2014/main" id="{1AC6CD7A-62F4-424C-A7C6-7B988BA6E48F}"/>
              </a:ext>
            </a:extLst>
          </p:cNvPr>
          <p:cNvSpPr>
            <a:spLocks noGrp="1" noChangeArrowheads="1"/>
          </p:cNvSpPr>
          <p:nvPr>
            <p:ph type="sldNum" sz="quarter" idx="12"/>
          </p:nvPr>
        </p:nvSpPr>
        <p:spPr>
          <a:ln/>
        </p:spPr>
        <p:txBody>
          <a:bodyPr/>
          <a:lstStyle>
            <a:lvl1pPr>
              <a:defRPr/>
            </a:lvl1pPr>
          </a:lstStyle>
          <a:p>
            <a:fld id="{AC867018-AE16-4BD6-A92B-D3E4062412FE}" type="slidenum">
              <a:rPr lang="el-GR" altLang="en-US"/>
              <a:pPr/>
              <a:t>‹#›</a:t>
            </a:fld>
            <a:endParaRPr lang="el-GR" altLang="en-US"/>
          </a:p>
        </p:txBody>
      </p:sp>
    </p:spTree>
    <p:extLst>
      <p:ext uri="{BB962C8B-B14F-4D97-AF65-F5344CB8AC3E}">
        <p14:creationId xmlns:p14="http://schemas.microsoft.com/office/powerpoint/2010/main" val="148139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B7AF292A-9402-4991-A65C-0717A66C48F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34D87314-D178-4EDC-BBC7-070386A65234}"/>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7" name="Rectangle 6">
            <a:extLst>
              <a:ext uri="{FF2B5EF4-FFF2-40B4-BE49-F238E27FC236}">
                <a16:creationId xmlns:a16="http://schemas.microsoft.com/office/drawing/2014/main" id="{A0916636-124A-4B80-93C5-727EF345469D}"/>
              </a:ext>
            </a:extLst>
          </p:cNvPr>
          <p:cNvSpPr>
            <a:spLocks noGrp="1" noChangeArrowheads="1"/>
          </p:cNvSpPr>
          <p:nvPr>
            <p:ph type="sldNum" sz="quarter" idx="12"/>
          </p:nvPr>
        </p:nvSpPr>
        <p:spPr>
          <a:ln/>
        </p:spPr>
        <p:txBody>
          <a:bodyPr/>
          <a:lstStyle>
            <a:lvl1pPr>
              <a:defRPr/>
            </a:lvl1pPr>
          </a:lstStyle>
          <a:p>
            <a:fld id="{4C403077-BA28-4A28-A628-B5C94E1C5876}" type="slidenum">
              <a:rPr lang="el-GR" altLang="en-US"/>
              <a:pPr/>
              <a:t>‹#›</a:t>
            </a:fld>
            <a:endParaRPr lang="el-GR" altLang="en-US"/>
          </a:p>
        </p:txBody>
      </p:sp>
    </p:spTree>
    <p:extLst>
      <p:ext uri="{BB962C8B-B14F-4D97-AF65-F5344CB8AC3E}">
        <p14:creationId xmlns:p14="http://schemas.microsoft.com/office/powerpoint/2010/main" val="86125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94F62610-5B91-44D3-AE12-49444FA78360}"/>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5">
            <a:extLst>
              <a:ext uri="{FF2B5EF4-FFF2-40B4-BE49-F238E27FC236}">
                <a16:creationId xmlns:a16="http://schemas.microsoft.com/office/drawing/2014/main" id="{7F9B8B4B-43C2-4725-8387-86D0D03BA30B}"/>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9" name="Rectangle 6">
            <a:extLst>
              <a:ext uri="{FF2B5EF4-FFF2-40B4-BE49-F238E27FC236}">
                <a16:creationId xmlns:a16="http://schemas.microsoft.com/office/drawing/2014/main" id="{0B05908A-E8C8-410D-9EDF-B206605CE0AD}"/>
              </a:ext>
            </a:extLst>
          </p:cNvPr>
          <p:cNvSpPr>
            <a:spLocks noGrp="1" noChangeArrowheads="1"/>
          </p:cNvSpPr>
          <p:nvPr>
            <p:ph type="sldNum" sz="quarter" idx="12"/>
          </p:nvPr>
        </p:nvSpPr>
        <p:spPr>
          <a:ln/>
        </p:spPr>
        <p:txBody>
          <a:bodyPr/>
          <a:lstStyle>
            <a:lvl1pPr>
              <a:defRPr/>
            </a:lvl1pPr>
          </a:lstStyle>
          <a:p>
            <a:fld id="{48317EBC-4D86-44E2-9BE0-B3BAE11B347E}" type="slidenum">
              <a:rPr lang="el-GR" altLang="en-US"/>
              <a:pPr/>
              <a:t>‹#›</a:t>
            </a:fld>
            <a:endParaRPr lang="el-GR" altLang="en-US"/>
          </a:p>
        </p:txBody>
      </p:sp>
    </p:spTree>
    <p:extLst>
      <p:ext uri="{BB962C8B-B14F-4D97-AF65-F5344CB8AC3E}">
        <p14:creationId xmlns:p14="http://schemas.microsoft.com/office/powerpoint/2010/main" val="14540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E9790025-2C42-48CD-84EF-56E1ABFCE4FB}"/>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6827022C-4FF4-45F6-BAFB-39D18FAC5B80}"/>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5" name="Rectangle 6">
            <a:extLst>
              <a:ext uri="{FF2B5EF4-FFF2-40B4-BE49-F238E27FC236}">
                <a16:creationId xmlns:a16="http://schemas.microsoft.com/office/drawing/2014/main" id="{ACEB55C2-5ECF-438D-AB76-B8730C5CE8D4}"/>
              </a:ext>
            </a:extLst>
          </p:cNvPr>
          <p:cNvSpPr>
            <a:spLocks noGrp="1" noChangeArrowheads="1"/>
          </p:cNvSpPr>
          <p:nvPr>
            <p:ph type="sldNum" sz="quarter" idx="12"/>
          </p:nvPr>
        </p:nvSpPr>
        <p:spPr>
          <a:ln/>
        </p:spPr>
        <p:txBody>
          <a:bodyPr/>
          <a:lstStyle>
            <a:lvl1pPr>
              <a:defRPr/>
            </a:lvl1pPr>
          </a:lstStyle>
          <a:p>
            <a:fld id="{3B52BA8E-32B6-4D58-AA25-7BAB9A4758F7}" type="slidenum">
              <a:rPr lang="el-GR" altLang="en-US"/>
              <a:pPr/>
              <a:t>‹#›</a:t>
            </a:fld>
            <a:endParaRPr lang="el-GR" altLang="en-US"/>
          </a:p>
        </p:txBody>
      </p:sp>
    </p:spTree>
    <p:extLst>
      <p:ext uri="{BB962C8B-B14F-4D97-AF65-F5344CB8AC3E}">
        <p14:creationId xmlns:p14="http://schemas.microsoft.com/office/powerpoint/2010/main" val="68704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DCA39C-D6A1-4A09-B0E6-BEF26E17033B}"/>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5">
            <a:extLst>
              <a:ext uri="{FF2B5EF4-FFF2-40B4-BE49-F238E27FC236}">
                <a16:creationId xmlns:a16="http://schemas.microsoft.com/office/drawing/2014/main" id="{1910E107-70F4-4631-85B6-39F268D02031}"/>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4" name="Rectangle 6">
            <a:extLst>
              <a:ext uri="{FF2B5EF4-FFF2-40B4-BE49-F238E27FC236}">
                <a16:creationId xmlns:a16="http://schemas.microsoft.com/office/drawing/2014/main" id="{DD315AB5-85A8-45D0-9DE2-5A6D11A24D75}"/>
              </a:ext>
            </a:extLst>
          </p:cNvPr>
          <p:cNvSpPr>
            <a:spLocks noGrp="1" noChangeArrowheads="1"/>
          </p:cNvSpPr>
          <p:nvPr>
            <p:ph type="sldNum" sz="quarter" idx="12"/>
          </p:nvPr>
        </p:nvSpPr>
        <p:spPr>
          <a:ln/>
        </p:spPr>
        <p:txBody>
          <a:bodyPr/>
          <a:lstStyle>
            <a:lvl1pPr>
              <a:defRPr/>
            </a:lvl1pPr>
          </a:lstStyle>
          <a:p>
            <a:fld id="{1DF0467C-6396-468F-9606-DBC42A4B933A}" type="slidenum">
              <a:rPr lang="el-GR" altLang="en-US"/>
              <a:pPr/>
              <a:t>‹#›</a:t>
            </a:fld>
            <a:endParaRPr lang="el-GR" altLang="en-US"/>
          </a:p>
        </p:txBody>
      </p:sp>
    </p:spTree>
    <p:extLst>
      <p:ext uri="{BB962C8B-B14F-4D97-AF65-F5344CB8AC3E}">
        <p14:creationId xmlns:p14="http://schemas.microsoft.com/office/powerpoint/2010/main" val="392068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EB6B4E-4DAA-411D-A272-AB4C1552EA19}"/>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9D01E0DB-9C56-4CFA-A6C1-3CCB4B2EF6A3}"/>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7" name="Rectangle 6">
            <a:extLst>
              <a:ext uri="{FF2B5EF4-FFF2-40B4-BE49-F238E27FC236}">
                <a16:creationId xmlns:a16="http://schemas.microsoft.com/office/drawing/2014/main" id="{A29E8863-1F07-45D9-BC26-CC0B1F9757B3}"/>
              </a:ext>
            </a:extLst>
          </p:cNvPr>
          <p:cNvSpPr>
            <a:spLocks noGrp="1" noChangeArrowheads="1"/>
          </p:cNvSpPr>
          <p:nvPr>
            <p:ph type="sldNum" sz="quarter" idx="12"/>
          </p:nvPr>
        </p:nvSpPr>
        <p:spPr>
          <a:ln/>
        </p:spPr>
        <p:txBody>
          <a:bodyPr/>
          <a:lstStyle>
            <a:lvl1pPr>
              <a:defRPr/>
            </a:lvl1pPr>
          </a:lstStyle>
          <a:p>
            <a:fld id="{4D432824-509F-4E14-83D5-EB60776C1165}" type="slidenum">
              <a:rPr lang="el-GR" altLang="en-US"/>
              <a:pPr/>
              <a:t>‹#›</a:t>
            </a:fld>
            <a:endParaRPr lang="el-GR" altLang="en-US"/>
          </a:p>
        </p:txBody>
      </p:sp>
    </p:spTree>
    <p:extLst>
      <p:ext uri="{BB962C8B-B14F-4D97-AF65-F5344CB8AC3E}">
        <p14:creationId xmlns:p14="http://schemas.microsoft.com/office/powerpoint/2010/main" val="359624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27CF4E0-7D5B-477B-A528-799EC037A846}"/>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1DAFA94B-B551-4B7D-85F7-A5B1B53AF538}"/>
              </a:ext>
            </a:extLst>
          </p:cNvPr>
          <p:cNvSpPr>
            <a:spLocks noGrp="1" noChangeArrowheads="1"/>
          </p:cNvSpPr>
          <p:nvPr>
            <p:ph type="ftr" sz="quarter" idx="11"/>
          </p:nvPr>
        </p:nvSpPr>
        <p:spPr>
          <a:ln/>
        </p:spPr>
        <p:txBody>
          <a:bodyPr/>
          <a:lstStyle>
            <a:lvl1pPr>
              <a:defRPr/>
            </a:lvl1pPr>
          </a:lstStyle>
          <a:p>
            <a:pPr>
              <a:defRPr/>
            </a:pPr>
            <a:r>
              <a:rPr lang="el-GR"/>
              <a:t>Knowledge Technologies                                                             Manolis Koubarakis</a:t>
            </a:r>
          </a:p>
        </p:txBody>
      </p:sp>
      <p:sp>
        <p:nvSpPr>
          <p:cNvPr id="7" name="Rectangle 6">
            <a:extLst>
              <a:ext uri="{FF2B5EF4-FFF2-40B4-BE49-F238E27FC236}">
                <a16:creationId xmlns:a16="http://schemas.microsoft.com/office/drawing/2014/main" id="{63E6355C-14B5-4705-8B33-5E2B4042D4F5}"/>
              </a:ext>
            </a:extLst>
          </p:cNvPr>
          <p:cNvSpPr>
            <a:spLocks noGrp="1" noChangeArrowheads="1"/>
          </p:cNvSpPr>
          <p:nvPr>
            <p:ph type="sldNum" sz="quarter" idx="12"/>
          </p:nvPr>
        </p:nvSpPr>
        <p:spPr>
          <a:ln/>
        </p:spPr>
        <p:txBody>
          <a:bodyPr/>
          <a:lstStyle>
            <a:lvl1pPr>
              <a:defRPr/>
            </a:lvl1pPr>
          </a:lstStyle>
          <a:p>
            <a:fld id="{BAB63BF3-0E50-4554-A978-C05A1E72894B}" type="slidenum">
              <a:rPr lang="el-GR" altLang="en-US"/>
              <a:pPr/>
              <a:t>‹#›</a:t>
            </a:fld>
            <a:endParaRPr lang="el-GR" altLang="en-US"/>
          </a:p>
        </p:txBody>
      </p:sp>
    </p:spTree>
    <p:extLst>
      <p:ext uri="{BB962C8B-B14F-4D97-AF65-F5344CB8AC3E}">
        <p14:creationId xmlns:p14="http://schemas.microsoft.com/office/powerpoint/2010/main" val="108429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664BAC-5ED5-454B-AA43-71CFC32FBF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Click to edit Master title style</a:t>
            </a:r>
          </a:p>
        </p:txBody>
      </p:sp>
      <p:sp>
        <p:nvSpPr>
          <p:cNvPr id="1027" name="Rectangle 3">
            <a:extLst>
              <a:ext uri="{FF2B5EF4-FFF2-40B4-BE49-F238E27FC236}">
                <a16:creationId xmlns:a16="http://schemas.microsoft.com/office/drawing/2014/main" id="{24ABED1D-5C9C-4BA5-8D5B-01447D14CE8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Click to edit Master text styles</a:t>
            </a:r>
          </a:p>
          <a:p>
            <a:pPr lvl="1"/>
            <a:r>
              <a:rPr lang="el-GR" altLang="en-US"/>
              <a:t>Second level</a:t>
            </a:r>
          </a:p>
          <a:p>
            <a:pPr lvl="2"/>
            <a:r>
              <a:rPr lang="el-GR" altLang="en-US"/>
              <a:t>Third level</a:t>
            </a:r>
          </a:p>
          <a:p>
            <a:pPr lvl="3"/>
            <a:r>
              <a:rPr lang="el-GR" altLang="en-US"/>
              <a:t>Fourth level</a:t>
            </a:r>
          </a:p>
          <a:p>
            <a:pPr lvl="4"/>
            <a:r>
              <a:rPr lang="el-GR" altLang="en-US"/>
              <a:t>Fifth level</a:t>
            </a:r>
          </a:p>
        </p:txBody>
      </p:sp>
      <p:sp>
        <p:nvSpPr>
          <p:cNvPr id="1028" name="Rectangle 4">
            <a:extLst>
              <a:ext uri="{FF2B5EF4-FFF2-40B4-BE49-F238E27FC236}">
                <a16:creationId xmlns:a16="http://schemas.microsoft.com/office/drawing/2014/main" id="{23F002C9-CC1E-4989-9AA2-D16CE6C973D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p>
        </p:txBody>
      </p:sp>
      <p:sp>
        <p:nvSpPr>
          <p:cNvPr id="1029" name="Rectangle 5">
            <a:extLst>
              <a:ext uri="{FF2B5EF4-FFF2-40B4-BE49-F238E27FC236}">
                <a16:creationId xmlns:a16="http://schemas.microsoft.com/office/drawing/2014/main" id="{50C79C69-178A-40AF-A0A8-05F68663C9E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l-GR"/>
              <a:t>Knowledge Technologies                                                             Manolis Koubarakis</a:t>
            </a:r>
          </a:p>
        </p:txBody>
      </p:sp>
      <p:sp>
        <p:nvSpPr>
          <p:cNvPr id="1030" name="Rectangle 6">
            <a:extLst>
              <a:ext uri="{FF2B5EF4-FFF2-40B4-BE49-F238E27FC236}">
                <a16:creationId xmlns:a16="http://schemas.microsoft.com/office/drawing/2014/main" id="{39274AD4-400B-4EDB-9CE9-0C33D914DD0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D393F2B-C4E7-4CF5-99C8-0A9E9BF0AECE}" type="slidenum">
              <a:rPr lang="el-GR" altLang="en-US"/>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hyperlink" Target="http://sig.biostr.washington.edu/projects/fm/AboutFM.html"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www.w3.org/TR/owl2-direct-semantics/"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www.w3.org/TR/owl2-rdf-based-semantics/"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www.cs.ox.ac.uk/isg/tools/ELK/"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hyperlink" Target="http://lat.inf.tu-dresden.de/research/papers/2005/BaaderBrandtLutz-IJCAI-05.pdf" TargetMode="Externa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hyperlink" Target="http://www.w3.org/TR/owl2-primer/" TargetMode="External"/><Relationship Id="rId2" Type="http://schemas.openxmlformats.org/officeDocument/2006/relationships/hyperlink" Target="http://www.w3.org/TR/2009/REC-owl2-overview-20091027/" TargetMode="External"/><Relationship Id="rId1" Type="http://schemas.openxmlformats.org/officeDocument/2006/relationships/slideLayout" Target="../slideLayouts/slideLayout2.xml"/><Relationship Id="rId5" Type="http://schemas.openxmlformats.org/officeDocument/2006/relationships/hyperlink" Target="http://www.cs.ox.ac.uk/people/ian.horrocks/Publications/download/2010/HoPa10a.pdf" TargetMode="External"/><Relationship Id="rId4" Type="http://schemas.openxmlformats.org/officeDocument/2006/relationships/hyperlink" Target="http://www.w3.org/TR/owl2-syntax/" TargetMode="External"/></Relationships>
</file>

<file path=ppt/slides/_rels/slide194.xml.rels><?xml version="1.0" encoding="UTF-8" standalone="yes"?>
<Relationships xmlns="http://schemas.openxmlformats.org/package/2006/relationships"><Relationship Id="rId2" Type="http://schemas.openxmlformats.org/officeDocument/2006/relationships/hyperlink" Target="http://www.cs.manchester.ac.uk/~sattler/publications/sroiq-T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3.org/TR/owl2-synta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3.org/TR/2009/REC-owl2-overview-2009102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w3.org/TR/owl2-dr-linear/"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a:extLst>
              <a:ext uri="{FF2B5EF4-FFF2-40B4-BE49-F238E27FC236}">
                <a16:creationId xmlns:a16="http://schemas.microsoft.com/office/drawing/2014/main" id="{A0B47968-634C-4904-8E14-3E80C083BF2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051" name="Slide Number Placeholder 5">
            <a:extLst>
              <a:ext uri="{FF2B5EF4-FFF2-40B4-BE49-F238E27FC236}">
                <a16:creationId xmlns:a16="http://schemas.microsoft.com/office/drawing/2014/main" id="{0333E907-E981-4CA3-AF7F-E6216AA053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8768E5-015F-4C88-B831-B6197796C574}" type="slidenum">
              <a:rPr lang="el-GR" altLang="en-US"/>
              <a:pPr eaLnBrk="1" hangingPunct="1"/>
              <a:t>1</a:t>
            </a:fld>
            <a:endParaRPr lang="el-GR" altLang="en-US"/>
          </a:p>
        </p:txBody>
      </p:sp>
      <p:sp>
        <p:nvSpPr>
          <p:cNvPr id="2052" name="Rectangle 2">
            <a:extLst>
              <a:ext uri="{FF2B5EF4-FFF2-40B4-BE49-F238E27FC236}">
                <a16:creationId xmlns:a16="http://schemas.microsoft.com/office/drawing/2014/main" id="{563E8444-1F58-4829-AF12-20F5ACB5ACF0}"/>
              </a:ext>
            </a:extLst>
          </p:cNvPr>
          <p:cNvSpPr>
            <a:spLocks noGrp="1" noChangeArrowheads="1"/>
          </p:cNvSpPr>
          <p:nvPr>
            <p:ph type="ctrTitle"/>
          </p:nvPr>
        </p:nvSpPr>
        <p:spPr/>
        <p:txBody>
          <a:bodyPr/>
          <a:lstStyle/>
          <a:p>
            <a:pPr eaLnBrk="1" hangingPunct="1"/>
            <a:r>
              <a:rPr lang="en-US" altLang="en-US" b="1"/>
              <a:t>An Introduction to OWL 2</a:t>
            </a:r>
            <a:endParaRPr lang="el-GR" altLang="en-US" b="1"/>
          </a:p>
        </p:txBody>
      </p:sp>
      <p:sp>
        <p:nvSpPr>
          <p:cNvPr id="2053" name="Rectangle 4">
            <a:extLst>
              <a:ext uri="{FF2B5EF4-FFF2-40B4-BE49-F238E27FC236}">
                <a16:creationId xmlns:a16="http://schemas.microsoft.com/office/drawing/2014/main" id="{FF4950E4-4E23-4FED-94E3-AEC0493DF7AB}"/>
              </a:ext>
            </a:extLst>
          </p:cNvPr>
          <p:cNvSpPr>
            <a:spLocks noGrp="1" noChangeArrowheads="1"/>
          </p:cNvSpPr>
          <p:nvPr>
            <p:ph type="subTitle" idx="1"/>
          </p:nvPr>
        </p:nvSpPr>
        <p:spPr/>
        <p:txBody>
          <a:bodyPr/>
          <a:lstStyle/>
          <a:p>
            <a:pPr eaLnBrk="1" hangingPunct="1"/>
            <a:endParaRPr lang="en-US" altLang="en-US"/>
          </a:p>
        </p:txBody>
      </p:sp>
      <p:pic>
        <p:nvPicPr>
          <p:cNvPr id="2054" name="Picture 5" descr="owl11-logo">
            <a:extLst>
              <a:ext uri="{FF2B5EF4-FFF2-40B4-BE49-F238E27FC236}">
                <a16:creationId xmlns:a16="http://schemas.microsoft.com/office/drawing/2014/main" id="{92C6D1B4-1727-44E6-8372-699F3F52E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88913"/>
            <a:ext cx="1474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6332A840-4F8B-44F3-ACFC-55D7EE2720A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267" name="Slide Number Placeholder 5">
            <a:extLst>
              <a:ext uri="{FF2B5EF4-FFF2-40B4-BE49-F238E27FC236}">
                <a16:creationId xmlns:a16="http://schemas.microsoft.com/office/drawing/2014/main" id="{7302D35F-5BD2-47A3-9520-B69415A23C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033EBF-23CF-47A6-AC05-9D52A02CB3C3}" type="slidenum">
              <a:rPr lang="el-GR" altLang="en-US"/>
              <a:pPr eaLnBrk="1" hangingPunct="1"/>
              <a:t>10</a:t>
            </a:fld>
            <a:endParaRPr lang="el-GR" altLang="en-US"/>
          </a:p>
        </p:txBody>
      </p:sp>
      <p:sp>
        <p:nvSpPr>
          <p:cNvPr id="11268" name="Rectangle 2">
            <a:extLst>
              <a:ext uri="{FF2B5EF4-FFF2-40B4-BE49-F238E27FC236}">
                <a16:creationId xmlns:a16="http://schemas.microsoft.com/office/drawing/2014/main" id="{3804AEDD-F375-45C9-8B18-4D4CF63219B7}"/>
              </a:ext>
            </a:extLst>
          </p:cNvPr>
          <p:cNvSpPr>
            <a:spLocks noGrp="1" noChangeArrowheads="1"/>
          </p:cNvSpPr>
          <p:nvPr>
            <p:ph type="title"/>
          </p:nvPr>
        </p:nvSpPr>
        <p:spPr/>
        <p:txBody>
          <a:bodyPr/>
          <a:lstStyle/>
          <a:p>
            <a:pPr eaLnBrk="1" hangingPunct="1"/>
            <a:r>
              <a:rPr lang="en-US" altLang="en-US"/>
              <a:t>Annotations</a:t>
            </a:r>
            <a:endParaRPr lang="el-GR" altLang="en-US"/>
          </a:p>
        </p:txBody>
      </p:sp>
      <p:sp>
        <p:nvSpPr>
          <p:cNvPr id="11269" name="Rectangle 3">
            <a:extLst>
              <a:ext uri="{FF2B5EF4-FFF2-40B4-BE49-F238E27FC236}">
                <a16:creationId xmlns:a16="http://schemas.microsoft.com/office/drawing/2014/main" id="{C1DF68A4-0AB4-4805-A114-C53F42A20636}"/>
              </a:ext>
            </a:extLst>
          </p:cNvPr>
          <p:cNvSpPr>
            <a:spLocks noGrp="1" noChangeArrowheads="1"/>
          </p:cNvSpPr>
          <p:nvPr>
            <p:ph type="body" idx="1"/>
          </p:nvPr>
        </p:nvSpPr>
        <p:spPr/>
        <p:txBody>
          <a:bodyPr/>
          <a:lstStyle/>
          <a:p>
            <a:pPr eaLnBrk="1" hangingPunct="1">
              <a:lnSpc>
                <a:spcPct val="80000"/>
              </a:lnSpc>
            </a:pPr>
            <a:r>
              <a:rPr lang="en-US" altLang="en-US" sz="2400"/>
              <a:t>Entities, expressions and axioms form the </a:t>
            </a:r>
            <a:r>
              <a:rPr lang="en-US" altLang="en-US" sz="2400" b="1"/>
              <a:t>logical part</a:t>
            </a:r>
            <a:r>
              <a:rPr lang="en-US" altLang="en-US" sz="2400"/>
              <a:t> of OWL 2. They can be given a precise semantics and inferences can be drawn from them.</a:t>
            </a:r>
          </a:p>
          <a:p>
            <a:pPr eaLnBrk="1" hangingPunct="1">
              <a:lnSpc>
                <a:spcPct val="80000"/>
              </a:lnSpc>
            </a:pPr>
            <a:endParaRPr lang="en-US" altLang="en-US" sz="2400"/>
          </a:p>
          <a:p>
            <a:pPr eaLnBrk="1" hangingPunct="1">
              <a:lnSpc>
                <a:spcPct val="80000"/>
              </a:lnSpc>
            </a:pPr>
            <a:r>
              <a:rPr lang="en-US" altLang="en-US" sz="2400"/>
              <a:t>In addition, </a:t>
            </a:r>
            <a:r>
              <a:rPr lang="el-GR" altLang="en-US" sz="2400"/>
              <a:t>entities, axioms, and ontologies can be </a:t>
            </a:r>
            <a:r>
              <a:rPr lang="el-GR" altLang="en-US" sz="2400" b="1"/>
              <a:t>annotated</a:t>
            </a:r>
            <a:r>
              <a:rPr lang="en-US" altLang="en-US" sz="2400" b="1"/>
              <a:t>.</a:t>
            </a:r>
            <a:r>
              <a:rPr lang="el-GR" altLang="en-US" sz="2400"/>
              <a:t> </a:t>
            </a:r>
            <a:endParaRPr lang="en-US" altLang="en-US" sz="2400"/>
          </a:p>
          <a:p>
            <a:pPr eaLnBrk="1" hangingPunct="1">
              <a:lnSpc>
                <a:spcPct val="80000"/>
              </a:lnSpc>
            </a:pPr>
            <a:endParaRPr lang="en-US" altLang="en-US" sz="2400"/>
          </a:p>
          <a:p>
            <a:pPr eaLnBrk="1" hangingPunct="1">
              <a:lnSpc>
                <a:spcPct val="80000"/>
              </a:lnSpc>
            </a:pPr>
            <a:r>
              <a:rPr lang="en-US" altLang="en-US" sz="2400"/>
              <a:t>E</a:t>
            </a:r>
            <a:r>
              <a:rPr lang="el-GR" altLang="en-US" sz="2400"/>
              <a:t>xample</a:t>
            </a:r>
            <a:r>
              <a:rPr lang="en-US" altLang="en-US" sz="2400"/>
              <a:t>:</a:t>
            </a:r>
            <a:r>
              <a:rPr lang="el-GR" altLang="en-US" sz="2400"/>
              <a:t> </a:t>
            </a:r>
            <a:r>
              <a:rPr lang="en-US" altLang="en-US" sz="2400"/>
              <a:t>A</a:t>
            </a:r>
            <a:r>
              <a:rPr lang="el-GR" altLang="en-US" sz="2400"/>
              <a:t> class can be given a human-readable label that provides a more descriptive name for the class. </a:t>
            </a:r>
            <a:endParaRPr lang="en-US" altLang="en-US" sz="2400"/>
          </a:p>
          <a:p>
            <a:pPr eaLnBrk="1" hangingPunct="1">
              <a:lnSpc>
                <a:spcPct val="80000"/>
              </a:lnSpc>
              <a:buFontTx/>
              <a:buNone/>
            </a:pPr>
            <a:endParaRPr lang="en-US" altLang="en-US" sz="2400"/>
          </a:p>
          <a:p>
            <a:pPr eaLnBrk="1" hangingPunct="1">
              <a:lnSpc>
                <a:spcPct val="80000"/>
              </a:lnSpc>
            </a:pPr>
            <a:r>
              <a:rPr lang="el-GR" altLang="en-US" sz="2400"/>
              <a:t>Annotations have </a:t>
            </a:r>
            <a:r>
              <a:rPr lang="el-GR" altLang="en-US" sz="2400" b="1"/>
              <a:t>no effect</a:t>
            </a:r>
            <a:r>
              <a:rPr lang="el-GR" altLang="en-US" sz="2400"/>
              <a:t> on the logical aspects of an ontology</a:t>
            </a:r>
            <a:r>
              <a:rPr lang="en-US" altLang="en-US" sz="2400"/>
              <a:t>. F</a:t>
            </a:r>
            <a:r>
              <a:rPr lang="el-GR" altLang="en-US" sz="2400"/>
              <a:t>or the purposes of the OWL 2 semantics, annotations are treated as not being present.</a:t>
            </a:r>
            <a:endParaRPr lang="en-US" altLang="en-US" sz="2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a:extLst>
              <a:ext uri="{FF2B5EF4-FFF2-40B4-BE49-F238E27FC236}">
                <a16:creationId xmlns:a16="http://schemas.microsoft.com/office/drawing/2014/main" id="{A0A7D9EB-84FC-4CF1-9FBC-5E66E2D2CE2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2403" name="Slide Number Placeholder 5">
            <a:extLst>
              <a:ext uri="{FF2B5EF4-FFF2-40B4-BE49-F238E27FC236}">
                <a16:creationId xmlns:a16="http://schemas.microsoft.com/office/drawing/2014/main" id="{2956BCEB-F845-4434-9F56-49A4B3AFAF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DF12EC-474C-4D50-951C-D4A69B872B1C}" type="slidenum">
              <a:rPr lang="el-GR" altLang="en-US"/>
              <a:pPr eaLnBrk="1" hangingPunct="1"/>
              <a:t>100</a:t>
            </a:fld>
            <a:endParaRPr lang="el-GR" altLang="en-US"/>
          </a:p>
        </p:txBody>
      </p:sp>
      <p:sp>
        <p:nvSpPr>
          <p:cNvPr id="102404" name="Rectangle 2">
            <a:extLst>
              <a:ext uri="{FF2B5EF4-FFF2-40B4-BE49-F238E27FC236}">
                <a16:creationId xmlns:a16="http://schemas.microsoft.com/office/drawing/2014/main" id="{F4868AF0-729D-49A6-AD25-E5046F92886B}"/>
              </a:ext>
            </a:extLst>
          </p:cNvPr>
          <p:cNvSpPr>
            <a:spLocks noGrp="1" noChangeArrowheads="1"/>
          </p:cNvSpPr>
          <p:nvPr>
            <p:ph type="title"/>
          </p:nvPr>
        </p:nvSpPr>
        <p:spPr/>
        <p:txBody>
          <a:bodyPr/>
          <a:lstStyle/>
          <a:p>
            <a:pPr eaLnBrk="1" hangingPunct="1"/>
            <a:r>
              <a:rPr lang="el-GR" altLang="en-US"/>
              <a:t>Disjoint Classes </a:t>
            </a:r>
          </a:p>
        </p:txBody>
      </p:sp>
      <p:sp>
        <p:nvSpPr>
          <p:cNvPr id="102405" name="Rectangle 3">
            <a:extLst>
              <a:ext uri="{FF2B5EF4-FFF2-40B4-BE49-F238E27FC236}">
                <a16:creationId xmlns:a16="http://schemas.microsoft.com/office/drawing/2014/main" id="{4199D180-F6CB-463B-A8BF-6C2E63039162}"/>
              </a:ext>
            </a:extLst>
          </p:cNvPr>
          <p:cNvSpPr>
            <a:spLocks noGrp="1" noChangeArrowheads="1"/>
          </p:cNvSpPr>
          <p:nvPr>
            <p:ph type="body" idx="1"/>
          </p:nvPr>
        </p:nvSpPr>
        <p:spPr/>
        <p:txBody>
          <a:bodyPr/>
          <a:lstStyle/>
          <a:p>
            <a:pPr eaLnBrk="1" hangingPunct="1">
              <a:lnSpc>
                <a:spcPct val="90000"/>
              </a:lnSpc>
            </a:pPr>
            <a:r>
              <a:rPr lang="el-GR" altLang="en-US" sz="2400"/>
              <a:t>A </a:t>
            </a:r>
            <a:r>
              <a:rPr lang="el-GR" altLang="en-US" sz="2400" b="1"/>
              <a:t>disjoint classes axiom</a:t>
            </a:r>
            <a:r>
              <a:rPr lang="el-GR" altLang="en-US" sz="2400"/>
              <a:t> </a:t>
            </a:r>
            <a:r>
              <a:rPr lang="el-GR" altLang="en-US" sz="2400">
                <a:latin typeface="Courier New" panose="02070309020205020404" pitchFamily="49" charset="0"/>
              </a:rPr>
              <a:t>DisjointClasses(CE1 ... CEn)</a:t>
            </a:r>
            <a:r>
              <a:rPr lang="el-GR" altLang="en-US" sz="2400"/>
              <a:t> states that all of the class expressions </a:t>
            </a:r>
            <a:r>
              <a:rPr lang="el-GR" altLang="en-US" sz="2400">
                <a:latin typeface="Courier New" panose="02070309020205020404" pitchFamily="49" charset="0"/>
              </a:rPr>
              <a:t>CEi, 1≤i≤n</a:t>
            </a:r>
            <a:r>
              <a:rPr lang="el-GR" altLang="en-US" sz="2400"/>
              <a:t>, are pairwise disjoint</a:t>
            </a:r>
            <a:r>
              <a:rPr lang="en-US" altLang="en-US" sz="2400"/>
              <a:t>.</a:t>
            </a:r>
          </a:p>
          <a:p>
            <a:pPr eaLnBrk="1" hangingPunct="1">
              <a:lnSpc>
                <a:spcPct val="90000"/>
              </a:lnSpc>
            </a:pPr>
            <a:endParaRPr lang="en-US" altLang="en-US" sz="2400"/>
          </a:p>
          <a:p>
            <a:pPr eaLnBrk="1" hangingPunct="1">
              <a:lnSpc>
                <a:spcPct val="90000"/>
              </a:lnSpc>
            </a:pPr>
            <a:r>
              <a:rPr lang="en-US" altLang="en-US" sz="2400"/>
              <a:t>Example:</a:t>
            </a:r>
          </a:p>
          <a:p>
            <a:pPr algn="ctr" eaLnBrk="1" hangingPunct="1">
              <a:lnSpc>
                <a:spcPct val="90000"/>
              </a:lnSpc>
              <a:buFontTx/>
              <a:buNone/>
            </a:pPr>
            <a:r>
              <a:rPr lang="el-GR" altLang="en-US" sz="2400">
                <a:latin typeface="Courier New" panose="02070309020205020404" pitchFamily="49" charset="0"/>
              </a:rPr>
              <a:t>DisjointClasses(a:Boy a:Girl)</a:t>
            </a:r>
            <a:endParaRPr lang="en-US" altLang="en-US" sz="2400">
              <a:latin typeface="Courier New" panose="02070309020205020404" pitchFamily="49" charset="0"/>
            </a:endParaRPr>
          </a:p>
          <a:p>
            <a:pPr algn="ctr" eaLnBrk="1" hangingPunct="1">
              <a:lnSpc>
                <a:spcPct val="90000"/>
              </a:lnSpc>
              <a:buFontTx/>
              <a:buNone/>
            </a:pPr>
            <a:endParaRPr lang="en-US" altLang="en-US" sz="2400">
              <a:latin typeface="Courier New" panose="02070309020205020404" pitchFamily="49" charset="0"/>
            </a:endParaRPr>
          </a:p>
          <a:p>
            <a:pPr algn="ctr" eaLnBrk="1" hangingPunct="1">
              <a:lnSpc>
                <a:spcPct val="90000"/>
              </a:lnSpc>
              <a:buFontTx/>
              <a:buNone/>
            </a:pPr>
            <a:endParaRPr lang="en-US" altLang="en-US" sz="2400">
              <a:latin typeface="Courier New" panose="02070309020205020404" pitchFamily="49" charset="0"/>
            </a:endParaRPr>
          </a:p>
          <a:p>
            <a:pPr eaLnBrk="1" hangingPunct="1">
              <a:lnSpc>
                <a:spcPct val="90000"/>
              </a:lnSpc>
            </a:pPr>
            <a:r>
              <a:rPr lang="el-GR" altLang="en-US" sz="2400"/>
              <a:t>An axiom </a:t>
            </a:r>
            <a:r>
              <a:rPr lang="el-GR" altLang="en-US" sz="2400">
                <a:latin typeface="Courier New" panose="02070309020205020404" pitchFamily="49" charset="0"/>
              </a:rPr>
              <a:t>DisjointClasses(CE1 CE2)</a:t>
            </a:r>
            <a:r>
              <a:rPr lang="el-GR" altLang="en-US" sz="2400"/>
              <a:t> is equivalent to the following axiom: </a:t>
            </a:r>
          </a:p>
          <a:p>
            <a:pPr algn="ctr" eaLnBrk="1" hangingPunct="1">
              <a:lnSpc>
                <a:spcPct val="90000"/>
              </a:lnSpc>
              <a:buFontTx/>
              <a:buNone/>
            </a:pPr>
            <a:r>
              <a:rPr lang="el-GR" altLang="en-US" sz="2400">
                <a:latin typeface="Courier New" panose="02070309020205020404" pitchFamily="49" charset="0"/>
              </a:rPr>
              <a:t>SubClassOf(CE1 ObjectComplementOf(CE</a:t>
            </a:r>
            <a:r>
              <a:rPr lang="en-US" altLang="en-US" sz="2400">
                <a:latin typeface="Courier New" panose="02070309020205020404" pitchFamily="49" charset="0"/>
              </a:rPr>
              <a:t>2</a:t>
            </a:r>
            <a:r>
              <a:rPr lang="el-GR" altLang="en-US" sz="2400">
                <a:latin typeface="Courier New" panose="02070309020205020404" pitchFamily="49" charset="0"/>
              </a:rPr>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a:extLst>
              <a:ext uri="{FF2B5EF4-FFF2-40B4-BE49-F238E27FC236}">
                <a16:creationId xmlns:a16="http://schemas.microsoft.com/office/drawing/2014/main" id="{9929ADD6-A900-407E-94AF-4DA8AEB6D5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3427" name="Slide Number Placeholder 5">
            <a:extLst>
              <a:ext uri="{FF2B5EF4-FFF2-40B4-BE49-F238E27FC236}">
                <a16:creationId xmlns:a16="http://schemas.microsoft.com/office/drawing/2014/main" id="{0C7F58E3-A596-41AE-8529-2C29FE4A9B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4FC8D9-006E-43FB-AB83-CED5D7B8379F}" type="slidenum">
              <a:rPr lang="el-GR" altLang="en-US"/>
              <a:pPr eaLnBrk="1" hangingPunct="1"/>
              <a:t>101</a:t>
            </a:fld>
            <a:endParaRPr lang="el-GR" altLang="en-US"/>
          </a:p>
        </p:txBody>
      </p:sp>
      <p:sp>
        <p:nvSpPr>
          <p:cNvPr id="103428" name="Rectangle 2">
            <a:extLst>
              <a:ext uri="{FF2B5EF4-FFF2-40B4-BE49-F238E27FC236}">
                <a16:creationId xmlns:a16="http://schemas.microsoft.com/office/drawing/2014/main" id="{14C7AAE4-E6F8-4450-B3A3-03FC7018F24B}"/>
              </a:ext>
            </a:extLst>
          </p:cNvPr>
          <p:cNvSpPr>
            <a:spLocks noGrp="1" noChangeArrowheads="1"/>
          </p:cNvSpPr>
          <p:nvPr>
            <p:ph type="title"/>
          </p:nvPr>
        </p:nvSpPr>
        <p:spPr/>
        <p:txBody>
          <a:bodyPr/>
          <a:lstStyle/>
          <a:p>
            <a:pPr eaLnBrk="1" hangingPunct="1"/>
            <a:r>
              <a:rPr lang="en-US" altLang="en-US"/>
              <a:t>Disjoint Union of Classes </a:t>
            </a:r>
            <a:endParaRPr lang="el-GR" altLang="en-US"/>
          </a:p>
        </p:txBody>
      </p:sp>
      <p:sp>
        <p:nvSpPr>
          <p:cNvPr id="103429" name="Rectangle 3">
            <a:extLst>
              <a:ext uri="{FF2B5EF4-FFF2-40B4-BE49-F238E27FC236}">
                <a16:creationId xmlns:a16="http://schemas.microsoft.com/office/drawing/2014/main" id="{54F90973-2E85-4D5F-96BA-00DDF3B5E045}"/>
              </a:ext>
            </a:extLst>
          </p:cNvPr>
          <p:cNvSpPr>
            <a:spLocks noGrp="1" noChangeArrowheads="1"/>
          </p:cNvSpPr>
          <p:nvPr>
            <p:ph type="body" idx="1"/>
          </p:nvPr>
        </p:nvSpPr>
        <p:spPr/>
        <p:txBody>
          <a:bodyPr/>
          <a:lstStyle/>
          <a:p>
            <a:pPr eaLnBrk="1" hangingPunct="1">
              <a:lnSpc>
                <a:spcPct val="80000"/>
              </a:lnSpc>
            </a:pPr>
            <a:r>
              <a:rPr lang="el-GR" altLang="en-US" sz="1800" dirty="0"/>
              <a:t>A </a:t>
            </a:r>
            <a:r>
              <a:rPr lang="el-GR" altLang="en-US" sz="1800" b="1" dirty="0"/>
              <a:t>disjoint union axiom</a:t>
            </a:r>
            <a:r>
              <a:rPr lang="el-GR" altLang="en-US" sz="1800" dirty="0"/>
              <a:t> </a:t>
            </a:r>
            <a:r>
              <a:rPr lang="el-GR" altLang="en-US" sz="1800" dirty="0">
                <a:latin typeface="Courier New" panose="02070309020205020404" pitchFamily="49" charset="0"/>
              </a:rPr>
              <a:t>DisjointUnion(C CE1 ... CEn)</a:t>
            </a:r>
            <a:r>
              <a:rPr lang="el-GR" altLang="en-US" sz="1800" dirty="0"/>
              <a:t> states that a class </a:t>
            </a:r>
            <a:r>
              <a:rPr lang="el-GR" altLang="en-US" sz="1800" dirty="0">
                <a:latin typeface="Courier New" panose="02070309020205020404" pitchFamily="49" charset="0"/>
              </a:rPr>
              <a:t>C</a:t>
            </a:r>
            <a:r>
              <a:rPr lang="el-GR" altLang="en-US" sz="1800" dirty="0"/>
              <a:t> is a disjoint union of the class expressions </a:t>
            </a:r>
            <a:r>
              <a:rPr lang="el-GR" altLang="en-US" sz="1800" dirty="0">
                <a:latin typeface="Courier New" panose="02070309020205020404" pitchFamily="49" charset="0"/>
              </a:rPr>
              <a:t>CEi,1≤i≤ n,</a:t>
            </a:r>
            <a:r>
              <a:rPr lang="el-GR" altLang="en-US" sz="1800" dirty="0"/>
              <a:t> all of which are pairwise disjoint. </a:t>
            </a:r>
            <a:endParaRPr lang="en-US" altLang="en-US" sz="1800" dirty="0"/>
          </a:p>
          <a:p>
            <a:pPr eaLnBrk="1" hangingPunct="1">
              <a:lnSpc>
                <a:spcPct val="80000"/>
              </a:lnSpc>
            </a:pPr>
            <a:endParaRPr lang="en-US" altLang="en-US" sz="1800" dirty="0"/>
          </a:p>
          <a:p>
            <a:pPr eaLnBrk="1" hangingPunct="1">
              <a:lnSpc>
                <a:spcPct val="80000"/>
              </a:lnSpc>
            </a:pPr>
            <a:r>
              <a:rPr lang="el-GR" altLang="en-US" sz="1800" dirty="0"/>
              <a:t>Such axioms are sometimes referred to as </a:t>
            </a:r>
            <a:r>
              <a:rPr lang="el-GR" altLang="en-US" sz="1800" b="1" dirty="0"/>
              <a:t>covering axioms</a:t>
            </a:r>
            <a:r>
              <a:rPr lang="el-GR" altLang="en-US" sz="1800" dirty="0"/>
              <a:t>, as they state that the extensions of all </a:t>
            </a:r>
            <a:r>
              <a:rPr lang="el-GR" altLang="en-US" sz="1800" dirty="0">
                <a:latin typeface="Courier New" panose="02070309020205020404" pitchFamily="49" charset="0"/>
              </a:rPr>
              <a:t>CEi</a:t>
            </a:r>
            <a:r>
              <a:rPr lang="el-GR" altLang="en-US" sz="1800" dirty="0"/>
              <a:t> exactly cover the extension of </a:t>
            </a:r>
            <a:r>
              <a:rPr lang="el-GR" altLang="en-US" sz="1800" dirty="0">
                <a:latin typeface="Courier New" panose="02070309020205020404" pitchFamily="49" charset="0"/>
              </a:rPr>
              <a:t>C</a:t>
            </a:r>
            <a:r>
              <a:rPr lang="el-GR" altLang="en-US" sz="1800" dirty="0"/>
              <a:t>. </a:t>
            </a:r>
            <a:endParaRPr lang="en-US" altLang="en-US" sz="1800" dirty="0"/>
          </a:p>
          <a:p>
            <a:pPr eaLnBrk="1" hangingPunct="1">
              <a:lnSpc>
                <a:spcPct val="80000"/>
              </a:lnSpc>
            </a:pPr>
            <a:endParaRPr lang="en-US" altLang="en-US" sz="1800" dirty="0"/>
          </a:p>
          <a:p>
            <a:pPr eaLnBrk="1" hangingPunct="1">
              <a:lnSpc>
                <a:spcPct val="80000"/>
              </a:lnSpc>
            </a:pPr>
            <a:r>
              <a:rPr lang="en-US" altLang="en-US" sz="1800" dirty="0"/>
              <a:t>Example:</a:t>
            </a:r>
          </a:p>
          <a:p>
            <a:pPr algn="ctr" eaLnBrk="1" hangingPunct="1">
              <a:lnSpc>
                <a:spcPct val="80000"/>
              </a:lnSpc>
              <a:buFontTx/>
              <a:buNone/>
            </a:pPr>
            <a:r>
              <a:rPr lang="el-GR" altLang="en-US" sz="1800" dirty="0">
                <a:latin typeface="Courier New" panose="02070309020205020404" pitchFamily="49" charset="0"/>
              </a:rPr>
              <a:t>DisjointUnion(a:Child a:Boy a:Girl) </a:t>
            </a:r>
            <a:endParaRPr lang="en-US" altLang="en-US" sz="1800" dirty="0">
              <a:latin typeface="Courier New" panose="02070309020205020404" pitchFamily="49" charset="0"/>
            </a:endParaRPr>
          </a:p>
          <a:p>
            <a:pPr algn="ctr" eaLnBrk="1" hangingPunct="1">
              <a:lnSpc>
                <a:spcPct val="80000"/>
              </a:lnSpc>
              <a:buFontTx/>
              <a:buNone/>
            </a:pPr>
            <a:endParaRPr lang="en-US" altLang="en-US" sz="1800" dirty="0">
              <a:latin typeface="Courier New" panose="02070309020205020404" pitchFamily="49" charset="0"/>
            </a:endParaRPr>
          </a:p>
          <a:p>
            <a:pPr algn="ctr" eaLnBrk="1" hangingPunct="1">
              <a:lnSpc>
                <a:spcPct val="80000"/>
              </a:lnSpc>
              <a:buFontTx/>
              <a:buNone/>
            </a:pPr>
            <a:endParaRPr lang="en-US" altLang="en-US" sz="1800" dirty="0">
              <a:latin typeface="Courier New" panose="02070309020205020404" pitchFamily="49" charset="0"/>
            </a:endParaRPr>
          </a:p>
          <a:p>
            <a:pPr eaLnBrk="1" hangingPunct="1">
              <a:lnSpc>
                <a:spcPct val="80000"/>
              </a:lnSpc>
            </a:pPr>
            <a:r>
              <a:rPr lang="el-GR" altLang="en-US" sz="1800" dirty="0"/>
              <a:t>Each such axiom </a:t>
            </a:r>
            <a:r>
              <a:rPr lang="en-US" altLang="en-US" sz="1800" dirty="0"/>
              <a:t>is equivalent to the conjunction of</a:t>
            </a:r>
            <a:r>
              <a:rPr lang="el-GR" altLang="en-US" sz="1800" dirty="0"/>
              <a:t> the following two axioms: </a:t>
            </a:r>
          </a:p>
          <a:p>
            <a:pPr algn="ctr" eaLnBrk="1" hangingPunct="1">
              <a:lnSpc>
                <a:spcPct val="80000"/>
              </a:lnSpc>
              <a:buFontTx/>
              <a:buNone/>
            </a:pPr>
            <a:r>
              <a:rPr lang="el-GR" altLang="en-US" sz="1800" dirty="0">
                <a:latin typeface="Courier New" panose="02070309020205020404" pitchFamily="49" charset="0"/>
              </a:rPr>
              <a:t>EquivalentClasses(C ObjectUnionOf(CE1 ... CEn))</a:t>
            </a:r>
            <a:br>
              <a:rPr lang="el-GR" altLang="en-US" sz="1800" dirty="0">
                <a:latin typeface="Courier New" panose="02070309020205020404" pitchFamily="49" charset="0"/>
              </a:rPr>
            </a:br>
            <a:endParaRPr lang="en-US" altLang="en-US" sz="1800" dirty="0">
              <a:latin typeface="Courier New" panose="02070309020205020404" pitchFamily="49" charset="0"/>
            </a:endParaRPr>
          </a:p>
          <a:p>
            <a:pPr algn="ctr" eaLnBrk="1" hangingPunct="1">
              <a:lnSpc>
                <a:spcPct val="80000"/>
              </a:lnSpc>
              <a:buFontTx/>
              <a:buNone/>
            </a:pPr>
            <a:r>
              <a:rPr lang="el-GR" altLang="en-US" sz="1800" dirty="0">
                <a:latin typeface="Courier New" panose="02070309020205020404" pitchFamily="49" charset="0"/>
              </a:rPr>
              <a:t>DisjointClasses</a:t>
            </a:r>
            <a:r>
              <a:rPr lang="en-US" altLang="en-US" sz="1800" dirty="0">
                <a:latin typeface="Courier New" panose="02070309020205020404" pitchFamily="49" charset="0"/>
              </a:rPr>
              <a:t>(</a:t>
            </a:r>
            <a:r>
              <a:rPr lang="el-GR" altLang="en-US" sz="1800" dirty="0">
                <a:latin typeface="Courier New" panose="02070309020205020404" pitchFamily="49" charset="0"/>
              </a:rPr>
              <a:t>CE1 ... CEn) </a:t>
            </a:r>
          </a:p>
        </p:txBody>
      </p:sp>
      <p:sp>
        <p:nvSpPr>
          <p:cNvPr id="2" name="Oval 1">
            <a:extLst>
              <a:ext uri="{FF2B5EF4-FFF2-40B4-BE49-F238E27FC236}">
                <a16:creationId xmlns:a16="http://schemas.microsoft.com/office/drawing/2014/main" id="{C6CB1DC4-28E7-48DF-B2AD-8F49358F5385}"/>
              </a:ext>
            </a:extLst>
          </p:cNvPr>
          <p:cNvSpPr/>
          <p:nvPr/>
        </p:nvSpPr>
        <p:spPr>
          <a:xfrm>
            <a:off x="6876256" y="3212976"/>
            <a:ext cx="172819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205C707-74A5-49C0-9B1F-EE434316D1D7}"/>
              </a:ext>
            </a:extLst>
          </p:cNvPr>
          <p:cNvCxnSpPr/>
          <p:nvPr/>
        </p:nvCxnSpPr>
        <p:spPr>
          <a:xfrm>
            <a:off x="7812360" y="3140968"/>
            <a:ext cx="0" cy="722213"/>
          </a:xfrm>
          <a:prstGeom prst="line">
            <a:avLst/>
          </a:prstGeom>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6C1A3C4C-89BB-4C3A-B784-34229A628C71}"/>
              </a:ext>
            </a:extLst>
          </p:cNvPr>
          <p:cNvSpPr txBox="1"/>
          <p:nvPr/>
        </p:nvSpPr>
        <p:spPr>
          <a:xfrm>
            <a:off x="7020272" y="3284984"/>
            <a:ext cx="693791" cy="369332"/>
          </a:xfrm>
          <a:prstGeom prst="rect">
            <a:avLst/>
          </a:prstGeom>
          <a:noFill/>
        </p:spPr>
        <p:txBody>
          <a:bodyPr wrap="square" rtlCol="0">
            <a:spAutoFit/>
          </a:bodyPr>
          <a:lstStyle/>
          <a:p>
            <a:r>
              <a:rPr lang="en-GB" dirty="0"/>
              <a:t>Boy</a:t>
            </a:r>
          </a:p>
        </p:txBody>
      </p:sp>
      <p:sp>
        <p:nvSpPr>
          <p:cNvPr id="6" name="TextBox 5">
            <a:extLst>
              <a:ext uri="{FF2B5EF4-FFF2-40B4-BE49-F238E27FC236}">
                <a16:creationId xmlns:a16="http://schemas.microsoft.com/office/drawing/2014/main" id="{56238689-AA9D-4F9C-9C0B-EAF4BD6D1FF5}"/>
              </a:ext>
            </a:extLst>
          </p:cNvPr>
          <p:cNvSpPr txBox="1"/>
          <p:nvPr/>
        </p:nvSpPr>
        <p:spPr>
          <a:xfrm>
            <a:off x="7875007" y="3284984"/>
            <a:ext cx="693791" cy="369332"/>
          </a:xfrm>
          <a:prstGeom prst="rect">
            <a:avLst/>
          </a:prstGeom>
          <a:noFill/>
        </p:spPr>
        <p:txBody>
          <a:bodyPr wrap="square" rtlCol="0">
            <a:spAutoFit/>
          </a:bodyPr>
          <a:lstStyle/>
          <a:p>
            <a:r>
              <a:rPr lang="en-GB" dirty="0"/>
              <a:t>Girl</a:t>
            </a:r>
          </a:p>
        </p:txBody>
      </p:sp>
      <p:sp>
        <p:nvSpPr>
          <p:cNvPr id="7" name="TextBox 6">
            <a:extLst>
              <a:ext uri="{FF2B5EF4-FFF2-40B4-BE49-F238E27FC236}">
                <a16:creationId xmlns:a16="http://schemas.microsoft.com/office/drawing/2014/main" id="{EDA88F65-7A15-4BB8-A1D6-1F71B8687231}"/>
              </a:ext>
            </a:extLst>
          </p:cNvPr>
          <p:cNvSpPr txBox="1"/>
          <p:nvPr/>
        </p:nvSpPr>
        <p:spPr>
          <a:xfrm>
            <a:off x="7443235" y="2852936"/>
            <a:ext cx="801173" cy="369332"/>
          </a:xfrm>
          <a:prstGeom prst="rect">
            <a:avLst/>
          </a:prstGeom>
          <a:noFill/>
        </p:spPr>
        <p:txBody>
          <a:bodyPr wrap="square" rtlCol="0">
            <a:spAutoFit/>
          </a:bodyPr>
          <a:lstStyle/>
          <a:p>
            <a:r>
              <a:rPr lang="en-GB" dirty="0"/>
              <a:t>Child</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a:extLst>
              <a:ext uri="{FF2B5EF4-FFF2-40B4-BE49-F238E27FC236}">
                <a16:creationId xmlns:a16="http://schemas.microsoft.com/office/drawing/2014/main" id="{B2B2FE27-082F-445E-976C-CB8CC1C53E6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4451" name="Slide Number Placeholder 5">
            <a:extLst>
              <a:ext uri="{FF2B5EF4-FFF2-40B4-BE49-F238E27FC236}">
                <a16:creationId xmlns:a16="http://schemas.microsoft.com/office/drawing/2014/main" id="{A305458F-B973-4959-B705-FF5E99C4DB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FF29B3-111F-46F5-823F-9A20770EDC6C}" type="slidenum">
              <a:rPr lang="el-GR" altLang="en-US"/>
              <a:pPr eaLnBrk="1" hangingPunct="1"/>
              <a:t>102</a:t>
            </a:fld>
            <a:endParaRPr lang="el-GR" altLang="en-US"/>
          </a:p>
        </p:txBody>
      </p:sp>
      <p:sp>
        <p:nvSpPr>
          <p:cNvPr id="104452" name="Rectangle 2">
            <a:extLst>
              <a:ext uri="{FF2B5EF4-FFF2-40B4-BE49-F238E27FC236}">
                <a16:creationId xmlns:a16="http://schemas.microsoft.com/office/drawing/2014/main" id="{1879CE6E-B49A-45B1-9F6B-0300C0A4CB88}"/>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04453" name="Rectangle 3">
            <a:extLst>
              <a:ext uri="{FF2B5EF4-FFF2-40B4-BE49-F238E27FC236}">
                <a16:creationId xmlns:a16="http://schemas.microsoft.com/office/drawing/2014/main" id="{5CE10971-817F-410E-8644-3E61D5F11A42}"/>
              </a:ext>
            </a:extLst>
          </p:cNvPr>
          <p:cNvSpPr>
            <a:spLocks noGrp="1" noChangeArrowheads="1"/>
          </p:cNvSpPr>
          <p:nvPr>
            <p:ph type="body" idx="1"/>
          </p:nvPr>
        </p:nvSpPr>
        <p:spPr/>
        <p:txBody>
          <a:bodyPr/>
          <a:lstStyle/>
          <a:p>
            <a:pPr eaLnBrk="1" hangingPunct="1">
              <a:lnSpc>
                <a:spcPct val="80000"/>
              </a:lnSpc>
            </a:pPr>
            <a:r>
              <a:rPr lang="en-US" altLang="en-US" sz="2400"/>
              <a:t>From</a:t>
            </a:r>
          </a:p>
          <a:p>
            <a:pPr eaLnBrk="1" hangingPunct="1">
              <a:lnSpc>
                <a:spcPct val="80000"/>
              </a:lnSpc>
              <a:buFontTx/>
              <a:buNone/>
            </a:pPr>
            <a:endParaRPr lang="en-US" altLang="en-US" sz="2400"/>
          </a:p>
          <a:p>
            <a:pPr algn="ctr" eaLnBrk="1" hangingPunct="1">
              <a:lnSpc>
                <a:spcPct val="80000"/>
              </a:lnSpc>
              <a:buFontTx/>
              <a:buNone/>
            </a:pPr>
            <a:r>
              <a:rPr lang="en-US" altLang="en-US" sz="2400">
                <a:latin typeface="Courier New" panose="02070309020205020404" pitchFamily="49" charset="0"/>
              </a:rPr>
              <a:t>DisjointUnion(a:Child a:Boy a:Girl)</a:t>
            </a:r>
          </a:p>
          <a:p>
            <a:pPr algn="ctr" eaLnBrk="1" hangingPunct="1">
              <a:lnSpc>
                <a:spcPct val="80000"/>
              </a:lnSpc>
              <a:buFontTx/>
              <a:buNone/>
            </a:pPr>
            <a:endParaRPr lang="en-US" altLang="en-US" sz="2400">
              <a:latin typeface="Courier New" panose="02070309020205020404" pitchFamily="49" charset="0"/>
            </a:endParaRPr>
          </a:p>
          <a:p>
            <a:pPr algn="ctr" eaLnBrk="1" hangingPunct="1">
              <a:lnSpc>
                <a:spcPct val="80000"/>
              </a:lnSpc>
              <a:buFontTx/>
              <a:buNone/>
            </a:pPr>
            <a:r>
              <a:rPr lang="en-US" altLang="en-US" sz="2400">
                <a:latin typeface="Courier New" panose="02070309020205020404" pitchFamily="49" charset="0"/>
              </a:rPr>
              <a:t> 	 ClassAssertion(a:Child a:Stewie)</a:t>
            </a:r>
          </a:p>
          <a:p>
            <a:pPr algn="ctr" eaLnBrk="1" hangingPunct="1">
              <a:lnSpc>
                <a:spcPct val="80000"/>
              </a:lnSpc>
              <a:buFontTx/>
              <a:buNone/>
            </a:pPr>
            <a:r>
              <a:rPr lang="en-US" altLang="en-US" sz="2400">
                <a:latin typeface="Courier New" panose="02070309020205020404" pitchFamily="49" charset="0"/>
              </a:rPr>
              <a:t>	</a:t>
            </a:r>
          </a:p>
          <a:p>
            <a:pPr algn="ctr" eaLnBrk="1" hangingPunct="1">
              <a:lnSpc>
                <a:spcPct val="80000"/>
              </a:lnSpc>
              <a:buFontTx/>
              <a:buNone/>
            </a:pPr>
            <a:r>
              <a:rPr lang="en-US" altLang="en-US" sz="2400">
                <a:latin typeface="Courier New" panose="02070309020205020404" pitchFamily="49" charset="0"/>
              </a:rPr>
              <a:t>ClassAssertion(ObjectComplementOf(a:Girl) a:Stewie) </a:t>
            </a:r>
          </a:p>
          <a:p>
            <a:pPr algn="ctr" eaLnBrk="1" hangingPunct="1">
              <a:lnSpc>
                <a:spcPct val="80000"/>
              </a:lnSpc>
              <a:buFontTx/>
              <a:buNone/>
            </a:pPr>
            <a:r>
              <a:rPr lang="en-US" altLang="en-US" sz="2400">
                <a:latin typeface="Courier New" panose="02070309020205020404" pitchFamily="49" charset="0"/>
              </a:rPr>
              <a:t> </a:t>
            </a:r>
          </a:p>
          <a:p>
            <a:pPr eaLnBrk="1" hangingPunct="1">
              <a:lnSpc>
                <a:spcPct val="80000"/>
              </a:lnSpc>
              <a:buFontTx/>
              <a:buNone/>
            </a:pPr>
            <a:r>
              <a:rPr lang="en-US" altLang="en-US" sz="2400"/>
              <a:t>   we can infer</a:t>
            </a:r>
          </a:p>
          <a:p>
            <a:pPr eaLnBrk="1" hangingPunct="1">
              <a:lnSpc>
                <a:spcPct val="80000"/>
              </a:lnSpc>
              <a:buFontTx/>
              <a:buNone/>
            </a:pPr>
            <a:endParaRPr lang="en-US" altLang="en-US" sz="2400"/>
          </a:p>
          <a:p>
            <a:pPr algn="ctr" eaLnBrk="1" hangingPunct="1">
              <a:lnSpc>
                <a:spcPct val="80000"/>
              </a:lnSpc>
              <a:buFontTx/>
              <a:buNone/>
            </a:pPr>
            <a:r>
              <a:rPr lang="en-US" altLang="en-US" sz="2400">
                <a:latin typeface="Courier New" panose="02070309020205020404" pitchFamily="49" charset="0"/>
              </a:rPr>
              <a:t>ClassAssertion(a:Boy a:Stewie)</a:t>
            </a:r>
            <a:endParaRPr lang="el-GR" altLang="en-US" sz="2400">
              <a:latin typeface="Courier New" panose="02070309020205020404" pitchFamily="49"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4">
            <a:extLst>
              <a:ext uri="{FF2B5EF4-FFF2-40B4-BE49-F238E27FC236}">
                <a16:creationId xmlns:a16="http://schemas.microsoft.com/office/drawing/2014/main" id="{B8C263B6-E4E9-4A27-8EDC-977EA3285E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5475" name="Slide Number Placeholder 5">
            <a:extLst>
              <a:ext uri="{FF2B5EF4-FFF2-40B4-BE49-F238E27FC236}">
                <a16:creationId xmlns:a16="http://schemas.microsoft.com/office/drawing/2014/main" id="{CE517AEC-B90B-4B8C-97A7-B4CCCB628E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AB7F80-CD88-4DC4-87D4-AC97E09F8DCD}" type="slidenum">
              <a:rPr lang="el-GR" altLang="en-US"/>
              <a:pPr eaLnBrk="1" hangingPunct="1"/>
              <a:t>103</a:t>
            </a:fld>
            <a:endParaRPr lang="el-GR" altLang="en-US"/>
          </a:p>
        </p:txBody>
      </p:sp>
      <p:sp>
        <p:nvSpPr>
          <p:cNvPr id="105476" name="Rectangle 2">
            <a:extLst>
              <a:ext uri="{FF2B5EF4-FFF2-40B4-BE49-F238E27FC236}">
                <a16:creationId xmlns:a16="http://schemas.microsoft.com/office/drawing/2014/main" id="{88E9180F-6683-4F94-8712-C733EACEBCD5}"/>
              </a:ext>
            </a:extLst>
          </p:cNvPr>
          <p:cNvSpPr>
            <a:spLocks noGrp="1" noChangeArrowheads="1"/>
          </p:cNvSpPr>
          <p:nvPr>
            <p:ph type="title"/>
          </p:nvPr>
        </p:nvSpPr>
        <p:spPr/>
        <p:txBody>
          <a:bodyPr/>
          <a:lstStyle/>
          <a:p>
            <a:pPr eaLnBrk="1" hangingPunct="1"/>
            <a:r>
              <a:rPr lang="en-US" altLang="en-US"/>
              <a:t>Axioms (cont’d)</a:t>
            </a:r>
            <a:endParaRPr lang="el-GR" altLang="en-US"/>
          </a:p>
        </p:txBody>
      </p:sp>
      <p:pic>
        <p:nvPicPr>
          <p:cNvPr id="105477" name="Picture 3">
            <a:extLst>
              <a:ext uri="{FF2B5EF4-FFF2-40B4-BE49-F238E27FC236}">
                <a16:creationId xmlns:a16="http://schemas.microsoft.com/office/drawing/2014/main" id="{086E0975-A3EA-44C4-B9A7-38CB54F1A8F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105478" name="AutoShape 4">
            <a:extLst>
              <a:ext uri="{FF2B5EF4-FFF2-40B4-BE49-F238E27FC236}">
                <a16:creationId xmlns:a16="http://schemas.microsoft.com/office/drawing/2014/main" id="{BBE502E2-890A-4957-81BC-DCEC79007012}"/>
              </a:ext>
            </a:extLst>
          </p:cNvPr>
          <p:cNvSpPr>
            <a:spLocks noChangeArrowheads="1"/>
          </p:cNvSpPr>
          <p:nvPr/>
        </p:nvSpPr>
        <p:spPr bwMode="auto">
          <a:xfrm rot="10800000" flipV="1">
            <a:off x="3276600" y="4581525"/>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4">
            <a:extLst>
              <a:ext uri="{FF2B5EF4-FFF2-40B4-BE49-F238E27FC236}">
                <a16:creationId xmlns:a16="http://schemas.microsoft.com/office/drawing/2014/main" id="{0F181CED-5027-4DB5-9975-DF3EA6809D1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6499" name="Slide Number Placeholder 5">
            <a:extLst>
              <a:ext uri="{FF2B5EF4-FFF2-40B4-BE49-F238E27FC236}">
                <a16:creationId xmlns:a16="http://schemas.microsoft.com/office/drawing/2014/main" id="{D39ED030-CD28-49F9-B6D6-9A9CC76CA6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6B6A39-3631-4602-983B-ABB189E160FA}" type="slidenum">
              <a:rPr lang="el-GR" altLang="en-US"/>
              <a:pPr eaLnBrk="1" hangingPunct="1"/>
              <a:t>104</a:t>
            </a:fld>
            <a:endParaRPr lang="el-GR" altLang="en-US"/>
          </a:p>
        </p:txBody>
      </p:sp>
      <p:sp>
        <p:nvSpPr>
          <p:cNvPr id="106500" name="Rectangle 2">
            <a:extLst>
              <a:ext uri="{FF2B5EF4-FFF2-40B4-BE49-F238E27FC236}">
                <a16:creationId xmlns:a16="http://schemas.microsoft.com/office/drawing/2014/main" id="{B1C53872-3947-401E-A7B0-E8FFEA0ADEF1}"/>
              </a:ext>
            </a:extLst>
          </p:cNvPr>
          <p:cNvSpPr>
            <a:spLocks noGrp="1" noChangeArrowheads="1"/>
          </p:cNvSpPr>
          <p:nvPr>
            <p:ph type="title"/>
          </p:nvPr>
        </p:nvSpPr>
        <p:spPr/>
        <p:txBody>
          <a:bodyPr/>
          <a:lstStyle/>
          <a:p>
            <a:pPr eaLnBrk="1" hangingPunct="1"/>
            <a:r>
              <a:rPr lang="el-GR" altLang="en-US"/>
              <a:t>Object Property Axioms </a:t>
            </a:r>
          </a:p>
        </p:txBody>
      </p:sp>
      <p:sp>
        <p:nvSpPr>
          <p:cNvPr id="106501" name="Rectangle 3">
            <a:extLst>
              <a:ext uri="{FF2B5EF4-FFF2-40B4-BE49-F238E27FC236}">
                <a16:creationId xmlns:a16="http://schemas.microsoft.com/office/drawing/2014/main" id="{746CA198-7D07-49A4-8223-CAF5CACB8110}"/>
              </a:ext>
            </a:extLst>
          </p:cNvPr>
          <p:cNvSpPr>
            <a:spLocks noGrp="1" noChangeArrowheads="1"/>
          </p:cNvSpPr>
          <p:nvPr>
            <p:ph type="body" idx="1"/>
          </p:nvPr>
        </p:nvSpPr>
        <p:spPr/>
        <p:txBody>
          <a:bodyPr/>
          <a:lstStyle/>
          <a:p>
            <a:pPr eaLnBrk="1" hangingPunct="1"/>
            <a:r>
              <a:rPr lang="el-GR" altLang="en-US"/>
              <a:t>OWL 2 provides axioms that can be used to </a:t>
            </a:r>
            <a:r>
              <a:rPr lang="el-GR" altLang="en-US" b="1"/>
              <a:t>characterize and establish relationships between object property expressions.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4">
            <a:extLst>
              <a:ext uri="{FF2B5EF4-FFF2-40B4-BE49-F238E27FC236}">
                <a16:creationId xmlns:a16="http://schemas.microsoft.com/office/drawing/2014/main" id="{F3B5FEE7-52EA-4629-8171-5EFAED797EF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7523" name="Slide Number Placeholder 5">
            <a:extLst>
              <a:ext uri="{FF2B5EF4-FFF2-40B4-BE49-F238E27FC236}">
                <a16:creationId xmlns:a16="http://schemas.microsoft.com/office/drawing/2014/main" id="{A10C7460-D650-4F97-A5C7-3EE709A803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DD5C1C-5475-4473-8EC1-5D88A822EFF1}" type="slidenum">
              <a:rPr lang="el-GR" altLang="en-US"/>
              <a:pPr eaLnBrk="1" hangingPunct="1"/>
              <a:t>105</a:t>
            </a:fld>
            <a:endParaRPr lang="el-GR" altLang="en-US"/>
          </a:p>
        </p:txBody>
      </p:sp>
      <p:sp>
        <p:nvSpPr>
          <p:cNvPr id="107524" name="Rectangle 2">
            <a:extLst>
              <a:ext uri="{FF2B5EF4-FFF2-40B4-BE49-F238E27FC236}">
                <a16:creationId xmlns:a16="http://schemas.microsoft.com/office/drawing/2014/main" id="{771E632B-3FA5-48BF-855A-B1E0524C6717}"/>
              </a:ext>
            </a:extLst>
          </p:cNvPr>
          <p:cNvSpPr>
            <a:spLocks noGrp="1" noChangeArrowheads="1"/>
          </p:cNvSpPr>
          <p:nvPr>
            <p:ph type="title"/>
          </p:nvPr>
        </p:nvSpPr>
        <p:spPr/>
        <p:txBody>
          <a:bodyPr/>
          <a:lstStyle/>
          <a:p>
            <a:pPr eaLnBrk="1" hangingPunct="1"/>
            <a:r>
              <a:rPr lang="el-GR" altLang="en-US"/>
              <a:t>Object Property Axioms</a:t>
            </a:r>
          </a:p>
        </p:txBody>
      </p:sp>
      <p:pic>
        <p:nvPicPr>
          <p:cNvPr id="107525" name="Picture 3">
            <a:extLst>
              <a:ext uri="{FF2B5EF4-FFF2-40B4-BE49-F238E27FC236}">
                <a16:creationId xmlns:a16="http://schemas.microsoft.com/office/drawing/2014/main" id="{7C09AE0F-7193-4C05-BCCE-0FAD2FC538B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a:extLst>
              <a:ext uri="{FF2B5EF4-FFF2-40B4-BE49-F238E27FC236}">
                <a16:creationId xmlns:a16="http://schemas.microsoft.com/office/drawing/2014/main" id="{3BC56563-EE22-4246-AE27-F8C586C9BC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8547" name="Slide Number Placeholder 5">
            <a:extLst>
              <a:ext uri="{FF2B5EF4-FFF2-40B4-BE49-F238E27FC236}">
                <a16:creationId xmlns:a16="http://schemas.microsoft.com/office/drawing/2014/main" id="{C629C6A6-113A-4C2C-B491-7D0D2A0FC8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DA3F70-36B0-454F-B8F9-C04B7B8EF67E}" type="slidenum">
              <a:rPr lang="el-GR" altLang="en-US"/>
              <a:pPr eaLnBrk="1" hangingPunct="1"/>
              <a:t>106</a:t>
            </a:fld>
            <a:endParaRPr lang="el-GR" altLang="en-US"/>
          </a:p>
        </p:txBody>
      </p:sp>
      <p:sp>
        <p:nvSpPr>
          <p:cNvPr id="108548" name="Rectangle 2">
            <a:extLst>
              <a:ext uri="{FF2B5EF4-FFF2-40B4-BE49-F238E27FC236}">
                <a16:creationId xmlns:a16="http://schemas.microsoft.com/office/drawing/2014/main" id="{0F6EBB46-259D-4A96-8F6B-E61AE24FEF72}"/>
              </a:ext>
            </a:extLst>
          </p:cNvPr>
          <p:cNvSpPr>
            <a:spLocks noGrp="1" noChangeArrowheads="1"/>
          </p:cNvSpPr>
          <p:nvPr>
            <p:ph type="title"/>
          </p:nvPr>
        </p:nvSpPr>
        <p:spPr/>
        <p:txBody>
          <a:bodyPr/>
          <a:lstStyle/>
          <a:p>
            <a:pPr eaLnBrk="1" hangingPunct="1"/>
            <a:r>
              <a:rPr lang="el-GR" altLang="en-US" sz="4000"/>
              <a:t>Object Subpropert</a:t>
            </a:r>
            <a:r>
              <a:rPr lang="en-US" altLang="en-US" sz="4000"/>
              <a:t>y Axioms</a:t>
            </a:r>
            <a:r>
              <a:rPr lang="el-GR" altLang="en-US" sz="4000" b="1"/>
              <a:t> </a:t>
            </a:r>
            <a:br>
              <a:rPr lang="el-GR" altLang="en-US" sz="4000" b="1"/>
            </a:br>
            <a:endParaRPr lang="el-GR" altLang="en-US" sz="4000" b="1"/>
          </a:p>
        </p:txBody>
      </p:sp>
      <p:sp>
        <p:nvSpPr>
          <p:cNvPr id="108549" name="Rectangle 3">
            <a:extLst>
              <a:ext uri="{FF2B5EF4-FFF2-40B4-BE49-F238E27FC236}">
                <a16:creationId xmlns:a16="http://schemas.microsoft.com/office/drawing/2014/main" id="{5D9A2993-AAB6-40E9-8372-7220C9D540A9}"/>
              </a:ext>
            </a:extLst>
          </p:cNvPr>
          <p:cNvSpPr>
            <a:spLocks noGrp="1" noChangeArrowheads="1"/>
          </p:cNvSpPr>
          <p:nvPr>
            <p:ph type="body" idx="1"/>
          </p:nvPr>
        </p:nvSpPr>
        <p:spPr/>
        <p:txBody>
          <a:bodyPr/>
          <a:lstStyle/>
          <a:p>
            <a:pPr eaLnBrk="1" hangingPunct="1">
              <a:lnSpc>
                <a:spcPct val="80000"/>
              </a:lnSpc>
            </a:pPr>
            <a:r>
              <a:rPr lang="el-GR" altLang="en-US" sz="2400"/>
              <a:t>Object subproperty axioms are analogous to subclass axioms</a:t>
            </a:r>
            <a:r>
              <a:rPr lang="en-US" altLang="en-US" sz="2400"/>
              <a:t>.</a:t>
            </a:r>
          </a:p>
          <a:p>
            <a:pPr eaLnBrk="1" hangingPunct="1">
              <a:lnSpc>
                <a:spcPct val="80000"/>
              </a:lnSpc>
            </a:pPr>
            <a:endParaRPr lang="en-US" altLang="en-US" sz="2400"/>
          </a:p>
          <a:p>
            <a:pPr eaLnBrk="1" hangingPunct="1">
              <a:lnSpc>
                <a:spcPct val="80000"/>
              </a:lnSpc>
            </a:pPr>
            <a:r>
              <a:rPr lang="el-GR" altLang="en-US" sz="2400"/>
              <a:t>The </a:t>
            </a:r>
            <a:r>
              <a:rPr lang="el-GR" altLang="en-US" sz="2400" b="1"/>
              <a:t>basic form</a:t>
            </a:r>
            <a:r>
              <a:rPr lang="el-GR" altLang="en-US" sz="2400"/>
              <a:t> </a:t>
            </a:r>
            <a:r>
              <a:rPr lang="en-US" altLang="en-US" sz="2400"/>
              <a:t>of an object subproperty axiom is </a:t>
            </a:r>
            <a:r>
              <a:rPr lang="el-GR" altLang="en-US" sz="2400">
                <a:latin typeface="Courier New" panose="02070309020205020404" pitchFamily="49" charset="0"/>
              </a:rPr>
              <a:t>SubObjectPropertyOf(OPE1 OPE2).</a:t>
            </a:r>
            <a:r>
              <a:rPr lang="el-GR" altLang="en-US" sz="2400"/>
              <a:t> </a:t>
            </a:r>
            <a:endParaRPr lang="en-US" altLang="en-US" sz="2400"/>
          </a:p>
          <a:p>
            <a:pPr eaLnBrk="1" hangingPunct="1">
              <a:lnSpc>
                <a:spcPct val="80000"/>
              </a:lnSpc>
            </a:pPr>
            <a:endParaRPr lang="en-US" altLang="en-US" sz="2400"/>
          </a:p>
          <a:p>
            <a:pPr eaLnBrk="1" hangingPunct="1">
              <a:lnSpc>
                <a:spcPct val="80000"/>
              </a:lnSpc>
            </a:pPr>
            <a:r>
              <a:rPr lang="el-GR" altLang="en-US" sz="2400"/>
              <a:t>This axiom states that the object property expression </a:t>
            </a:r>
            <a:r>
              <a:rPr lang="el-GR" altLang="en-US" sz="2400">
                <a:latin typeface="Courier New" panose="02070309020205020404" pitchFamily="49" charset="0"/>
              </a:rPr>
              <a:t>OPE1</a:t>
            </a:r>
            <a:r>
              <a:rPr lang="el-GR" altLang="en-US" sz="2400"/>
              <a:t> is a subproperty of the object property expression </a:t>
            </a:r>
            <a:r>
              <a:rPr lang="el-GR" altLang="en-US" sz="2400">
                <a:latin typeface="Courier New" panose="02070309020205020404" pitchFamily="49" charset="0"/>
              </a:rPr>
              <a:t>OPE2</a:t>
            </a:r>
            <a:r>
              <a:rPr lang="el-GR" altLang="en-US" sz="2400"/>
              <a:t> — that is, if an individual </a:t>
            </a:r>
            <a:r>
              <a:rPr lang="el-GR" altLang="en-US" sz="2400">
                <a:latin typeface="Courier New" panose="02070309020205020404" pitchFamily="49" charset="0"/>
              </a:rPr>
              <a:t>x</a:t>
            </a:r>
            <a:r>
              <a:rPr lang="el-GR" altLang="en-US" sz="2400"/>
              <a:t> is connected by </a:t>
            </a:r>
            <a:r>
              <a:rPr lang="el-GR" altLang="en-US" sz="2400">
                <a:latin typeface="Courier New" panose="02070309020205020404" pitchFamily="49" charset="0"/>
              </a:rPr>
              <a:t>OPE1</a:t>
            </a:r>
            <a:r>
              <a:rPr lang="el-GR" altLang="en-US" sz="2400"/>
              <a:t> to an individual </a:t>
            </a:r>
            <a:r>
              <a:rPr lang="el-GR" altLang="en-US" sz="2400">
                <a:latin typeface="Courier New" panose="02070309020205020404" pitchFamily="49" charset="0"/>
              </a:rPr>
              <a:t>y</a:t>
            </a:r>
            <a:r>
              <a:rPr lang="el-GR" altLang="en-US" sz="2400"/>
              <a:t>, then </a:t>
            </a:r>
            <a:r>
              <a:rPr lang="el-GR" altLang="en-US" sz="2400">
                <a:latin typeface="Courier New" panose="02070309020205020404" pitchFamily="49" charset="0"/>
              </a:rPr>
              <a:t>x</a:t>
            </a:r>
            <a:r>
              <a:rPr lang="el-GR" altLang="en-US" sz="2400"/>
              <a:t> is also connected by </a:t>
            </a:r>
            <a:r>
              <a:rPr lang="el-GR" altLang="en-US" sz="2400">
                <a:latin typeface="Courier New" panose="02070309020205020404" pitchFamily="49" charset="0"/>
              </a:rPr>
              <a:t>OPE2 </a:t>
            </a:r>
            <a:r>
              <a:rPr lang="el-GR" altLang="en-US" sz="2400"/>
              <a:t>to </a:t>
            </a:r>
            <a:r>
              <a:rPr lang="el-GR" altLang="en-US" sz="2400">
                <a:latin typeface="Courier New" panose="02070309020205020404" pitchFamily="49" charset="0"/>
              </a:rPr>
              <a:t>y</a:t>
            </a:r>
            <a:r>
              <a:rPr lang="el-GR" altLang="en-US" sz="2400"/>
              <a:t>. </a:t>
            </a:r>
            <a:endParaRPr lang="en-US" altLang="en-US" sz="2400"/>
          </a:p>
          <a:p>
            <a:pPr eaLnBrk="1" hangingPunct="1">
              <a:lnSpc>
                <a:spcPct val="80000"/>
              </a:lnSpc>
            </a:pPr>
            <a:endParaRPr lang="en-US" altLang="en-US" sz="2400"/>
          </a:p>
          <a:p>
            <a:pPr eaLnBrk="1" hangingPunct="1">
              <a:lnSpc>
                <a:spcPct val="80000"/>
              </a:lnSpc>
            </a:pPr>
            <a:r>
              <a:rPr lang="el-GR" altLang="en-US" sz="2400">
                <a:latin typeface="Courier New" panose="02070309020205020404" pitchFamily="49" charset="0"/>
              </a:rPr>
              <a:t>SubObjectPropertyOf</a:t>
            </a:r>
            <a:r>
              <a:rPr lang="en-US" altLang="en-US" sz="2400"/>
              <a:t> is a reflexive and transitive relation.</a:t>
            </a:r>
            <a:endParaRPr lang="el-GR" altLang="en-US" sz="24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4">
            <a:extLst>
              <a:ext uri="{FF2B5EF4-FFF2-40B4-BE49-F238E27FC236}">
                <a16:creationId xmlns:a16="http://schemas.microsoft.com/office/drawing/2014/main" id="{BE3E1620-204E-40B7-84F6-D87B6D17F2C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9571" name="Slide Number Placeholder 5">
            <a:extLst>
              <a:ext uri="{FF2B5EF4-FFF2-40B4-BE49-F238E27FC236}">
                <a16:creationId xmlns:a16="http://schemas.microsoft.com/office/drawing/2014/main" id="{A9612D36-FAD3-492E-BD90-1F7E274FE7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BF642A-CD73-4340-AD3B-10E63BF78075}" type="slidenum">
              <a:rPr lang="el-GR" altLang="en-US"/>
              <a:pPr eaLnBrk="1" hangingPunct="1"/>
              <a:t>107</a:t>
            </a:fld>
            <a:endParaRPr lang="el-GR" altLang="en-US"/>
          </a:p>
        </p:txBody>
      </p:sp>
      <p:sp>
        <p:nvSpPr>
          <p:cNvPr id="109572" name="Rectangle 2">
            <a:extLst>
              <a:ext uri="{FF2B5EF4-FFF2-40B4-BE49-F238E27FC236}">
                <a16:creationId xmlns:a16="http://schemas.microsoft.com/office/drawing/2014/main" id="{88798E34-DAA7-4272-8E2B-8F3788C323DC}"/>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09573" name="Rectangle 3">
            <a:extLst>
              <a:ext uri="{FF2B5EF4-FFF2-40B4-BE49-F238E27FC236}">
                <a16:creationId xmlns:a16="http://schemas.microsoft.com/office/drawing/2014/main" id="{A7FE5868-3E4A-4834-B330-1AA088B82CF8}"/>
              </a:ext>
            </a:extLst>
          </p:cNvPr>
          <p:cNvSpPr>
            <a:spLocks noGrp="1" noChangeArrowheads="1"/>
          </p:cNvSpPr>
          <p:nvPr>
            <p:ph type="body" idx="1"/>
          </p:nvPr>
        </p:nvSpPr>
        <p:spPr/>
        <p:txBody>
          <a:bodyPr/>
          <a:lstStyle/>
          <a:p>
            <a:pPr eaLnBrk="1" hangingPunct="1">
              <a:lnSpc>
                <a:spcPct val="90000"/>
              </a:lnSpc>
            </a:pPr>
            <a:r>
              <a:rPr lang="en-US" altLang="en-US" sz="2400"/>
              <a:t>From</a:t>
            </a:r>
          </a:p>
          <a:p>
            <a:pPr eaLnBrk="1" hangingPunct="1">
              <a:lnSpc>
                <a:spcPct val="90000"/>
              </a:lnSpc>
              <a:buFontTx/>
              <a:buNone/>
            </a:pPr>
            <a:endParaRPr lang="en-US" altLang="en-US" sz="2400"/>
          </a:p>
          <a:p>
            <a:pPr algn="ctr" eaLnBrk="1" hangingPunct="1">
              <a:lnSpc>
                <a:spcPct val="90000"/>
              </a:lnSpc>
              <a:buFontTx/>
              <a:buNone/>
            </a:pPr>
            <a:r>
              <a:rPr lang="en-US" altLang="en-US" sz="2400">
                <a:latin typeface="Courier New" panose="02070309020205020404" pitchFamily="49" charset="0"/>
              </a:rPr>
              <a:t>SubObjectPropertyOf(a:hasDog a:hasPet)</a:t>
            </a:r>
          </a:p>
          <a:p>
            <a:pPr algn="ctr" eaLnBrk="1" hangingPunct="1">
              <a:lnSpc>
                <a:spcPct val="90000"/>
              </a:lnSpc>
              <a:buFontTx/>
              <a:buNone/>
            </a:pPr>
            <a:endParaRPr lang="en-US" altLang="en-US" sz="2400">
              <a:latin typeface="Courier New" panose="02070309020205020404" pitchFamily="49" charset="0"/>
            </a:endParaRPr>
          </a:p>
          <a:p>
            <a:pPr algn="ctr" eaLnBrk="1" hangingPunct="1">
              <a:lnSpc>
                <a:spcPct val="90000"/>
              </a:lnSpc>
              <a:buFontTx/>
              <a:buNone/>
            </a:pPr>
            <a:r>
              <a:rPr lang="en-US" altLang="en-US" sz="2400">
                <a:latin typeface="Courier New" panose="02070309020205020404" pitchFamily="49" charset="0"/>
              </a:rPr>
              <a:t>ObjectPropertyAssertion(a:hasDog a:Peter a:Brian)</a:t>
            </a:r>
          </a:p>
          <a:p>
            <a:pPr algn="ctr" eaLnBrk="1" hangingPunct="1">
              <a:lnSpc>
                <a:spcPct val="90000"/>
              </a:lnSpc>
              <a:buFontTx/>
              <a:buNone/>
            </a:pPr>
            <a:r>
              <a:rPr lang="en-US" altLang="en-US" sz="2400">
                <a:latin typeface="Courier New" panose="02070309020205020404" pitchFamily="49" charset="0"/>
              </a:rPr>
              <a:t> </a:t>
            </a:r>
          </a:p>
          <a:p>
            <a:pPr eaLnBrk="1" hangingPunct="1">
              <a:lnSpc>
                <a:spcPct val="90000"/>
              </a:lnSpc>
              <a:buFontTx/>
              <a:buNone/>
            </a:pPr>
            <a:r>
              <a:rPr lang="en-US" altLang="en-US" sz="2400"/>
              <a:t>   we can infer</a:t>
            </a:r>
          </a:p>
          <a:p>
            <a:pPr eaLnBrk="1" hangingPunct="1">
              <a:lnSpc>
                <a:spcPct val="90000"/>
              </a:lnSpc>
              <a:buFontTx/>
              <a:buNone/>
            </a:pPr>
            <a:endParaRPr lang="en-US" altLang="en-US" sz="2400"/>
          </a:p>
          <a:p>
            <a:pPr algn="ctr" eaLnBrk="1" hangingPunct="1">
              <a:lnSpc>
                <a:spcPct val="90000"/>
              </a:lnSpc>
              <a:buFontTx/>
              <a:buNone/>
            </a:pPr>
            <a:r>
              <a:rPr lang="el-GR" altLang="en-US" sz="2400">
                <a:latin typeface="Courier New" panose="02070309020205020404" pitchFamily="49" charset="0"/>
              </a:rPr>
              <a:t>ObjectPropertyAssertion(a:hasPet a:Peter a:Brian)</a:t>
            </a:r>
            <a:r>
              <a:rPr lang="el-GR" altLang="en-US" sz="2400"/>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a:extLst>
              <a:ext uri="{FF2B5EF4-FFF2-40B4-BE49-F238E27FC236}">
                <a16:creationId xmlns:a16="http://schemas.microsoft.com/office/drawing/2014/main" id="{38C7628E-40DE-4F3B-B44F-CDA15EABB6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0595" name="Slide Number Placeholder 5">
            <a:extLst>
              <a:ext uri="{FF2B5EF4-FFF2-40B4-BE49-F238E27FC236}">
                <a16:creationId xmlns:a16="http://schemas.microsoft.com/office/drawing/2014/main" id="{DAAEC542-673E-4199-B7AD-87B81118F2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2A2A2C-2726-4C91-84AB-FCDE2A726FFC}" type="slidenum">
              <a:rPr lang="el-GR" altLang="en-US"/>
              <a:pPr eaLnBrk="1" hangingPunct="1"/>
              <a:t>108</a:t>
            </a:fld>
            <a:endParaRPr lang="el-GR" altLang="en-US"/>
          </a:p>
        </p:txBody>
      </p:sp>
      <p:sp>
        <p:nvSpPr>
          <p:cNvPr id="110596" name="Rectangle 2">
            <a:extLst>
              <a:ext uri="{FF2B5EF4-FFF2-40B4-BE49-F238E27FC236}">
                <a16:creationId xmlns:a16="http://schemas.microsoft.com/office/drawing/2014/main" id="{976ED652-6873-4109-95DB-177C91CBED6E}"/>
              </a:ext>
            </a:extLst>
          </p:cNvPr>
          <p:cNvSpPr>
            <a:spLocks noGrp="1" noChangeArrowheads="1"/>
          </p:cNvSpPr>
          <p:nvPr>
            <p:ph type="title"/>
          </p:nvPr>
        </p:nvSpPr>
        <p:spPr/>
        <p:txBody>
          <a:bodyPr/>
          <a:lstStyle/>
          <a:p>
            <a:pPr eaLnBrk="1" hangingPunct="1"/>
            <a:r>
              <a:rPr lang="el-GR" altLang="en-US" sz="4000" dirty="0"/>
              <a:t>Object Subpropert</a:t>
            </a:r>
            <a:r>
              <a:rPr lang="en-US" altLang="en-US" sz="4000" dirty="0"/>
              <a:t>y Axioms: Inclusions with </a:t>
            </a:r>
            <a:r>
              <a:rPr lang="en-US" altLang="en-US" sz="4000" b="1" dirty="0"/>
              <a:t>Property Chains</a:t>
            </a:r>
            <a:endParaRPr lang="el-GR" altLang="en-US" sz="4000" b="1" dirty="0"/>
          </a:p>
        </p:txBody>
      </p:sp>
      <p:sp>
        <p:nvSpPr>
          <p:cNvPr id="110597" name="Rectangle 3">
            <a:extLst>
              <a:ext uri="{FF2B5EF4-FFF2-40B4-BE49-F238E27FC236}">
                <a16:creationId xmlns:a16="http://schemas.microsoft.com/office/drawing/2014/main" id="{5CD35E26-8ADB-4D81-9B54-ACADE0C01FC4}"/>
              </a:ext>
            </a:extLst>
          </p:cNvPr>
          <p:cNvSpPr>
            <a:spLocks noGrp="1" noChangeArrowheads="1"/>
          </p:cNvSpPr>
          <p:nvPr>
            <p:ph type="body" idx="1"/>
          </p:nvPr>
        </p:nvSpPr>
        <p:spPr/>
        <p:txBody>
          <a:bodyPr/>
          <a:lstStyle/>
          <a:p>
            <a:pPr eaLnBrk="1" hangingPunct="1">
              <a:lnSpc>
                <a:spcPct val="80000"/>
              </a:lnSpc>
            </a:pPr>
            <a:r>
              <a:rPr lang="en-US" altLang="en-US" sz="2000" dirty="0"/>
              <a:t>If </a:t>
            </a:r>
            <a:r>
              <a:rPr lang="en-US" altLang="en-US" sz="2000" dirty="0">
                <a:latin typeface="Courier New" panose="02070309020205020404" pitchFamily="49" charset="0"/>
              </a:rPr>
              <a:t>OPE1, …, </a:t>
            </a:r>
            <a:r>
              <a:rPr lang="en-US" altLang="en-US" sz="2000" dirty="0" err="1">
                <a:latin typeface="Courier New" panose="02070309020205020404" pitchFamily="49" charset="0"/>
              </a:rPr>
              <a:t>OPEn</a:t>
            </a:r>
            <a:r>
              <a:rPr lang="en-US" altLang="en-US" sz="2000" dirty="0"/>
              <a:t> are object properties then</a:t>
            </a:r>
          </a:p>
          <a:p>
            <a:pPr algn="ctr" eaLnBrk="1" hangingPunct="1">
              <a:lnSpc>
                <a:spcPct val="80000"/>
              </a:lnSpc>
              <a:buFontTx/>
              <a:buNone/>
            </a:pPr>
            <a:r>
              <a:rPr lang="en-US" altLang="en-US" sz="2000" dirty="0">
                <a:latin typeface="Courier New" panose="02070309020205020404" pitchFamily="49" charset="0"/>
              </a:rPr>
              <a:t>OPE1 … </a:t>
            </a:r>
            <a:r>
              <a:rPr lang="en-US" altLang="en-US" sz="2000" dirty="0" err="1">
                <a:latin typeface="Courier New" panose="02070309020205020404" pitchFamily="49" charset="0"/>
              </a:rPr>
              <a:t>OPEn</a:t>
            </a:r>
            <a:r>
              <a:rPr lang="en-US" altLang="en-US" sz="2000" dirty="0"/>
              <a:t> is called an </a:t>
            </a:r>
            <a:r>
              <a:rPr lang="en-US" altLang="en-US" sz="2000" b="1" dirty="0"/>
              <a:t>object property chain</a:t>
            </a:r>
            <a:r>
              <a:rPr lang="en-US" altLang="en-US" sz="2000" dirty="0"/>
              <a:t>.</a:t>
            </a:r>
          </a:p>
          <a:p>
            <a:pPr algn="ctr" eaLnBrk="1" hangingPunct="1">
              <a:lnSpc>
                <a:spcPct val="80000"/>
              </a:lnSpc>
              <a:buFontTx/>
              <a:buNone/>
            </a:pPr>
            <a:endParaRPr lang="en-US" altLang="en-US" sz="2000" dirty="0"/>
          </a:p>
          <a:p>
            <a:pPr eaLnBrk="1" hangingPunct="1">
              <a:lnSpc>
                <a:spcPct val="80000"/>
              </a:lnSpc>
            </a:pPr>
            <a:r>
              <a:rPr lang="el-GR" altLang="en-US" sz="2000" dirty="0"/>
              <a:t>The more complex form </a:t>
            </a:r>
            <a:r>
              <a:rPr lang="en-US" altLang="en-US" sz="2000" dirty="0"/>
              <a:t>of object </a:t>
            </a:r>
            <a:r>
              <a:rPr lang="en-US" altLang="en-US" sz="2000" dirty="0" err="1"/>
              <a:t>subproperty</a:t>
            </a:r>
            <a:r>
              <a:rPr lang="en-US" altLang="en-US" sz="2000" dirty="0"/>
              <a:t> axioms </a:t>
            </a:r>
            <a:r>
              <a:rPr lang="el-GR" altLang="en-US" sz="2000" dirty="0"/>
              <a:t>is </a:t>
            </a:r>
            <a:endParaRPr lang="en-US" altLang="en-US" sz="2000" dirty="0"/>
          </a:p>
          <a:p>
            <a:pPr algn="ctr" eaLnBrk="1" hangingPunct="1">
              <a:lnSpc>
                <a:spcPct val="80000"/>
              </a:lnSpc>
              <a:buFontTx/>
              <a:buNone/>
            </a:pPr>
            <a:r>
              <a:rPr lang="el-GR" altLang="en-US" sz="2000" dirty="0">
                <a:latin typeface="Courier New" panose="02070309020205020404" pitchFamily="49" charset="0"/>
              </a:rPr>
              <a:t>SubObjectPropertyOf(</a:t>
            </a:r>
            <a:endParaRPr lang="en-US" altLang="en-US" sz="2000" dirty="0">
              <a:latin typeface="Courier New" panose="02070309020205020404" pitchFamily="49" charset="0"/>
            </a:endParaRPr>
          </a:p>
          <a:p>
            <a:pPr algn="ctr" eaLnBrk="1" hangingPunct="1">
              <a:lnSpc>
                <a:spcPct val="80000"/>
              </a:lnSpc>
              <a:buFontTx/>
              <a:buNone/>
            </a:pPr>
            <a:r>
              <a:rPr lang="el-GR" altLang="en-US" sz="2000" dirty="0">
                <a:latin typeface="Courier New" panose="02070309020205020404" pitchFamily="49" charset="0"/>
              </a:rPr>
              <a:t>ObjectPropertyChain(OPE1 ... OPEn) OPE).</a:t>
            </a:r>
            <a:r>
              <a:rPr lang="el-GR" altLang="en-US" sz="2000" dirty="0"/>
              <a:t> </a:t>
            </a:r>
            <a:endParaRPr lang="en-GB" altLang="en-US" sz="2000" dirty="0"/>
          </a:p>
          <a:p>
            <a:pPr algn="ctr" eaLnBrk="1" hangingPunct="1">
              <a:lnSpc>
                <a:spcPct val="80000"/>
              </a:lnSpc>
              <a:buFontTx/>
              <a:buNone/>
            </a:pPr>
            <a:endParaRPr lang="en-GB" altLang="en-US" sz="2000" dirty="0"/>
          </a:p>
          <a:p>
            <a:pPr eaLnBrk="1" hangingPunct="1">
              <a:lnSpc>
                <a:spcPct val="80000"/>
              </a:lnSpc>
            </a:pPr>
            <a:endParaRPr lang="en-GB" altLang="en-US" sz="2000" dirty="0"/>
          </a:p>
          <a:p>
            <a:pPr eaLnBrk="1" hangingPunct="1">
              <a:lnSpc>
                <a:spcPct val="80000"/>
              </a:lnSpc>
            </a:pPr>
            <a:endParaRPr lang="en-GB" altLang="en-US" sz="2000" dirty="0"/>
          </a:p>
          <a:p>
            <a:pPr eaLnBrk="1" hangingPunct="1">
              <a:lnSpc>
                <a:spcPct val="80000"/>
              </a:lnSpc>
            </a:pPr>
            <a:endParaRPr lang="en-GB" altLang="en-US" sz="2000" dirty="0"/>
          </a:p>
          <a:p>
            <a:pPr eaLnBrk="1" hangingPunct="1">
              <a:lnSpc>
                <a:spcPct val="80000"/>
              </a:lnSpc>
            </a:pPr>
            <a:endParaRPr lang="en-GB" altLang="en-US" sz="2000" dirty="0"/>
          </a:p>
          <a:p>
            <a:pPr eaLnBrk="1" hangingPunct="1">
              <a:lnSpc>
                <a:spcPct val="80000"/>
              </a:lnSpc>
            </a:pPr>
            <a:r>
              <a:rPr lang="el-GR" altLang="en-US" sz="2000" dirty="0"/>
              <a:t>This axiom states that, if an individual </a:t>
            </a:r>
            <a:r>
              <a:rPr lang="el-GR" altLang="en-US" sz="2000" dirty="0">
                <a:latin typeface="Courier New" panose="02070309020205020404" pitchFamily="49" charset="0"/>
              </a:rPr>
              <a:t>x</a:t>
            </a:r>
            <a:r>
              <a:rPr lang="en-GB" altLang="en-US" sz="2000" baseline="-25000" dirty="0">
                <a:latin typeface="Courier New" panose="02070309020205020404" pitchFamily="49" charset="0"/>
              </a:rPr>
              <a:t>1</a:t>
            </a:r>
            <a:r>
              <a:rPr lang="el-GR" altLang="en-US" sz="2000" dirty="0"/>
              <a:t> is connected by a sequence of object property expressions </a:t>
            </a:r>
            <a:r>
              <a:rPr lang="el-GR" altLang="en-US" sz="2000" dirty="0">
                <a:latin typeface="Courier New" panose="02070309020205020404" pitchFamily="49" charset="0"/>
              </a:rPr>
              <a:t>OPE1, ..., OPEn</a:t>
            </a:r>
            <a:r>
              <a:rPr lang="el-GR" altLang="en-US" sz="2000" dirty="0"/>
              <a:t> with an individual </a:t>
            </a:r>
            <a:r>
              <a:rPr lang="el-GR" altLang="en-US" sz="2000" dirty="0">
                <a:latin typeface="Courier New" panose="02070309020205020404" pitchFamily="49" charset="0"/>
              </a:rPr>
              <a:t>x</a:t>
            </a:r>
            <a:r>
              <a:rPr lang="en-GB" altLang="en-US" sz="2000" baseline="-25000" dirty="0">
                <a:latin typeface="Courier New" panose="02070309020205020404" pitchFamily="49" charset="0"/>
              </a:rPr>
              <a:t>n</a:t>
            </a:r>
            <a:r>
              <a:rPr lang="el-GR" altLang="en-US" sz="2000" dirty="0"/>
              <a:t>, then </a:t>
            </a:r>
            <a:r>
              <a:rPr lang="el-GR" altLang="en-US" sz="2000" dirty="0">
                <a:latin typeface="Courier New" panose="02070309020205020404" pitchFamily="49" charset="0"/>
              </a:rPr>
              <a:t>x</a:t>
            </a:r>
            <a:r>
              <a:rPr lang="en-GB" altLang="en-US" sz="2000" baseline="-25000" dirty="0">
                <a:latin typeface="Courier New" panose="02070309020205020404" pitchFamily="49" charset="0"/>
              </a:rPr>
              <a:t>1</a:t>
            </a:r>
            <a:r>
              <a:rPr lang="el-GR" altLang="en-US" sz="2000" dirty="0"/>
              <a:t> is also connected with </a:t>
            </a:r>
            <a:r>
              <a:rPr lang="el-GR" altLang="en-US" sz="2000" dirty="0">
                <a:latin typeface="Courier New" panose="02070309020205020404" pitchFamily="49" charset="0"/>
              </a:rPr>
              <a:t>x</a:t>
            </a:r>
            <a:r>
              <a:rPr lang="en-GB" altLang="en-US" sz="2000" baseline="-25000" dirty="0">
                <a:latin typeface="Courier New" panose="02070309020205020404" pitchFamily="49" charset="0"/>
              </a:rPr>
              <a:t>n</a:t>
            </a:r>
            <a:r>
              <a:rPr lang="el-GR" altLang="en-US" sz="2000" dirty="0"/>
              <a:t> by the object property expression </a:t>
            </a:r>
            <a:r>
              <a:rPr lang="el-GR" altLang="en-US" sz="2000" dirty="0">
                <a:latin typeface="Courier New" panose="02070309020205020404" pitchFamily="49" charset="0"/>
              </a:rPr>
              <a:t>OPE</a:t>
            </a:r>
            <a:r>
              <a:rPr lang="el-GR" altLang="en-US" sz="2000" dirty="0"/>
              <a:t>. </a:t>
            </a:r>
            <a:endParaRPr lang="en-US" altLang="en-US" sz="2000" dirty="0"/>
          </a:p>
          <a:p>
            <a:pPr eaLnBrk="1" hangingPunct="1">
              <a:lnSpc>
                <a:spcPct val="80000"/>
              </a:lnSpc>
            </a:pPr>
            <a:r>
              <a:rPr lang="en-US" altLang="en-US" sz="2000" dirty="0"/>
              <a:t>These </a:t>
            </a:r>
            <a:r>
              <a:rPr lang="el-GR" altLang="en-US" sz="2000" dirty="0"/>
              <a:t>axioms are known as </a:t>
            </a:r>
            <a:r>
              <a:rPr lang="el-GR" altLang="en-US" sz="2000" b="1" dirty="0"/>
              <a:t>complex role inclusions</a:t>
            </a:r>
            <a:r>
              <a:rPr lang="en-US" altLang="en-US" sz="2000" dirty="0"/>
              <a:t> in the DL literature.</a:t>
            </a:r>
            <a:endParaRPr lang="el-GR" altLang="en-US" sz="2000" dirty="0"/>
          </a:p>
        </p:txBody>
      </p:sp>
      <p:sp>
        <p:nvSpPr>
          <p:cNvPr id="6" name="Oval 5">
            <a:extLst>
              <a:ext uri="{FF2B5EF4-FFF2-40B4-BE49-F238E27FC236}">
                <a16:creationId xmlns:a16="http://schemas.microsoft.com/office/drawing/2014/main" id="{5958374C-90A3-4902-ABB0-9390D8893F7B}"/>
              </a:ext>
            </a:extLst>
          </p:cNvPr>
          <p:cNvSpPr/>
          <p:nvPr/>
        </p:nvSpPr>
        <p:spPr>
          <a:xfrm>
            <a:off x="1285921" y="410336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140734B-210E-4CA5-8781-286E4DF59622}"/>
              </a:ext>
            </a:extLst>
          </p:cNvPr>
          <p:cNvSpPr/>
          <p:nvPr/>
        </p:nvSpPr>
        <p:spPr>
          <a:xfrm>
            <a:off x="1789977" y="410336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7128202-047C-4668-BDFA-5986547B856C}"/>
              </a:ext>
            </a:extLst>
          </p:cNvPr>
          <p:cNvSpPr/>
          <p:nvPr/>
        </p:nvSpPr>
        <p:spPr>
          <a:xfrm>
            <a:off x="2366041" y="410336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C9F7583-ECF9-4157-8323-3D31EA12D0FF}"/>
              </a:ext>
            </a:extLst>
          </p:cNvPr>
          <p:cNvSpPr/>
          <p:nvPr/>
        </p:nvSpPr>
        <p:spPr>
          <a:xfrm>
            <a:off x="3950217" y="407707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ctor: Curved 16">
            <a:extLst>
              <a:ext uri="{FF2B5EF4-FFF2-40B4-BE49-F238E27FC236}">
                <a16:creationId xmlns:a16="http://schemas.microsoft.com/office/drawing/2014/main" id="{78356185-CD06-4ABB-A385-FD63137BE45D}"/>
              </a:ext>
            </a:extLst>
          </p:cNvPr>
          <p:cNvCxnSpPr>
            <a:cxnSpLocks/>
            <a:stCxn id="6" idx="0"/>
            <a:endCxn id="22" idx="1"/>
          </p:cNvCxnSpPr>
          <p:nvPr/>
        </p:nvCxnSpPr>
        <p:spPr>
          <a:xfrm rot="16200000" flipH="1">
            <a:off x="1493049" y="3919092"/>
            <a:ext cx="86369" cy="454907"/>
          </a:xfrm>
          <a:prstGeom prst="curvedConnector4">
            <a:avLst>
              <a:gd name="adj1" fmla="val -264678"/>
              <a:gd name="adj2" fmla="val 5251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AB9A8BB7-3679-4EE3-9F85-DA41310557CF}"/>
              </a:ext>
            </a:extLst>
          </p:cNvPr>
          <p:cNvCxnSpPr>
            <a:cxnSpLocks/>
          </p:cNvCxnSpPr>
          <p:nvPr/>
        </p:nvCxnSpPr>
        <p:spPr>
          <a:xfrm rot="5400000" flipH="1" flipV="1">
            <a:off x="2081374" y="3818694"/>
            <a:ext cx="12700" cy="504056"/>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2323AB44-DDC6-4E4B-84A1-2A519520C2BC}"/>
              </a:ext>
            </a:extLst>
          </p:cNvPr>
          <p:cNvCxnSpPr>
            <a:cxnSpLocks/>
          </p:cNvCxnSpPr>
          <p:nvPr/>
        </p:nvCxnSpPr>
        <p:spPr>
          <a:xfrm rot="5400000" flipH="1" flipV="1">
            <a:off x="2657438" y="3818694"/>
            <a:ext cx="12700" cy="504056"/>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3BF9F5B2-2042-49B0-9601-DD73CFFAA79A}"/>
              </a:ext>
            </a:extLst>
          </p:cNvPr>
          <p:cNvCxnSpPr>
            <a:cxnSpLocks/>
          </p:cNvCxnSpPr>
          <p:nvPr/>
        </p:nvCxnSpPr>
        <p:spPr>
          <a:xfrm rot="5400000" flipH="1" flipV="1">
            <a:off x="3737558" y="3818694"/>
            <a:ext cx="12700" cy="504056"/>
          </a:xfrm>
          <a:prstGeom prst="curved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0E1821-23D1-45E1-B2B2-A5F88F703754}"/>
              </a:ext>
            </a:extLst>
          </p:cNvPr>
          <p:cNvSpPr txBox="1"/>
          <p:nvPr/>
        </p:nvSpPr>
        <p:spPr>
          <a:xfrm>
            <a:off x="1115616" y="4035791"/>
            <a:ext cx="424962" cy="369332"/>
          </a:xfrm>
          <a:prstGeom prst="rect">
            <a:avLst/>
          </a:prstGeom>
          <a:noFill/>
        </p:spPr>
        <p:txBody>
          <a:bodyPr wrap="square" rtlCol="0">
            <a:spAutoFit/>
          </a:bodyPr>
          <a:lstStyle/>
          <a:p>
            <a:r>
              <a:rPr lang="el-GR" altLang="en-US" sz="1800" dirty="0">
                <a:latin typeface="Courier New" panose="02070309020205020404" pitchFamily="49" charset="0"/>
              </a:rPr>
              <a:t>x</a:t>
            </a:r>
            <a:r>
              <a:rPr lang="en-GB" altLang="en-US" sz="1800" baseline="-25000" dirty="0">
                <a:latin typeface="Courier New" panose="02070309020205020404" pitchFamily="49" charset="0"/>
              </a:rPr>
              <a:t>1</a:t>
            </a:r>
            <a:endParaRPr lang="en-GB" dirty="0"/>
          </a:p>
        </p:txBody>
      </p:sp>
      <p:sp>
        <p:nvSpPr>
          <p:cNvPr id="22" name="TextBox 21">
            <a:extLst>
              <a:ext uri="{FF2B5EF4-FFF2-40B4-BE49-F238E27FC236}">
                <a16:creationId xmlns:a16="http://schemas.microsoft.com/office/drawing/2014/main" id="{6F8EDEC4-9964-4C3B-9047-86F63CBD7D4F}"/>
              </a:ext>
            </a:extLst>
          </p:cNvPr>
          <p:cNvSpPr txBox="1"/>
          <p:nvPr/>
        </p:nvSpPr>
        <p:spPr>
          <a:xfrm>
            <a:off x="1763688" y="4005064"/>
            <a:ext cx="424962" cy="369332"/>
          </a:xfrm>
          <a:prstGeom prst="rect">
            <a:avLst/>
          </a:prstGeom>
          <a:noFill/>
        </p:spPr>
        <p:txBody>
          <a:bodyPr wrap="square" rtlCol="0">
            <a:spAutoFit/>
          </a:bodyPr>
          <a:lstStyle/>
          <a:p>
            <a:r>
              <a:rPr lang="el-GR" altLang="en-US" sz="1800" dirty="0">
                <a:latin typeface="Courier New" panose="02070309020205020404" pitchFamily="49" charset="0"/>
              </a:rPr>
              <a:t>x</a:t>
            </a:r>
            <a:r>
              <a:rPr lang="en-GB" altLang="en-US" sz="1800" baseline="-25000" dirty="0">
                <a:latin typeface="Courier New" panose="02070309020205020404" pitchFamily="49" charset="0"/>
              </a:rPr>
              <a:t>2</a:t>
            </a:r>
            <a:endParaRPr lang="en-GB" dirty="0"/>
          </a:p>
        </p:txBody>
      </p:sp>
      <p:sp>
        <p:nvSpPr>
          <p:cNvPr id="23" name="TextBox 22">
            <a:extLst>
              <a:ext uri="{FF2B5EF4-FFF2-40B4-BE49-F238E27FC236}">
                <a16:creationId xmlns:a16="http://schemas.microsoft.com/office/drawing/2014/main" id="{37F7D225-8991-45D1-9F83-CC7D3C081B9B}"/>
              </a:ext>
            </a:extLst>
          </p:cNvPr>
          <p:cNvSpPr txBox="1"/>
          <p:nvPr/>
        </p:nvSpPr>
        <p:spPr>
          <a:xfrm>
            <a:off x="2339752" y="4067780"/>
            <a:ext cx="424962" cy="369332"/>
          </a:xfrm>
          <a:prstGeom prst="rect">
            <a:avLst/>
          </a:prstGeom>
          <a:noFill/>
        </p:spPr>
        <p:txBody>
          <a:bodyPr wrap="square" rtlCol="0">
            <a:spAutoFit/>
          </a:bodyPr>
          <a:lstStyle/>
          <a:p>
            <a:r>
              <a:rPr lang="el-GR" altLang="en-US" sz="1800" dirty="0">
                <a:latin typeface="Courier New" panose="02070309020205020404" pitchFamily="49" charset="0"/>
              </a:rPr>
              <a:t>x</a:t>
            </a:r>
            <a:r>
              <a:rPr lang="en-GB" altLang="en-US" sz="1800" baseline="-25000" dirty="0">
                <a:latin typeface="Courier New" panose="02070309020205020404" pitchFamily="49" charset="0"/>
              </a:rPr>
              <a:t>3</a:t>
            </a:r>
            <a:endParaRPr lang="en-GB" dirty="0"/>
          </a:p>
        </p:txBody>
      </p:sp>
      <p:sp>
        <p:nvSpPr>
          <p:cNvPr id="24" name="TextBox 23">
            <a:extLst>
              <a:ext uri="{FF2B5EF4-FFF2-40B4-BE49-F238E27FC236}">
                <a16:creationId xmlns:a16="http://schemas.microsoft.com/office/drawing/2014/main" id="{5777D142-FE8F-4C49-996A-F507537CC0C3}"/>
              </a:ext>
            </a:extLst>
          </p:cNvPr>
          <p:cNvSpPr txBox="1"/>
          <p:nvPr/>
        </p:nvSpPr>
        <p:spPr>
          <a:xfrm>
            <a:off x="3917681" y="4051785"/>
            <a:ext cx="424962" cy="369332"/>
          </a:xfrm>
          <a:prstGeom prst="rect">
            <a:avLst/>
          </a:prstGeom>
          <a:noFill/>
        </p:spPr>
        <p:txBody>
          <a:bodyPr wrap="square" rtlCol="0">
            <a:spAutoFit/>
          </a:bodyPr>
          <a:lstStyle/>
          <a:p>
            <a:r>
              <a:rPr lang="el-GR" altLang="en-US" sz="1800" dirty="0">
                <a:latin typeface="Courier New" panose="02070309020205020404" pitchFamily="49" charset="0"/>
              </a:rPr>
              <a:t>x</a:t>
            </a:r>
            <a:r>
              <a:rPr lang="en-GB" altLang="en-US" sz="1800" baseline="-25000" dirty="0">
                <a:latin typeface="Courier New" panose="02070309020205020404" pitchFamily="49" charset="0"/>
              </a:rPr>
              <a:t>n</a:t>
            </a:r>
            <a:endParaRPr lang="en-GB" dirty="0"/>
          </a:p>
        </p:txBody>
      </p:sp>
      <p:sp>
        <p:nvSpPr>
          <p:cNvPr id="36" name="TextBox 35">
            <a:extLst>
              <a:ext uri="{FF2B5EF4-FFF2-40B4-BE49-F238E27FC236}">
                <a16:creationId xmlns:a16="http://schemas.microsoft.com/office/drawing/2014/main" id="{42895EF0-EA3E-4AFB-B399-AFCA1037294D}"/>
              </a:ext>
            </a:extLst>
          </p:cNvPr>
          <p:cNvSpPr txBox="1"/>
          <p:nvPr/>
        </p:nvSpPr>
        <p:spPr>
          <a:xfrm>
            <a:off x="1270753" y="3465260"/>
            <a:ext cx="424962" cy="369332"/>
          </a:xfrm>
          <a:prstGeom prst="rect">
            <a:avLst/>
          </a:prstGeom>
          <a:noFill/>
        </p:spPr>
        <p:txBody>
          <a:bodyPr wrap="square" rtlCol="0">
            <a:spAutoFit/>
          </a:bodyPr>
          <a:lstStyle/>
          <a:p>
            <a:r>
              <a:rPr lang="en-GB" altLang="en-US" sz="1800" dirty="0">
                <a:latin typeface="Courier New" panose="02070309020205020404" pitchFamily="49" charset="0"/>
              </a:rPr>
              <a:t>R</a:t>
            </a:r>
            <a:r>
              <a:rPr lang="en-GB" altLang="en-US" baseline="-25000" dirty="0">
                <a:latin typeface="Courier New" panose="02070309020205020404" pitchFamily="49" charset="0"/>
              </a:rPr>
              <a:t>1</a:t>
            </a:r>
            <a:endParaRPr lang="en-GB" dirty="0"/>
          </a:p>
        </p:txBody>
      </p:sp>
      <p:sp>
        <p:nvSpPr>
          <p:cNvPr id="38" name="TextBox 37">
            <a:extLst>
              <a:ext uri="{FF2B5EF4-FFF2-40B4-BE49-F238E27FC236}">
                <a16:creationId xmlns:a16="http://schemas.microsoft.com/office/drawing/2014/main" id="{8EE73DED-388A-4519-8A93-3BC9BE6CC9B4}"/>
              </a:ext>
            </a:extLst>
          </p:cNvPr>
          <p:cNvSpPr txBox="1"/>
          <p:nvPr/>
        </p:nvSpPr>
        <p:spPr>
          <a:xfrm>
            <a:off x="1916196" y="3480720"/>
            <a:ext cx="424962" cy="369332"/>
          </a:xfrm>
          <a:prstGeom prst="rect">
            <a:avLst/>
          </a:prstGeom>
          <a:noFill/>
        </p:spPr>
        <p:txBody>
          <a:bodyPr wrap="square" rtlCol="0">
            <a:spAutoFit/>
          </a:bodyPr>
          <a:lstStyle/>
          <a:p>
            <a:r>
              <a:rPr lang="en-GB" altLang="en-US" sz="1800" dirty="0">
                <a:latin typeface="Courier New" panose="02070309020205020404" pitchFamily="49" charset="0"/>
              </a:rPr>
              <a:t>R</a:t>
            </a:r>
            <a:r>
              <a:rPr lang="en-GB" altLang="en-US" baseline="-25000" dirty="0">
                <a:latin typeface="Courier New" panose="02070309020205020404" pitchFamily="49" charset="0"/>
              </a:rPr>
              <a:t>2</a:t>
            </a:r>
            <a:endParaRPr lang="en-GB" dirty="0"/>
          </a:p>
        </p:txBody>
      </p:sp>
      <p:sp>
        <p:nvSpPr>
          <p:cNvPr id="40" name="TextBox 39">
            <a:extLst>
              <a:ext uri="{FF2B5EF4-FFF2-40B4-BE49-F238E27FC236}">
                <a16:creationId xmlns:a16="http://schemas.microsoft.com/office/drawing/2014/main" id="{FDEB3B91-B5BB-4F14-84F8-B84FB98BD048}"/>
              </a:ext>
            </a:extLst>
          </p:cNvPr>
          <p:cNvSpPr txBox="1"/>
          <p:nvPr/>
        </p:nvSpPr>
        <p:spPr>
          <a:xfrm>
            <a:off x="2451307" y="3465260"/>
            <a:ext cx="424962" cy="369332"/>
          </a:xfrm>
          <a:prstGeom prst="rect">
            <a:avLst/>
          </a:prstGeom>
          <a:noFill/>
        </p:spPr>
        <p:txBody>
          <a:bodyPr wrap="square" rtlCol="0">
            <a:spAutoFit/>
          </a:bodyPr>
          <a:lstStyle/>
          <a:p>
            <a:r>
              <a:rPr lang="en-GB" altLang="en-US" sz="1800" dirty="0">
                <a:latin typeface="Courier New" panose="02070309020205020404" pitchFamily="49" charset="0"/>
              </a:rPr>
              <a:t>R</a:t>
            </a:r>
            <a:r>
              <a:rPr lang="en-GB" altLang="en-US" baseline="-25000" dirty="0">
                <a:latin typeface="Courier New" panose="02070309020205020404" pitchFamily="49" charset="0"/>
              </a:rPr>
              <a:t>3</a:t>
            </a:r>
            <a:endParaRPr lang="en-GB" dirty="0"/>
          </a:p>
        </p:txBody>
      </p:sp>
      <p:sp>
        <p:nvSpPr>
          <p:cNvPr id="42" name="TextBox 41">
            <a:extLst>
              <a:ext uri="{FF2B5EF4-FFF2-40B4-BE49-F238E27FC236}">
                <a16:creationId xmlns:a16="http://schemas.microsoft.com/office/drawing/2014/main" id="{2BECC7C2-A12C-43DF-8475-D172655E3429}"/>
              </a:ext>
            </a:extLst>
          </p:cNvPr>
          <p:cNvSpPr txBox="1"/>
          <p:nvPr/>
        </p:nvSpPr>
        <p:spPr>
          <a:xfrm>
            <a:off x="3587673" y="3499891"/>
            <a:ext cx="424962" cy="369332"/>
          </a:xfrm>
          <a:prstGeom prst="rect">
            <a:avLst/>
          </a:prstGeom>
          <a:noFill/>
        </p:spPr>
        <p:txBody>
          <a:bodyPr wrap="square" rtlCol="0">
            <a:spAutoFit/>
          </a:bodyPr>
          <a:lstStyle/>
          <a:p>
            <a:r>
              <a:rPr lang="en-GB" altLang="en-US" sz="1800" dirty="0">
                <a:latin typeface="Courier New" panose="02070309020205020404" pitchFamily="49" charset="0"/>
              </a:rPr>
              <a:t>R</a:t>
            </a:r>
            <a:r>
              <a:rPr lang="en-GB" altLang="en-US" sz="1800" baseline="-25000" dirty="0">
                <a:latin typeface="Courier New" panose="02070309020205020404" pitchFamily="49" charset="0"/>
              </a:rPr>
              <a:t>N</a:t>
            </a:r>
            <a:endParaRPr lang="en-GB" dirty="0"/>
          </a:p>
        </p:txBody>
      </p:sp>
      <p:cxnSp>
        <p:nvCxnSpPr>
          <p:cNvPr id="52" name="Connector: Curved 51">
            <a:extLst>
              <a:ext uri="{FF2B5EF4-FFF2-40B4-BE49-F238E27FC236}">
                <a16:creationId xmlns:a16="http://schemas.microsoft.com/office/drawing/2014/main" id="{3499A20E-84DC-4321-86E7-16CE7D95FFD7}"/>
              </a:ext>
            </a:extLst>
          </p:cNvPr>
          <p:cNvCxnSpPr>
            <a:cxnSpLocks/>
            <a:stCxn id="21" idx="2"/>
            <a:endCxn id="24" idx="2"/>
          </p:cNvCxnSpPr>
          <p:nvPr/>
        </p:nvCxnSpPr>
        <p:spPr>
          <a:xfrm rot="16200000" flipH="1">
            <a:off x="2721132" y="3012087"/>
            <a:ext cx="15994" cy="2802065"/>
          </a:xfrm>
          <a:prstGeom prst="curvedConnector3">
            <a:avLst>
              <a:gd name="adj1" fmla="val 1529286"/>
            </a:avLst>
          </a:prstGeom>
          <a:ln>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C37D1B27-B074-445D-A624-0C9ED1881BEB}"/>
              </a:ext>
            </a:extLst>
          </p:cNvPr>
          <p:cNvSpPr txBox="1"/>
          <p:nvPr/>
        </p:nvSpPr>
        <p:spPr>
          <a:xfrm>
            <a:off x="2738685" y="4367599"/>
            <a:ext cx="424962" cy="369332"/>
          </a:xfrm>
          <a:prstGeom prst="rect">
            <a:avLst/>
          </a:prstGeom>
          <a:noFill/>
        </p:spPr>
        <p:txBody>
          <a:bodyPr wrap="square" rtlCol="0">
            <a:spAutoFit/>
          </a:bodyPr>
          <a:lstStyle/>
          <a:p>
            <a:r>
              <a:rPr lang="en-GB" altLang="en-US" sz="1800" dirty="0">
                <a:latin typeface="Courier New" panose="02070309020205020404" pitchFamily="49" charset="0"/>
              </a:rPr>
              <a:t>R</a:t>
            </a:r>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a:extLst>
              <a:ext uri="{FF2B5EF4-FFF2-40B4-BE49-F238E27FC236}">
                <a16:creationId xmlns:a16="http://schemas.microsoft.com/office/drawing/2014/main" id="{1CDE0BD8-ABB0-4EFF-8AE4-8E7D908F9A0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1619" name="Slide Number Placeholder 5">
            <a:extLst>
              <a:ext uri="{FF2B5EF4-FFF2-40B4-BE49-F238E27FC236}">
                <a16:creationId xmlns:a16="http://schemas.microsoft.com/office/drawing/2014/main" id="{9ABEF466-D243-49E7-AD72-F0A790E530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EE939D-D06D-4A6F-A723-EFF214FB63E6}" type="slidenum">
              <a:rPr lang="el-GR" altLang="en-US"/>
              <a:pPr eaLnBrk="1" hangingPunct="1"/>
              <a:t>109</a:t>
            </a:fld>
            <a:endParaRPr lang="el-GR" altLang="en-US"/>
          </a:p>
        </p:txBody>
      </p:sp>
      <p:sp>
        <p:nvSpPr>
          <p:cNvPr id="111620" name="Rectangle 2">
            <a:extLst>
              <a:ext uri="{FF2B5EF4-FFF2-40B4-BE49-F238E27FC236}">
                <a16:creationId xmlns:a16="http://schemas.microsoft.com/office/drawing/2014/main" id="{72538448-9B76-4961-8BC1-0E6E4A376CC7}"/>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11621" name="Rectangle 3">
            <a:extLst>
              <a:ext uri="{FF2B5EF4-FFF2-40B4-BE49-F238E27FC236}">
                <a16:creationId xmlns:a16="http://schemas.microsoft.com/office/drawing/2014/main" id="{73683D04-B9CD-4F9F-8E15-80961085EED0}"/>
              </a:ext>
            </a:extLst>
          </p:cNvPr>
          <p:cNvSpPr>
            <a:spLocks noGrp="1" noChangeArrowheads="1"/>
          </p:cNvSpPr>
          <p:nvPr>
            <p:ph type="body" idx="1"/>
          </p:nvPr>
        </p:nvSpPr>
        <p:spPr/>
        <p:txBody>
          <a:bodyPr/>
          <a:lstStyle/>
          <a:p>
            <a:pPr eaLnBrk="1" hangingPunct="1">
              <a:lnSpc>
                <a:spcPct val="80000"/>
              </a:lnSpc>
            </a:pPr>
            <a:r>
              <a:rPr lang="en-US" altLang="en-US" sz="2000" dirty="0"/>
              <a:t>From</a:t>
            </a:r>
          </a:p>
          <a:p>
            <a:pPr algn="ctr" eaLnBrk="1" hangingPunct="1">
              <a:lnSpc>
                <a:spcPct val="80000"/>
              </a:lnSpc>
              <a:buFontTx/>
              <a:buNone/>
            </a:pPr>
            <a:r>
              <a:rPr lang="en-US" altLang="en-US" sz="2000" dirty="0" err="1">
                <a:latin typeface="Courier New" panose="02070309020205020404" pitchFamily="49" charset="0"/>
              </a:rPr>
              <a:t>SubObjectPropertyOf</a:t>
            </a:r>
            <a:r>
              <a:rPr lang="en-US" altLang="en-US" sz="2000" dirty="0">
                <a:latin typeface="Courier New" panose="02070309020205020404" pitchFamily="49" charset="0"/>
              </a:rPr>
              <a:t>(</a:t>
            </a:r>
          </a:p>
          <a:p>
            <a:pPr algn="ctr" eaLnBrk="1" hangingPunct="1">
              <a:lnSpc>
                <a:spcPct val="80000"/>
              </a:lnSpc>
              <a:buFontTx/>
              <a:buNone/>
            </a:pPr>
            <a:r>
              <a:rPr lang="en-US" altLang="en-US" sz="2000" dirty="0" err="1">
                <a:latin typeface="Courier New" panose="02070309020205020404" pitchFamily="49" charset="0"/>
              </a:rPr>
              <a:t>ObjectPropertyChain</a:t>
            </a:r>
            <a:r>
              <a:rPr lang="en-US" altLang="en-US" sz="2000" dirty="0">
                <a:latin typeface="Courier New" panose="02070309020205020404" pitchFamily="49" charset="0"/>
              </a:rPr>
              <a:t>(</a:t>
            </a:r>
            <a:r>
              <a:rPr lang="en-US" altLang="en-US" sz="2000" dirty="0" err="1">
                <a:latin typeface="Courier New" panose="02070309020205020404" pitchFamily="49" charset="0"/>
              </a:rPr>
              <a:t>a:hasMother</a:t>
            </a:r>
            <a:r>
              <a:rPr lang="en-US" altLang="en-US" sz="2000" dirty="0">
                <a:latin typeface="Courier New" panose="02070309020205020404" pitchFamily="49" charset="0"/>
              </a:rPr>
              <a:t> a:hasSister) a:hasAunt)</a:t>
            </a:r>
          </a:p>
          <a:p>
            <a:pPr algn="ctr" eaLnBrk="1" hangingPunct="1">
              <a:lnSpc>
                <a:spcPct val="80000"/>
              </a:lnSpc>
              <a:buFontTx/>
              <a:buNone/>
            </a:pPr>
            <a:endParaRPr lang="en-US" altLang="en-US" sz="2000" dirty="0">
              <a:latin typeface="Courier New" panose="02070309020205020404" pitchFamily="49" charset="0"/>
            </a:endParaRPr>
          </a:p>
          <a:p>
            <a:pPr algn="ctr" eaLnBrk="1" hangingPunct="1">
              <a:lnSpc>
                <a:spcPct val="80000"/>
              </a:lnSpc>
              <a:buFontTx/>
              <a:buNone/>
            </a:pPr>
            <a:endParaRPr lang="en-US" altLang="en-US" sz="2000" dirty="0">
              <a:latin typeface="Courier New" panose="02070309020205020404" pitchFamily="49" charset="0"/>
            </a:endParaRPr>
          </a:p>
          <a:p>
            <a:pPr algn="ctr" eaLnBrk="1" hangingPunct="1">
              <a:lnSpc>
                <a:spcPct val="80000"/>
              </a:lnSpc>
              <a:buFontTx/>
              <a:buNone/>
            </a:pPr>
            <a:r>
              <a:rPr lang="en-US" altLang="en-US" sz="2000" dirty="0">
                <a:latin typeface="Courier New" panose="02070309020205020404" pitchFamily="49" charset="0"/>
              </a:rPr>
              <a:t> 	</a:t>
            </a:r>
          </a:p>
          <a:p>
            <a:pPr algn="ctr" eaLnBrk="1" hangingPunct="1">
              <a:lnSpc>
                <a:spcPct val="80000"/>
              </a:lnSpc>
              <a:buFontTx/>
              <a:buNone/>
            </a:pPr>
            <a:r>
              <a:rPr lang="en-US" altLang="en-US" sz="2000" dirty="0" err="1">
                <a:latin typeface="Courier New" panose="02070309020205020404" pitchFamily="49" charset="0"/>
              </a:rPr>
              <a:t>ObjectPropertyAssertion</a:t>
            </a:r>
            <a:r>
              <a:rPr lang="en-US" altLang="en-US" sz="2000" dirty="0">
                <a:latin typeface="Courier New" panose="02070309020205020404" pitchFamily="49" charset="0"/>
              </a:rPr>
              <a:t>(</a:t>
            </a:r>
            <a:r>
              <a:rPr lang="en-US" altLang="en-US" sz="2000" dirty="0" err="1">
                <a:latin typeface="Courier New" panose="02070309020205020404" pitchFamily="49" charset="0"/>
              </a:rPr>
              <a:t>a:hasMother</a:t>
            </a:r>
            <a:r>
              <a:rPr lang="en-US" altLang="en-US" sz="2000" dirty="0">
                <a:latin typeface="Courier New" panose="02070309020205020404" pitchFamily="49" charset="0"/>
              </a:rPr>
              <a:t> a:Stewie a:Lois)</a:t>
            </a:r>
          </a:p>
          <a:p>
            <a:pPr algn="ctr" eaLnBrk="1" hangingPunct="1">
              <a:lnSpc>
                <a:spcPct val="80000"/>
              </a:lnSpc>
              <a:buFontTx/>
              <a:buNone/>
            </a:pPr>
            <a:r>
              <a:rPr lang="en-US" altLang="en-US" sz="2000" dirty="0">
                <a:latin typeface="Courier New" panose="02070309020205020404" pitchFamily="49" charset="0"/>
              </a:rPr>
              <a:t>	</a:t>
            </a:r>
            <a:r>
              <a:rPr lang="en-US" altLang="en-US" sz="2000" dirty="0" err="1">
                <a:latin typeface="Courier New" panose="02070309020205020404" pitchFamily="49" charset="0"/>
              </a:rPr>
              <a:t>ObjectPropertyAssertion</a:t>
            </a:r>
            <a:r>
              <a:rPr lang="en-US" altLang="en-US" sz="2000" dirty="0">
                <a:latin typeface="Courier New" panose="02070309020205020404" pitchFamily="49" charset="0"/>
              </a:rPr>
              <a:t>(</a:t>
            </a:r>
            <a:r>
              <a:rPr lang="en-US" altLang="en-US" sz="2000" dirty="0" err="1">
                <a:latin typeface="Courier New" panose="02070309020205020404" pitchFamily="49" charset="0"/>
              </a:rPr>
              <a:t>a:hasSister</a:t>
            </a:r>
            <a:r>
              <a:rPr lang="en-US" altLang="en-US" sz="2000" dirty="0">
                <a:latin typeface="Courier New" panose="02070309020205020404" pitchFamily="49" charset="0"/>
              </a:rPr>
              <a:t> a:Lois a:Carol)  </a:t>
            </a:r>
          </a:p>
          <a:p>
            <a:pPr algn="ctr" eaLnBrk="1" hangingPunct="1">
              <a:lnSpc>
                <a:spcPct val="80000"/>
              </a:lnSpc>
              <a:buFontTx/>
              <a:buNone/>
            </a:pPr>
            <a:endParaRPr lang="en-US" altLang="en-US" sz="2000" dirty="0">
              <a:latin typeface="Courier New" panose="02070309020205020404" pitchFamily="49" charset="0"/>
            </a:endParaRPr>
          </a:p>
          <a:p>
            <a:pPr eaLnBrk="1" hangingPunct="1">
              <a:lnSpc>
                <a:spcPct val="80000"/>
              </a:lnSpc>
              <a:buFontTx/>
              <a:buNone/>
            </a:pPr>
            <a:r>
              <a:rPr lang="en-US" altLang="en-US" sz="2000" dirty="0"/>
              <a:t>   we can infer</a:t>
            </a:r>
          </a:p>
          <a:p>
            <a:pPr eaLnBrk="1" hangingPunct="1">
              <a:lnSpc>
                <a:spcPct val="80000"/>
              </a:lnSpc>
              <a:buFontTx/>
              <a:buNone/>
            </a:pPr>
            <a:endParaRPr lang="en-US" altLang="en-US" sz="2000" dirty="0"/>
          </a:p>
          <a:p>
            <a:pPr algn="ctr" eaLnBrk="1" hangingPunct="1">
              <a:lnSpc>
                <a:spcPct val="80000"/>
              </a:lnSpc>
              <a:buFontTx/>
              <a:buNone/>
            </a:pPr>
            <a:r>
              <a:rPr lang="el-GR" altLang="en-US" sz="2000" dirty="0">
                <a:latin typeface="Courier New" panose="02070309020205020404" pitchFamily="49" charset="0"/>
              </a:rPr>
              <a:t>ObjectPropertyAssertion(a:hasAunt a:Stewie a:Carol)</a:t>
            </a:r>
          </a:p>
        </p:txBody>
      </p:sp>
      <p:cxnSp>
        <p:nvCxnSpPr>
          <p:cNvPr id="12" name="Connector: Curved 11">
            <a:extLst>
              <a:ext uri="{FF2B5EF4-FFF2-40B4-BE49-F238E27FC236}">
                <a16:creationId xmlns:a16="http://schemas.microsoft.com/office/drawing/2014/main" id="{0D4476EA-9E95-4384-824B-F6217B0E05AF}"/>
              </a:ext>
            </a:extLst>
          </p:cNvPr>
          <p:cNvCxnSpPr>
            <a:cxnSpLocks/>
            <a:endCxn id="14" idx="1"/>
          </p:cNvCxnSpPr>
          <p:nvPr/>
        </p:nvCxnSpPr>
        <p:spPr>
          <a:xfrm rot="16200000" flipH="1">
            <a:off x="1428127" y="2946728"/>
            <a:ext cx="86369" cy="454907"/>
          </a:xfrm>
          <a:prstGeom prst="curvedConnector4">
            <a:avLst>
              <a:gd name="adj1" fmla="val -264678"/>
              <a:gd name="adj2" fmla="val 7201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83C9A9-201B-4F18-BD95-354E8125B415}"/>
              </a:ext>
            </a:extLst>
          </p:cNvPr>
          <p:cNvSpPr txBox="1"/>
          <p:nvPr/>
        </p:nvSpPr>
        <p:spPr>
          <a:xfrm>
            <a:off x="1050694" y="3063427"/>
            <a:ext cx="424962" cy="369332"/>
          </a:xfrm>
          <a:prstGeom prst="rect">
            <a:avLst/>
          </a:prstGeom>
          <a:noFill/>
        </p:spPr>
        <p:txBody>
          <a:bodyPr wrap="square" rtlCol="0">
            <a:spAutoFit/>
          </a:bodyPr>
          <a:lstStyle/>
          <a:p>
            <a:r>
              <a:rPr lang="el-GR" altLang="en-US" sz="1800" dirty="0">
                <a:latin typeface="Courier New" panose="02070309020205020404" pitchFamily="49" charset="0"/>
              </a:rPr>
              <a:t>x</a:t>
            </a:r>
            <a:r>
              <a:rPr lang="en-GB" altLang="en-US" sz="1800" baseline="-25000" dirty="0">
                <a:latin typeface="Courier New" panose="02070309020205020404" pitchFamily="49" charset="0"/>
              </a:rPr>
              <a:t>1</a:t>
            </a:r>
            <a:endParaRPr lang="en-GB" dirty="0"/>
          </a:p>
        </p:txBody>
      </p:sp>
      <p:sp>
        <p:nvSpPr>
          <p:cNvPr id="14" name="TextBox 13">
            <a:extLst>
              <a:ext uri="{FF2B5EF4-FFF2-40B4-BE49-F238E27FC236}">
                <a16:creationId xmlns:a16="http://schemas.microsoft.com/office/drawing/2014/main" id="{6AE76668-F5FA-48AD-9541-DABE25198A40}"/>
              </a:ext>
            </a:extLst>
          </p:cNvPr>
          <p:cNvSpPr txBox="1"/>
          <p:nvPr/>
        </p:nvSpPr>
        <p:spPr>
          <a:xfrm>
            <a:off x="1698766" y="3032700"/>
            <a:ext cx="424962" cy="369332"/>
          </a:xfrm>
          <a:prstGeom prst="rect">
            <a:avLst/>
          </a:prstGeom>
          <a:noFill/>
        </p:spPr>
        <p:txBody>
          <a:bodyPr wrap="square" rtlCol="0">
            <a:spAutoFit/>
          </a:bodyPr>
          <a:lstStyle/>
          <a:p>
            <a:r>
              <a:rPr lang="el-GR" altLang="en-US" sz="1800" dirty="0">
                <a:latin typeface="Courier New" panose="02070309020205020404" pitchFamily="49" charset="0"/>
              </a:rPr>
              <a:t>x</a:t>
            </a:r>
            <a:r>
              <a:rPr lang="en-GB" altLang="en-US" sz="1800" baseline="-25000" dirty="0">
                <a:latin typeface="Courier New" panose="02070309020205020404" pitchFamily="49" charset="0"/>
              </a:rPr>
              <a:t>2</a:t>
            </a:r>
            <a:endParaRPr lang="en-GB" dirty="0"/>
          </a:p>
        </p:txBody>
      </p:sp>
      <p:sp>
        <p:nvSpPr>
          <p:cNvPr id="15" name="TextBox 14">
            <a:extLst>
              <a:ext uri="{FF2B5EF4-FFF2-40B4-BE49-F238E27FC236}">
                <a16:creationId xmlns:a16="http://schemas.microsoft.com/office/drawing/2014/main" id="{4B93A185-DCC0-40D2-B367-4A307515193B}"/>
              </a:ext>
            </a:extLst>
          </p:cNvPr>
          <p:cNvSpPr txBox="1"/>
          <p:nvPr/>
        </p:nvSpPr>
        <p:spPr>
          <a:xfrm>
            <a:off x="2490854" y="3025548"/>
            <a:ext cx="424962" cy="369332"/>
          </a:xfrm>
          <a:prstGeom prst="rect">
            <a:avLst/>
          </a:prstGeom>
          <a:noFill/>
        </p:spPr>
        <p:txBody>
          <a:bodyPr wrap="square" rtlCol="0">
            <a:spAutoFit/>
          </a:bodyPr>
          <a:lstStyle/>
          <a:p>
            <a:r>
              <a:rPr lang="el-GR" altLang="en-US" sz="1800" dirty="0">
                <a:latin typeface="Courier New" panose="02070309020205020404" pitchFamily="49" charset="0"/>
              </a:rPr>
              <a:t>x</a:t>
            </a:r>
            <a:r>
              <a:rPr lang="en-GB" altLang="en-US" sz="1800" baseline="-25000" dirty="0">
                <a:latin typeface="Courier New" panose="02070309020205020404" pitchFamily="49" charset="0"/>
              </a:rPr>
              <a:t>3</a:t>
            </a:r>
            <a:endParaRPr lang="en-GB" dirty="0"/>
          </a:p>
        </p:txBody>
      </p:sp>
      <p:sp>
        <p:nvSpPr>
          <p:cNvPr id="16" name="TextBox 15">
            <a:extLst>
              <a:ext uri="{FF2B5EF4-FFF2-40B4-BE49-F238E27FC236}">
                <a16:creationId xmlns:a16="http://schemas.microsoft.com/office/drawing/2014/main" id="{375A4216-517D-4E4A-99A4-C9175BED3D96}"/>
              </a:ext>
            </a:extLst>
          </p:cNvPr>
          <p:cNvSpPr txBox="1"/>
          <p:nvPr/>
        </p:nvSpPr>
        <p:spPr>
          <a:xfrm>
            <a:off x="827584" y="2647945"/>
            <a:ext cx="1023689" cy="276999"/>
          </a:xfrm>
          <a:prstGeom prst="rect">
            <a:avLst/>
          </a:prstGeom>
          <a:noFill/>
        </p:spPr>
        <p:txBody>
          <a:bodyPr wrap="square" rtlCol="0">
            <a:spAutoFit/>
          </a:bodyPr>
          <a:lstStyle/>
          <a:p>
            <a:r>
              <a:rPr lang="en-GB" sz="1200" dirty="0" err="1">
                <a:latin typeface="Courier New" panose="02070309020205020404" pitchFamily="49" charset="0"/>
              </a:rPr>
              <a:t>hasMother</a:t>
            </a:r>
            <a:endParaRPr lang="en-GB" sz="1200" dirty="0"/>
          </a:p>
        </p:txBody>
      </p:sp>
      <p:sp>
        <p:nvSpPr>
          <p:cNvPr id="17" name="TextBox 16">
            <a:extLst>
              <a:ext uri="{FF2B5EF4-FFF2-40B4-BE49-F238E27FC236}">
                <a16:creationId xmlns:a16="http://schemas.microsoft.com/office/drawing/2014/main" id="{C2892F76-2C3A-4FA4-AE47-ACC5EAB0F85E}"/>
              </a:ext>
            </a:extLst>
          </p:cNvPr>
          <p:cNvSpPr txBox="1"/>
          <p:nvPr/>
        </p:nvSpPr>
        <p:spPr>
          <a:xfrm>
            <a:off x="1592514" y="3410304"/>
            <a:ext cx="939647" cy="276999"/>
          </a:xfrm>
          <a:prstGeom prst="rect">
            <a:avLst/>
          </a:prstGeom>
          <a:noFill/>
        </p:spPr>
        <p:txBody>
          <a:bodyPr wrap="square" rtlCol="0">
            <a:spAutoFit/>
          </a:bodyPr>
          <a:lstStyle/>
          <a:p>
            <a:r>
              <a:rPr lang="en-GB" altLang="en-US" sz="1200" dirty="0" err="1">
                <a:latin typeface="Courier New" panose="02070309020205020404" pitchFamily="49" charset="0"/>
              </a:rPr>
              <a:t>hasAunt</a:t>
            </a:r>
            <a:endParaRPr lang="en-GB" sz="1200" dirty="0"/>
          </a:p>
        </p:txBody>
      </p:sp>
      <p:cxnSp>
        <p:nvCxnSpPr>
          <p:cNvPr id="19" name="Connector: Curved 18">
            <a:extLst>
              <a:ext uri="{FF2B5EF4-FFF2-40B4-BE49-F238E27FC236}">
                <a16:creationId xmlns:a16="http://schemas.microsoft.com/office/drawing/2014/main" id="{87EA2A8B-5A91-4464-9883-53696C569095}"/>
              </a:ext>
            </a:extLst>
          </p:cNvPr>
          <p:cNvCxnSpPr>
            <a:cxnSpLocks/>
            <a:stCxn id="14" idx="0"/>
            <a:endCxn id="15" idx="1"/>
          </p:cNvCxnSpPr>
          <p:nvPr/>
        </p:nvCxnSpPr>
        <p:spPr>
          <a:xfrm rot="16200000" flipH="1">
            <a:off x="2112293" y="2831654"/>
            <a:ext cx="177514" cy="579607"/>
          </a:xfrm>
          <a:prstGeom prst="curvedConnector4">
            <a:avLst>
              <a:gd name="adj1" fmla="val -128779"/>
              <a:gd name="adj2" fmla="val 683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EEA94870-604D-4A96-812A-68E990D7544E}"/>
              </a:ext>
            </a:extLst>
          </p:cNvPr>
          <p:cNvCxnSpPr>
            <a:stCxn id="13" idx="2"/>
            <a:endCxn id="15" idx="2"/>
          </p:cNvCxnSpPr>
          <p:nvPr/>
        </p:nvCxnSpPr>
        <p:spPr>
          <a:xfrm rot="5400000" flipH="1" flipV="1">
            <a:off x="1964315" y="2693740"/>
            <a:ext cx="37879" cy="1440160"/>
          </a:xfrm>
          <a:prstGeom prst="curvedConnector3">
            <a:avLst>
              <a:gd name="adj1" fmla="val -60350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95042F5-89B3-4A0E-A4C7-FC8B2D4F0EF2}"/>
              </a:ext>
            </a:extLst>
          </p:cNvPr>
          <p:cNvSpPr txBox="1"/>
          <p:nvPr/>
        </p:nvSpPr>
        <p:spPr>
          <a:xfrm>
            <a:off x="1983254" y="2572579"/>
            <a:ext cx="1023688" cy="276999"/>
          </a:xfrm>
          <a:prstGeom prst="rect">
            <a:avLst/>
          </a:prstGeom>
          <a:noFill/>
        </p:spPr>
        <p:txBody>
          <a:bodyPr wrap="square" rtlCol="0">
            <a:spAutoFit/>
          </a:bodyPr>
          <a:lstStyle/>
          <a:p>
            <a:r>
              <a:rPr lang="en-GB" altLang="en-US" sz="1200" dirty="0" err="1">
                <a:latin typeface="Courier New" panose="02070309020205020404" pitchFamily="49" charset="0"/>
              </a:rPr>
              <a:t>hasSister</a:t>
            </a: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FAD799C7-F39C-419D-A224-BA23D05A2A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291" name="Slide Number Placeholder 5">
            <a:extLst>
              <a:ext uri="{FF2B5EF4-FFF2-40B4-BE49-F238E27FC236}">
                <a16:creationId xmlns:a16="http://schemas.microsoft.com/office/drawing/2014/main" id="{0E95DDE4-D165-43DF-8CC2-6DC8D857D3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D82290-0C23-40E7-9785-9CE7A42FD658}" type="slidenum">
              <a:rPr lang="el-GR" altLang="en-US"/>
              <a:pPr eaLnBrk="1" hangingPunct="1"/>
              <a:t>11</a:t>
            </a:fld>
            <a:endParaRPr lang="el-GR" altLang="en-US"/>
          </a:p>
        </p:txBody>
      </p:sp>
      <p:sp>
        <p:nvSpPr>
          <p:cNvPr id="12292" name="Rectangle 2">
            <a:extLst>
              <a:ext uri="{FF2B5EF4-FFF2-40B4-BE49-F238E27FC236}">
                <a16:creationId xmlns:a16="http://schemas.microsoft.com/office/drawing/2014/main" id="{47E91A71-D141-4F15-A47F-FCD39CED8F5D}"/>
              </a:ext>
            </a:extLst>
          </p:cNvPr>
          <p:cNvSpPr>
            <a:spLocks noGrp="1" noChangeArrowheads="1"/>
          </p:cNvSpPr>
          <p:nvPr>
            <p:ph type="title"/>
          </p:nvPr>
        </p:nvSpPr>
        <p:spPr/>
        <p:txBody>
          <a:bodyPr/>
          <a:lstStyle/>
          <a:p>
            <a:pPr eaLnBrk="1" hangingPunct="1"/>
            <a:r>
              <a:rPr lang="en-US" altLang="en-US"/>
              <a:t>IRIs</a:t>
            </a:r>
            <a:endParaRPr lang="el-GR" altLang="en-US"/>
          </a:p>
        </p:txBody>
      </p:sp>
      <p:sp>
        <p:nvSpPr>
          <p:cNvPr id="12293" name="Rectangle 3">
            <a:extLst>
              <a:ext uri="{FF2B5EF4-FFF2-40B4-BE49-F238E27FC236}">
                <a16:creationId xmlns:a16="http://schemas.microsoft.com/office/drawing/2014/main" id="{4C860664-7B05-4903-876E-DE373143064B}"/>
              </a:ext>
            </a:extLst>
          </p:cNvPr>
          <p:cNvSpPr>
            <a:spLocks noGrp="1" noChangeArrowheads="1"/>
          </p:cNvSpPr>
          <p:nvPr>
            <p:ph type="body" idx="1"/>
          </p:nvPr>
        </p:nvSpPr>
        <p:spPr/>
        <p:txBody>
          <a:bodyPr/>
          <a:lstStyle/>
          <a:p>
            <a:pPr eaLnBrk="1" hangingPunct="1">
              <a:lnSpc>
                <a:spcPct val="90000"/>
              </a:lnSpc>
            </a:pPr>
            <a:r>
              <a:rPr lang="en-US" altLang="en-US" dirty="0"/>
              <a:t>Ontologies and their elements are identified using </a:t>
            </a:r>
            <a:r>
              <a:rPr lang="en-US" altLang="en-US" b="1" dirty="0"/>
              <a:t>International Resource Identifiers (IRIs).</a:t>
            </a:r>
          </a:p>
          <a:p>
            <a:pPr eaLnBrk="1" hangingPunct="1">
              <a:lnSpc>
                <a:spcPct val="90000"/>
              </a:lnSpc>
            </a:pPr>
            <a:endParaRPr lang="en-US" altLang="en-US" b="1" dirty="0"/>
          </a:p>
          <a:p>
            <a:pPr eaLnBrk="1" hangingPunct="1">
              <a:lnSpc>
                <a:spcPct val="90000"/>
              </a:lnSpc>
            </a:pPr>
            <a:r>
              <a:rPr lang="en-US" altLang="en-US" dirty="0"/>
              <a:t>In OWL 2, a</a:t>
            </a:r>
            <a:r>
              <a:rPr lang="el-GR" altLang="en-US" dirty="0"/>
              <a:t>n IRI can be written </a:t>
            </a:r>
            <a:r>
              <a:rPr lang="en-US" altLang="en-US" dirty="0"/>
              <a:t>in </a:t>
            </a:r>
            <a:r>
              <a:rPr lang="el-GR" altLang="en-US" dirty="0"/>
              <a:t>full</a:t>
            </a:r>
            <a:r>
              <a:rPr lang="en-US" altLang="en-US" dirty="0"/>
              <a:t> or </a:t>
            </a:r>
            <a:r>
              <a:rPr lang="el-GR" altLang="en-US" dirty="0"/>
              <a:t>it can be abbreviated as </a:t>
            </a:r>
            <a:r>
              <a:rPr lang="el-GR" altLang="en-US" dirty="0">
                <a:latin typeface="Courier New" panose="02070309020205020404" pitchFamily="49" charset="0"/>
              </a:rPr>
              <a:t>pref</a:t>
            </a:r>
            <a:r>
              <a:rPr lang="en-US" altLang="en-US" dirty="0">
                <a:latin typeface="Courier New" panose="02070309020205020404" pitchFamily="49" charset="0"/>
              </a:rPr>
              <a:t>ix</a:t>
            </a:r>
            <a:r>
              <a:rPr lang="el-GR" altLang="en-US" dirty="0">
                <a:latin typeface="Courier New" panose="02070309020205020404" pitchFamily="49" charset="0"/>
              </a:rPr>
              <a:t>:</a:t>
            </a:r>
            <a:r>
              <a:rPr lang="en-US" altLang="en-US" dirty="0" err="1">
                <a:latin typeface="Courier New" panose="02070309020205020404" pitchFamily="49" charset="0"/>
              </a:rPr>
              <a:t>lname</a:t>
            </a:r>
            <a:r>
              <a:rPr lang="en-US" altLang="en-US" dirty="0"/>
              <a:t> as in XML qualified names where </a:t>
            </a:r>
            <a:r>
              <a:rPr lang="en-US" altLang="en-US" dirty="0">
                <a:latin typeface="Courier New" panose="02070309020205020404" pitchFamily="49" charset="0"/>
              </a:rPr>
              <a:t>prefix</a:t>
            </a:r>
            <a:r>
              <a:rPr lang="en-US" altLang="en-US" dirty="0"/>
              <a:t> is a </a:t>
            </a:r>
            <a:r>
              <a:rPr lang="en-US" altLang="en-US" b="1" dirty="0"/>
              <a:t>namespace</a:t>
            </a:r>
            <a:r>
              <a:rPr lang="en-US" altLang="en-US" dirty="0"/>
              <a:t> and </a:t>
            </a:r>
            <a:r>
              <a:rPr lang="en-US" altLang="en-US" dirty="0" err="1">
                <a:latin typeface="Courier New" panose="02070309020205020404" pitchFamily="49" charset="0"/>
              </a:rPr>
              <a:t>lname</a:t>
            </a:r>
            <a:r>
              <a:rPr lang="el-GR" altLang="en-US" dirty="0"/>
              <a:t> is the </a:t>
            </a:r>
            <a:r>
              <a:rPr lang="en-US" altLang="en-US" b="1" dirty="0"/>
              <a:t>local name</a:t>
            </a:r>
            <a:r>
              <a:rPr lang="el-GR" altLang="en-US" dirty="0"/>
              <a:t> </a:t>
            </a:r>
            <a:r>
              <a:rPr lang="en-US" altLang="en-US" dirty="0"/>
              <a:t>with respect to the namespace.</a:t>
            </a:r>
          </a:p>
          <a:p>
            <a:pPr eaLnBrk="1" hangingPunct="1">
              <a:lnSpc>
                <a:spcPct val="90000"/>
              </a:lnSpc>
            </a:pPr>
            <a:endParaRPr lang="el-GR"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4">
            <a:extLst>
              <a:ext uri="{FF2B5EF4-FFF2-40B4-BE49-F238E27FC236}">
                <a16:creationId xmlns:a16="http://schemas.microsoft.com/office/drawing/2014/main" id="{2BF48F86-914B-496B-8ABB-EABD84D1B75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2643" name="Slide Number Placeholder 5">
            <a:extLst>
              <a:ext uri="{FF2B5EF4-FFF2-40B4-BE49-F238E27FC236}">
                <a16:creationId xmlns:a16="http://schemas.microsoft.com/office/drawing/2014/main" id="{A2B18C67-9A05-4A17-9BE5-410AB8AE41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8A7D63-C711-46B7-854B-9448C100494D}" type="slidenum">
              <a:rPr lang="el-GR" altLang="en-US"/>
              <a:pPr eaLnBrk="1" hangingPunct="1"/>
              <a:t>110</a:t>
            </a:fld>
            <a:endParaRPr lang="el-GR" altLang="en-US"/>
          </a:p>
        </p:txBody>
      </p:sp>
      <p:sp>
        <p:nvSpPr>
          <p:cNvPr id="112644" name="Rectangle 2">
            <a:extLst>
              <a:ext uri="{FF2B5EF4-FFF2-40B4-BE49-F238E27FC236}">
                <a16:creationId xmlns:a16="http://schemas.microsoft.com/office/drawing/2014/main" id="{C385D01A-67D3-4920-9BAE-B9B5F8D3EA44}"/>
              </a:ext>
            </a:extLst>
          </p:cNvPr>
          <p:cNvSpPr>
            <a:spLocks noGrp="1" noChangeArrowheads="1"/>
          </p:cNvSpPr>
          <p:nvPr>
            <p:ph type="title"/>
          </p:nvPr>
        </p:nvSpPr>
        <p:spPr/>
        <p:txBody>
          <a:bodyPr/>
          <a:lstStyle/>
          <a:p>
            <a:pPr eaLnBrk="1" hangingPunct="1"/>
            <a:r>
              <a:rPr lang="el-GR" altLang="en-US"/>
              <a:t>Equivalent Object Properties </a:t>
            </a:r>
          </a:p>
        </p:txBody>
      </p:sp>
      <p:sp>
        <p:nvSpPr>
          <p:cNvPr id="112645" name="Rectangle 3">
            <a:extLst>
              <a:ext uri="{FF2B5EF4-FFF2-40B4-BE49-F238E27FC236}">
                <a16:creationId xmlns:a16="http://schemas.microsoft.com/office/drawing/2014/main" id="{CDCF1536-F48A-4AF6-9E9A-C459A6C4BC6F}"/>
              </a:ext>
            </a:extLst>
          </p:cNvPr>
          <p:cNvSpPr>
            <a:spLocks noGrp="1" noChangeArrowheads="1"/>
          </p:cNvSpPr>
          <p:nvPr>
            <p:ph type="body" idx="1"/>
          </p:nvPr>
        </p:nvSpPr>
        <p:spPr/>
        <p:txBody>
          <a:bodyPr/>
          <a:lstStyle/>
          <a:p>
            <a:pPr eaLnBrk="1" hangingPunct="1">
              <a:lnSpc>
                <a:spcPct val="90000"/>
              </a:lnSpc>
            </a:pPr>
            <a:r>
              <a:rPr lang="el-GR" altLang="en-US" sz="2400"/>
              <a:t>An </a:t>
            </a:r>
            <a:r>
              <a:rPr lang="el-GR" altLang="en-US" sz="2400" b="1"/>
              <a:t>equivalent object properties</a:t>
            </a:r>
            <a:r>
              <a:rPr lang="el-GR" altLang="en-US" sz="2400"/>
              <a:t> axiom </a:t>
            </a:r>
            <a:r>
              <a:rPr lang="el-GR" altLang="en-US" sz="2400">
                <a:latin typeface="Courier New" panose="02070309020205020404" pitchFamily="49" charset="0"/>
              </a:rPr>
              <a:t>EquivalentObjectProperties(OPE1 ... OPEn)</a:t>
            </a:r>
            <a:r>
              <a:rPr lang="el-GR" altLang="en-US" sz="2400"/>
              <a:t> states that all of the object property expressions </a:t>
            </a:r>
            <a:r>
              <a:rPr lang="el-GR" altLang="en-US" sz="2400">
                <a:latin typeface="Courier New" panose="02070309020205020404" pitchFamily="49" charset="0"/>
              </a:rPr>
              <a:t>OPEi,1≤i≤n,</a:t>
            </a:r>
            <a:r>
              <a:rPr lang="el-GR" altLang="en-US" sz="2400"/>
              <a:t> are semantically equivalent to each other. </a:t>
            </a: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r>
              <a:rPr lang="el-GR" altLang="en-US" sz="2400"/>
              <a:t>The axiom </a:t>
            </a:r>
            <a:r>
              <a:rPr lang="el-GR" altLang="en-US" sz="2400">
                <a:latin typeface="Courier New" panose="02070309020205020404" pitchFamily="49" charset="0"/>
              </a:rPr>
              <a:t>EquivalentObjectProperties(OPE1 OPE2)</a:t>
            </a:r>
            <a:r>
              <a:rPr lang="el-GR" altLang="en-US" sz="2400"/>
              <a:t> is equivalent to the following two axioms: </a:t>
            </a:r>
          </a:p>
          <a:p>
            <a:pPr algn="ctr" eaLnBrk="1" hangingPunct="1">
              <a:lnSpc>
                <a:spcPct val="90000"/>
              </a:lnSpc>
              <a:buFontTx/>
              <a:buNone/>
            </a:pPr>
            <a:r>
              <a:rPr lang="el-GR" altLang="en-US" sz="2400">
                <a:latin typeface="Courier New" panose="02070309020205020404" pitchFamily="49" charset="0"/>
              </a:rPr>
              <a:t>SubObjectPropertyOf(OPE1 OPE2)</a:t>
            </a:r>
            <a:endParaRPr lang="en-US" altLang="en-US" sz="2400">
              <a:latin typeface="Courier New" panose="02070309020205020404" pitchFamily="49" charset="0"/>
            </a:endParaRPr>
          </a:p>
          <a:p>
            <a:pPr algn="ctr" eaLnBrk="1" hangingPunct="1">
              <a:lnSpc>
                <a:spcPct val="90000"/>
              </a:lnSpc>
              <a:buFontTx/>
              <a:buNone/>
            </a:pPr>
            <a:r>
              <a:rPr lang="el-GR" altLang="en-US" sz="2400">
                <a:latin typeface="Courier New" panose="02070309020205020404" pitchFamily="49" charset="0"/>
              </a:rPr>
              <a:t>SubObjectPropertyOf(OPE2 OPE1)</a:t>
            </a:r>
            <a:r>
              <a:rPr lang="el-GR" altLang="en-US" sz="2400"/>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a:extLst>
              <a:ext uri="{FF2B5EF4-FFF2-40B4-BE49-F238E27FC236}">
                <a16:creationId xmlns:a16="http://schemas.microsoft.com/office/drawing/2014/main" id="{5B6064F0-F5B9-414D-9951-E7F59CA4A4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3667" name="Slide Number Placeholder 5">
            <a:extLst>
              <a:ext uri="{FF2B5EF4-FFF2-40B4-BE49-F238E27FC236}">
                <a16:creationId xmlns:a16="http://schemas.microsoft.com/office/drawing/2014/main" id="{0799FF9B-6A70-4EA0-8164-9198DFC46B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9ABAB6-758A-4483-9B46-86956EDEFC4A}" type="slidenum">
              <a:rPr lang="el-GR" altLang="en-US"/>
              <a:pPr eaLnBrk="1" hangingPunct="1"/>
              <a:t>111</a:t>
            </a:fld>
            <a:endParaRPr lang="el-GR" altLang="en-US"/>
          </a:p>
        </p:txBody>
      </p:sp>
      <p:sp>
        <p:nvSpPr>
          <p:cNvPr id="113668" name="Rectangle 2">
            <a:extLst>
              <a:ext uri="{FF2B5EF4-FFF2-40B4-BE49-F238E27FC236}">
                <a16:creationId xmlns:a16="http://schemas.microsoft.com/office/drawing/2014/main" id="{EC3DA95C-9106-4147-9A6D-1F2B724F1A24}"/>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13669" name="Rectangle 3">
            <a:extLst>
              <a:ext uri="{FF2B5EF4-FFF2-40B4-BE49-F238E27FC236}">
                <a16:creationId xmlns:a16="http://schemas.microsoft.com/office/drawing/2014/main" id="{F8846208-5F9F-40A7-93AA-C8060A3F25A8}"/>
              </a:ext>
            </a:extLst>
          </p:cNvPr>
          <p:cNvSpPr>
            <a:spLocks noGrp="1" noChangeArrowheads="1"/>
          </p:cNvSpPr>
          <p:nvPr>
            <p:ph type="body" idx="1"/>
          </p:nvPr>
        </p:nvSpPr>
        <p:spPr/>
        <p:txBody>
          <a:bodyPr/>
          <a:lstStyle/>
          <a:p>
            <a:pPr eaLnBrk="1" hangingPunct="1">
              <a:lnSpc>
                <a:spcPct val="80000"/>
              </a:lnSpc>
            </a:pPr>
            <a:r>
              <a:rPr lang="en-US" altLang="en-US" sz="2400"/>
              <a:t>From</a:t>
            </a:r>
          </a:p>
          <a:p>
            <a:pPr algn="ctr" eaLnBrk="1" hangingPunct="1">
              <a:lnSpc>
                <a:spcPct val="80000"/>
              </a:lnSpc>
              <a:buFontTx/>
              <a:buNone/>
            </a:pPr>
            <a:r>
              <a:rPr lang="en-US" altLang="en-US" sz="1800">
                <a:latin typeface="Courier New" panose="02070309020205020404" pitchFamily="49" charset="0"/>
              </a:rPr>
              <a:t>EquivalentObjectProperties(a:hasBrother a:hasMaleSibling)</a:t>
            </a:r>
          </a:p>
          <a:p>
            <a:pPr algn="ctr" eaLnBrk="1" hangingPunct="1">
              <a:lnSpc>
                <a:spcPct val="80000"/>
              </a:lnSpc>
              <a:buFontTx/>
              <a:buNone/>
            </a:pPr>
            <a:endParaRPr lang="en-US" altLang="en-US" sz="1800">
              <a:latin typeface="Courier New" panose="02070309020205020404" pitchFamily="49" charset="0"/>
            </a:endParaRPr>
          </a:p>
          <a:p>
            <a:pPr algn="ctr" eaLnBrk="1" hangingPunct="1">
              <a:lnSpc>
                <a:spcPct val="80000"/>
              </a:lnSpc>
              <a:buFontTx/>
              <a:buNone/>
            </a:pPr>
            <a:r>
              <a:rPr lang="en-US" altLang="en-US" sz="1800">
                <a:latin typeface="Courier New" panose="02070309020205020404" pitchFamily="49" charset="0"/>
              </a:rPr>
              <a:t> 	 ObjectPropertyAssertion(a:hasBrother a:Chris a:Stewie) </a:t>
            </a:r>
          </a:p>
          <a:p>
            <a:pPr algn="ctr" eaLnBrk="1" hangingPunct="1">
              <a:lnSpc>
                <a:spcPct val="80000"/>
              </a:lnSpc>
              <a:buFontTx/>
              <a:buNone/>
            </a:pPr>
            <a:endParaRPr lang="en-US" altLang="en-US" sz="1800">
              <a:latin typeface="Courier New" panose="02070309020205020404" pitchFamily="49" charset="0"/>
            </a:endParaRPr>
          </a:p>
          <a:p>
            <a:pPr algn="ctr" eaLnBrk="1" hangingPunct="1">
              <a:lnSpc>
                <a:spcPct val="80000"/>
              </a:lnSpc>
              <a:buFontTx/>
              <a:buNone/>
            </a:pPr>
            <a:r>
              <a:rPr lang="en-US" altLang="en-US" sz="1800">
                <a:latin typeface="Courier New" panose="02070309020205020404" pitchFamily="49" charset="0"/>
              </a:rPr>
              <a:t>ObjectPropertyAssertion(a:hasMaleSibling a:Stewie a:Chris)</a:t>
            </a:r>
          </a:p>
          <a:p>
            <a:pPr algn="ctr" eaLnBrk="1" hangingPunct="1">
              <a:lnSpc>
                <a:spcPct val="80000"/>
              </a:lnSpc>
              <a:buFontTx/>
              <a:buNone/>
            </a:pPr>
            <a:r>
              <a:rPr lang="en-US" altLang="en-US" sz="1800">
                <a:latin typeface="Courier New" panose="02070309020205020404" pitchFamily="49" charset="0"/>
              </a:rPr>
              <a:t> </a:t>
            </a:r>
          </a:p>
          <a:p>
            <a:pPr eaLnBrk="1" hangingPunct="1">
              <a:lnSpc>
                <a:spcPct val="80000"/>
              </a:lnSpc>
              <a:buFontTx/>
              <a:buNone/>
            </a:pPr>
            <a:r>
              <a:rPr lang="en-US" altLang="en-US" sz="2400"/>
              <a:t>   we can infer</a:t>
            </a:r>
          </a:p>
          <a:p>
            <a:pPr eaLnBrk="1" hangingPunct="1">
              <a:lnSpc>
                <a:spcPct val="80000"/>
              </a:lnSpc>
              <a:buFontTx/>
              <a:buNone/>
            </a:pPr>
            <a:endParaRPr lang="en-US" altLang="en-US" sz="2400"/>
          </a:p>
          <a:p>
            <a:pPr algn="ctr" eaLnBrk="1" hangingPunct="1">
              <a:lnSpc>
                <a:spcPct val="80000"/>
              </a:lnSpc>
              <a:buFontTx/>
              <a:buNone/>
            </a:pPr>
            <a:r>
              <a:rPr lang="el-GR" altLang="en-US" sz="1800">
                <a:latin typeface="Courier New" panose="02070309020205020404" pitchFamily="49" charset="0"/>
              </a:rPr>
              <a:t>ObjectPropertyAssertion(a:hasMaleSibling a:Chris a:Stewie)</a:t>
            </a:r>
            <a:endParaRPr lang="en-US" altLang="en-US" sz="1800">
              <a:latin typeface="Courier New" panose="02070309020205020404" pitchFamily="49" charset="0"/>
            </a:endParaRPr>
          </a:p>
          <a:p>
            <a:pPr algn="ctr" eaLnBrk="1" hangingPunct="1">
              <a:lnSpc>
                <a:spcPct val="80000"/>
              </a:lnSpc>
              <a:buFontTx/>
              <a:buNone/>
            </a:pPr>
            <a:endParaRPr lang="en-US" altLang="en-US" sz="1800">
              <a:latin typeface="Courier New" panose="02070309020205020404" pitchFamily="49" charset="0"/>
            </a:endParaRPr>
          </a:p>
          <a:p>
            <a:pPr algn="ctr" eaLnBrk="1" hangingPunct="1">
              <a:lnSpc>
                <a:spcPct val="80000"/>
              </a:lnSpc>
              <a:buFontTx/>
              <a:buNone/>
            </a:pPr>
            <a:r>
              <a:rPr lang="en-US" altLang="en-US" sz="1800">
                <a:latin typeface="Courier New" panose="02070309020205020404" pitchFamily="49" charset="0"/>
              </a:rPr>
              <a:t>ObjectPropertyAssertion(a:hasBrother a:Stewie a:Chris) </a:t>
            </a:r>
          </a:p>
          <a:p>
            <a:pPr algn="ctr" eaLnBrk="1" hangingPunct="1">
              <a:lnSpc>
                <a:spcPct val="80000"/>
              </a:lnSpc>
              <a:buFontTx/>
              <a:buNone/>
            </a:pPr>
            <a:endParaRPr lang="el-GR" altLang="en-US" sz="1800">
              <a:latin typeface="Courier New" panose="02070309020205020404" pitchFamily="49"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4">
            <a:extLst>
              <a:ext uri="{FF2B5EF4-FFF2-40B4-BE49-F238E27FC236}">
                <a16:creationId xmlns:a16="http://schemas.microsoft.com/office/drawing/2014/main" id="{A53DED53-EDB6-467F-9F33-7E5B20BE3EC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4691" name="Slide Number Placeholder 5">
            <a:extLst>
              <a:ext uri="{FF2B5EF4-FFF2-40B4-BE49-F238E27FC236}">
                <a16:creationId xmlns:a16="http://schemas.microsoft.com/office/drawing/2014/main" id="{EC9EE83E-3D71-4432-AC3C-8D9DFAA8DC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23FA5A-70CB-40F3-87E5-9D8FF5EA57E6}" type="slidenum">
              <a:rPr lang="el-GR" altLang="en-US"/>
              <a:pPr eaLnBrk="1" hangingPunct="1"/>
              <a:t>112</a:t>
            </a:fld>
            <a:endParaRPr lang="el-GR" altLang="en-US"/>
          </a:p>
        </p:txBody>
      </p:sp>
      <p:sp>
        <p:nvSpPr>
          <p:cNvPr id="114692" name="Rectangle 2">
            <a:extLst>
              <a:ext uri="{FF2B5EF4-FFF2-40B4-BE49-F238E27FC236}">
                <a16:creationId xmlns:a16="http://schemas.microsoft.com/office/drawing/2014/main" id="{31E73913-B6D5-4A08-B4B6-D26E8DC31AE2}"/>
              </a:ext>
            </a:extLst>
          </p:cNvPr>
          <p:cNvSpPr>
            <a:spLocks noGrp="1" noChangeArrowheads="1"/>
          </p:cNvSpPr>
          <p:nvPr>
            <p:ph type="title"/>
          </p:nvPr>
        </p:nvSpPr>
        <p:spPr/>
        <p:txBody>
          <a:bodyPr/>
          <a:lstStyle/>
          <a:p>
            <a:pPr eaLnBrk="1" hangingPunct="1"/>
            <a:r>
              <a:rPr lang="el-GR" altLang="en-US"/>
              <a:t>Disjoint Object Properties </a:t>
            </a:r>
          </a:p>
        </p:txBody>
      </p:sp>
      <p:sp>
        <p:nvSpPr>
          <p:cNvPr id="114693" name="Rectangle 3">
            <a:extLst>
              <a:ext uri="{FF2B5EF4-FFF2-40B4-BE49-F238E27FC236}">
                <a16:creationId xmlns:a16="http://schemas.microsoft.com/office/drawing/2014/main" id="{40F04E3E-B3E9-459A-BEAE-D93DB140D7A9}"/>
              </a:ext>
            </a:extLst>
          </p:cNvPr>
          <p:cNvSpPr>
            <a:spLocks noGrp="1" noChangeArrowheads="1"/>
          </p:cNvSpPr>
          <p:nvPr>
            <p:ph type="body" idx="1"/>
          </p:nvPr>
        </p:nvSpPr>
        <p:spPr/>
        <p:txBody>
          <a:bodyPr/>
          <a:lstStyle/>
          <a:p>
            <a:pPr eaLnBrk="1" hangingPunct="1"/>
            <a:r>
              <a:rPr lang="el-GR" altLang="en-US" sz="2800"/>
              <a:t>A </a:t>
            </a:r>
            <a:r>
              <a:rPr lang="el-GR" altLang="en-US" sz="2800" b="1"/>
              <a:t>disjoint object properties</a:t>
            </a:r>
            <a:r>
              <a:rPr lang="el-GR" altLang="en-US" sz="2800"/>
              <a:t> axiom </a:t>
            </a:r>
            <a:r>
              <a:rPr lang="el-GR" altLang="en-US" sz="2800">
                <a:latin typeface="Courier New" panose="02070309020205020404" pitchFamily="49" charset="0"/>
              </a:rPr>
              <a:t>DisjointObjectProperties(OPE1 ... OPEn)</a:t>
            </a:r>
            <a:r>
              <a:rPr lang="el-GR" altLang="en-US" sz="2800"/>
              <a:t> states that all of the object property expressions </a:t>
            </a:r>
            <a:r>
              <a:rPr lang="el-GR" altLang="en-US" sz="2800">
                <a:latin typeface="Courier New" panose="02070309020205020404" pitchFamily="49" charset="0"/>
              </a:rPr>
              <a:t>OPEi,1≤i≤n</a:t>
            </a:r>
            <a:r>
              <a:rPr lang="el-GR" altLang="en-US" sz="2800"/>
              <a:t>, are pairwise disjoint</a:t>
            </a:r>
            <a:r>
              <a:rPr lang="en-US" altLang="en-US" sz="2800"/>
              <a:t>.</a:t>
            </a:r>
          </a:p>
          <a:p>
            <a:pPr eaLnBrk="1" hangingPunct="1">
              <a:buFontTx/>
              <a:buNone/>
            </a:pPr>
            <a:endParaRPr lang="en-US" altLang="en-US" sz="2800"/>
          </a:p>
          <a:p>
            <a:pPr eaLnBrk="1" hangingPunct="1">
              <a:buFontTx/>
              <a:buNone/>
            </a:pPr>
            <a:endParaRPr lang="en-US" altLang="en-US" sz="2800"/>
          </a:p>
          <a:p>
            <a:pPr eaLnBrk="1" hangingPunct="1"/>
            <a:r>
              <a:rPr lang="en-US" altLang="en-US" sz="2800"/>
              <a:t>Example:</a:t>
            </a:r>
          </a:p>
          <a:p>
            <a:pPr algn="ctr" eaLnBrk="1" hangingPunct="1">
              <a:buFontTx/>
              <a:buNone/>
            </a:pPr>
            <a:r>
              <a:rPr lang="en-US" altLang="en-US" sz="2800">
                <a:latin typeface="Courier New" panose="02070309020205020404" pitchFamily="49" charset="0"/>
              </a:rPr>
              <a:t>DisjointObjectProperties(a:hasFather a:hasMother)</a:t>
            </a:r>
            <a:endParaRPr lang="el-GR" altLang="en-US" sz="2800">
              <a:latin typeface="Courier New" panose="02070309020205020404" pitchFamily="49"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4">
            <a:extLst>
              <a:ext uri="{FF2B5EF4-FFF2-40B4-BE49-F238E27FC236}">
                <a16:creationId xmlns:a16="http://schemas.microsoft.com/office/drawing/2014/main" id="{9BCCDA5B-A63C-4DC6-AE96-70AE2094DB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5715" name="Slide Number Placeholder 5">
            <a:extLst>
              <a:ext uri="{FF2B5EF4-FFF2-40B4-BE49-F238E27FC236}">
                <a16:creationId xmlns:a16="http://schemas.microsoft.com/office/drawing/2014/main" id="{8724268A-F557-4AD0-9B9A-528AC5F524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B5B6AF-0634-4323-A765-B96BEEA1C5D8}" type="slidenum">
              <a:rPr lang="el-GR" altLang="en-US"/>
              <a:pPr eaLnBrk="1" hangingPunct="1"/>
              <a:t>113</a:t>
            </a:fld>
            <a:endParaRPr lang="el-GR" altLang="en-US"/>
          </a:p>
        </p:txBody>
      </p:sp>
      <p:sp>
        <p:nvSpPr>
          <p:cNvPr id="115716" name="Rectangle 2">
            <a:extLst>
              <a:ext uri="{FF2B5EF4-FFF2-40B4-BE49-F238E27FC236}">
                <a16:creationId xmlns:a16="http://schemas.microsoft.com/office/drawing/2014/main" id="{AA667242-8467-48CE-9F96-73C67B5A8FB2}"/>
              </a:ext>
            </a:extLst>
          </p:cNvPr>
          <p:cNvSpPr>
            <a:spLocks noGrp="1" noChangeArrowheads="1"/>
          </p:cNvSpPr>
          <p:nvPr>
            <p:ph type="title"/>
          </p:nvPr>
        </p:nvSpPr>
        <p:spPr/>
        <p:txBody>
          <a:bodyPr/>
          <a:lstStyle/>
          <a:p>
            <a:pPr eaLnBrk="1" hangingPunct="1"/>
            <a:r>
              <a:rPr lang="el-GR" altLang="en-US"/>
              <a:t>Inverse Object Properties </a:t>
            </a:r>
          </a:p>
        </p:txBody>
      </p:sp>
      <p:sp>
        <p:nvSpPr>
          <p:cNvPr id="115717" name="Rectangle 3">
            <a:extLst>
              <a:ext uri="{FF2B5EF4-FFF2-40B4-BE49-F238E27FC236}">
                <a16:creationId xmlns:a16="http://schemas.microsoft.com/office/drawing/2014/main" id="{7D1BA93F-740A-426B-BEA3-5AAC2436CDEE}"/>
              </a:ext>
            </a:extLst>
          </p:cNvPr>
          <p:cNvSpPr>
            <a:spLocks noGrp="1" noChangeArrowheads="1"/>
          </p:cNvSpPr>
          <p:nvPr>
            <p:ph type="body" idx="1"/>
          </p:nvPr>
        </p:nvSpPr>
        <p:spPr/>
        <p:txBody>
          <a:bodyPr/>
          <a:lstStyle/>
          <a:p>
            <a:pPr eaLnBrk="1" hangingPunct="1"/>
            <a:r>
              <a:rPr lang="el-GR" altLang="en-US" sz="2800"/>
              <a:t>An </a:t>
            </a:r>
            <a:r>
              <a:rPr lang="el-GR" altLang="en-US" sz="2800" b="1"/>
              <a:t>inverse object properties</a:t>
            </a:r>
            <a:r>
              <a:rPr lang="el-GR" altLang="en-US" sz="2800"/>
              <a:t> axiom </a:t>
            </a:r>
            <a:r>
              <a:rPr lang="el-GR" altLang="en-US" sz="2800">
                <a:latin typeface="Courier New" panose="02070309020205020404" pitchFamily="49" charset="0"/>
              </a:rPr>
              <a:t>InverseObjectProperties(OPE1 OPE2</a:t>
            </a:r>
            <a:r>
              <a:rPr lang="el-GR" altLang="en-US" sz="2800"/>
              <a:t>) states that the object property expression </a:t>
            </a:r>
            <a:r>
              <a:rPr lang="el-GR" altLang="en-US" sz="2800">
                <a:latin typeface="Courier New" panose="02070309020205020404" pitchFamily="49" charset="0"/>
              </a:rPr>
              <a:t>OPE1</a:t>
            </a:r>
            <a:r>
              <a:rPr lang="el-GR" altLang="en-US" sz="2800"/>
              <a:t> is an inverse of the object property expression </a:t>
            </a:r>
            <a:r>
              <a:rPr lang="el-GR" altLang="en-US" sz="2800">
                <a:latin typeface="Courier New" panose="02070309020205020404" pitchFamily="49" charset="0"/>
              </a:rPr>
              <a:t>OPE2</a:t>
            </a:r>
            <a:r>
              <a:rPr lang="el-GR" altLang="en-US" sz="2800"/>
              <a:t>. </a:t>
            </a:r>
            <a:endParaRPr lang="en-US" altLang="en-US" sz="2800"/>
          </a:p>
          <a:p>
            <a:pPr eaLnBrk="1" hangingPunct="1"/>
            <a:endParaRPr lang="en-US" altLang="en-US" sz="2800"/>
          </a:p>
          <a:p>
            <a:pPr eaLnBrk="1" hangingPunct="1"/>
            <a:r>
              <a:rPr lang="el-GR" altLang="en-US" sz="2800"/>
              <a:t>Each such axiom </a:t>
            </a:r>
            <a:r>
              <a:rPr lang="en-US" altLang="en-US" sz="2800"/>
              <a:t>is equivalent with</a:t>
            </a:r>
            <a:r>
              <a:rPr lang="el-GR" altLang="en-US" sz="2800"/>
              <a:t> the following: </a:t>
            </a:r>
          </a:p>
          <a:p>
            <a:pPr algn="ctr" eaLnBrk="1" hangingPunct="1">
              <a:buFontTx/>
              <a:buNone/>
            </a:pPr>
            <a:r>
              <a:rPr lang="el-GR" altLang="en-US" sz="2800">
                <a:latin typeface="Courier New" panose="02070309020205020404" pitchFamily="49" charset="0"/>
              </a:rPr>
              <a:t>EquivalentObjectProperties(OPE1 ObjectInverseOf(OPE2))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4">
            <a:extLst>
              <a:ext uri="{FF2B5EF4-FFF2-40B4-BE49-F238E27FC236}">
                <a16:creationId xmlns:a16="http://schemas.microsoft.com/office/drawing/2014/main" id="{1CC199A8-244C-40BB-B50A-93413A59BC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6739" name="Slide Number Placeholder 5">
            <a:extLst>
              <a:ext uri="{FF2B5EF4-FFF2-40B4-BE49-F238E27FC236}">
                <a16:creationId xmlns:a16="http://schemas.microsoft.com/office/drawing/2014/main" id="{105F9760-58F5-4128-9AE9-4BD2EEB4CD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1C7375-91C2-4A2C-BCEE-0397B9C10E47}" type="slidenum">
              <a:rPr lang="el-GR" altLang="en-US"/>
              <a:pPr eaLnBrk="1" hangingPunct="1"/>
              <a:t>114</a:t>
            </a:fld>
            <a:endParaRPr lang="el-GR" altLang="en-US"/>
          </a:p>
        </p:txBody>
      </p:sp>
      <p:sp>
        <p:nvSpPr>
          <p:cNvPr id="116740" name="Rectangle 2">
            <a:extLst>
              <a:ext uri="{FF2B5EF4-FFF2-40B4-BE49-F238E27FC236}">
                <a16:creationId xmlns:a16="http://schemas.microsoft.com/office/drawing/2014/main" id="{37D989FB-5CA6-4C3B-92AB-5A6148BD36A5}"/>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16741" name="Rectangle 3">
            <a:extLst>
              <a:ext uri="{FF2B5EF4-FFF2-40B4-BE49-F238E27FC236}">
                <a16:creationId xmlns:a16="http://schemas.microsoft.com/office/drawing/2014/main" id="{AFA1E1E3-8816-42D5-BAA9-0D3D7A23CB67}"/>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l-GR" altLang="en-US" sz="2000">
                <a:latin typeface="Courier New" panose="02070309020205020404" pitchFamily="49" charset="0"/>
              </a:rPr>
              <a:t>InverseObjectProperties(a:hasFather a:fatherOf) </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ObjectPropertyAssertion(a:hasFather a:Stewie a:Peter)</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 ObjectPropertyAssertion(a:fatherOf a:Peter a:Chris)</a:t>
            </a:r>
            <a:r>
              <a:rPr lang="el-GR" altLang="en-US" sz="2000"/>
              <a:t> </a:t>
            </a:r>
            <a:endParaRPr lang="en-US" altLang="en-US" sz="2000"/>
          </a:p>
          <a:p>
            <a:pPr algn="ctr" eaLnBrk="1" hangingPunct="1">
              <a:lnSpc>
                <a:spcPct val="80000"/>
              </a:lnSpc>
              <a:buFontTx/>
              <a:buNone/>
            </a:pPr>
            <a:r>
              <a:rPr lang="en-US" altLang="en-US" sz="2800"/>
              <a:t>  </a:t>
            </a:r>
          </a:p>
          <a:p>
            <a:pPr eaLnBrk="1" hangingPunct="1">
              <a:lnSpc>
                <a:spcPct val="80000"/>
              </a:lnSpc>
              <a:buFontTx/>
              <a:buNone/>
            </a:pPr>
            <a:r>
              <a:rPr lang="en-US" altLang="en-US" sz="2800"/>
              <a:t>we can infer</a:t>
            </a:r>
          </a:p>
          <a:p>
            <a:pPr eaLnBrk="1" hangingPunct="1">
              <a:lnSpc>
                <a:spcPct val="80000"/>
              </a:lnSpc>
              <a:buFontTx/>
              <a:buNone/>
            </a:pPr>
            <a:endParaRPr lang="en-US" altLang="en-US" sz="2800"/>
          </a:p>
          <a:p>
            <a:pPr algn="ctr" eaLnBrk="1" hangingPunct="1">
              <a:lnSpc>
                <a:spcPct val="80000"/>
              </a:lnSpc>
              <a:buFontTx/>
              <a:buNone/>
            </a:pPr>
            <a:r>
              <a:rPr lang="el-GR" altLang="en-US" sz="2000">
                <a:latin typeface="Courier New" panose="02070309020205020404" pitchFamily="49" charset="0"/>
              </a:rPr>
              <a:t>ObjectPropertyAssertion(a:fatherOf a:Peter a:Stewie) </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ObjectPropertyAssertion(a:hasFather a:Chris a:Peter</a:t>
            </a:r>
            <a:r>
              <a:rPr lang="en-US" altLang="en-US" sz="2000">
                <a:latin typeface="Courier New" panose="02070309020205020404" pitchFamily="49" charset="0"/>
              </a:rPr>
              <a:t>)</a:t>
            </a:r>
            <a:r>
              <a:rPr lang="el-GR" altLang="en-US" sz="2000">
                <a:latin typeface="Courier New" panose="02070309020205020404" pitchFamily="49" charset="0"/>
              </a:rPr>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4">
            <a:extLst>
              <a:ext uri="{FF2B5EF4-FFF2-40B4-BE49-F238E27FC236}">
                <a16:creationId xmlns:a16="http://schemas.microsoft.com/office/drawing/2014/main" id="{836CF393-B936-4B13-BF43-B131B5882A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7763" name="Slide Number Placeholder 5">
            <a:extLst>
              <a:ext uri="{FF2B5EF4-FFF2-40B4-BE49-F238E27FC236}">
                <a16:creationId xmlns:a16="http://schemas.microsoft.com/office/drawing/2014/main" id="{701DD9BF-1E8A-485F-87B6-377AEEB747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71CE5B-D8A9-4F11-97D2-0D1F6986F720}" type="slidenum">
              <a:rPr lang="el-GR" altLang="en-US"/>
              <a:pPr eaLnBrk="1" hangingPunct="1"/>
              <a:t>115</a:t>
            </a:fld>
            <a:endParaRPr lang="el-GR" altLang="en-US"/>
          </a:p>
        </p:txBody>
      </p:sp>
      <p:sp>
        <p:nvSpPr>
          <p:cNvPr id="117764" name="Rectangle 2">
            <a:extLst>
              <a:ext uri="{FF2B5EF4-FFF2-40B4-BE49-F238E27FC236}">
                <a16:creationId xmlns:a16="http://schemas.microsoft.com/office/drawing/2014/main" id="{D68C9858-3A55-4A02-A29B-9C26A8535848}"/>
              </a:ext>
            </a:extLst>
          </p:cNvPr>
          <p:cNvSpPr>
            <a:spLocks noGrp="1" noChangeArrowheads="1"/>
          </p:cNvSpPr>
          <p:nvPr>
            <p:ph type="title"/>
          </p:nvPr>
        </p:nvSpPr>
        <p:spPr/>
        <p:txBody>
          <a:bodyPr/>
          <a:lstStyle/>
          <a:p>
            <a:pPr eaLnBrk="1" hangingPunct="1"/>
            <a:r>
              <a:rPr lang="en-US" altLang="en-US"/>
              <a:t>Object Property Domain Axioms</a:t>
            </a:r>
            <a:endParaRPr lang="el-GR" altLang="en-US"/>
          </a:p>
        </p:txBody>
      </p:sp>
      <p:sp>
        <p:nvSpPr>
          <p:cNvPr id="117765" name="Rectangle 3">
            <a:extLst>
              <a:ext uri="{FF2B5EF4-FFF2-40B4-BE49-F238E27FC236}">
                <a16:creationId xmlns:a16="http://schemas.microsoft.com/office/drawing/2014/main" id="{8055F1C5-7D73-4830-BABE-F53F061B9478}"/>
              </a:ext>
            </a:extLst>
          </p:cNvPr>
          <p:cNvSpPr>
            <a:spLocks noGrp="1" noChangeArrowheads="1"/>
          </p:cNvSpPr>
          <p:nvPr>
            <p:ph type="body" idx="1"/>
          </p:nvPr>
        </p:nvSpPr>
        <p:spPr/>
        <p:txBody>
          <a:bodyPr/>
          <a:lstStyle/>
          <a:p>
            <a:pPr eaLnBrk="1" hangingPunct="1">
              <a:lnSpc>
                <a:spcPct val="90000"/>
              </a:lnSpc>
            </a:pPr>
            <a:r>
              <a:rPr lang="el-GR" altLang="en-US" sz="2400" dirty="0"/>
              <a:t>An </a:t>
            </a:r>
            <a:r>
              <a:rPr lang="el-GR" altLang="en-US" sz="2400" b="1" dirty="0"/>
              <a:t>object property domain</a:t>
            </a:r>
            <a:r>
              <a:rPr lang="el-GR" altLang="en-US" sz="2400" dirty="0"/>
              <a:t> axiom </a:t>
            </a:r>
            <a:r>
              <a:rPr lang="el-GR" altLang="en-US" sz="2400" dirty="0">
                <a:latin typeface="Courier New" panose="02070309020205020404" pitchFamily="49" charset="0"/>
              </a:rPr>
              <a:t>ObjectPropertyDomain(OPE CE)</a:t>
            </a:r>
            <a:r>
              <a:rPr lang="el-GR" altLang="en-US" sz="2400" dirty="0"/>
              <a:t> states that the domain of the object property expression </a:t>
            </a:r>
            <a:r>
              <a:rPr lang="el-GR" altLang="en-US" sz="2400" dirty="0">
                <a:latin typeface="Courier New" panose="02070309020205020404" pitchFamily="49" charset="0"/>
              </a:rPr>
              <a:t>OPE</a:t>
            </a:r>
            <a:r>
              <a:rPr lang="el-GR" altLang="en-US" sz="2400" dirty="0"/>
              <a:t> is the class expression </a:t>
            </a:r>
            <a:r>
              <a:rPr lang="el-GR" altLang="en-US" sz="2400" dirty="0">
                <a:latin typeface="Courier New" panose="02070309020205020404" pitchFamily="49" charset="0"/>
              </a:rPr>
              <a:t>CE</a:t>
            </a:r>
            <a:r>
              <a:rPr lang="el-GR" altLang="en-US" sz="2400" dirty="0"/>
              <a:t> — that is, if an individual </a:t>
            </a:r>
            <a:r>
              <a:rPr lang="el-GR" altLang="en-US" sz="2400" dirty="0">
                <a:latin typeface="Courier New" panose="02070309020205020404" pitchFamily="49" charset="0"/>
              </a:rPr>
              <a:t>x</a:t>
            </a:r>
            <a:r>
              <a:rPr lang="el-GR" altLang="en-US" sz="2400" dirty="0"/>
              <a:t> is connected by </a:t>
            </a:r>
            <a:r>
              <a:rPr lang="el-GR" altLang="en-US" sz="2400" dirty="0">
                <a:latin typeface="Courier New" panose="02070309020205020404" pitchFamily="49" charset="0"/>
              </a:rPr>
              <a:t>OPE</a:t>
            </a:r>
            <a:r>
              <a:rPr lang="el-GR" altLang="en-US" sz="2400" dirty="0"/>
              <a:t> with some other individual, then </a:t>
            </a:r>
            <a:r>
              <a:rPr lang="el-GR" altLang="en-US" sz="2400" dirty="0">
                <a:latin typeface="Courier New" panose="02070309020205020404" pitchFamily="49" charset="0"/>
              </a:rPr>
              <a:t>x</a:t>
            </a:r>
            <a:r>
              <a:rPr lang="el-GR" altLang="en-US" sz="2400" dirty="0"/>
              <a:t> is an instance of </a:t>
            </a:r>
            <a:r>
              <a:rPr lang="el-GR" altLang="en-US" sz="2400" dirty="0">
                <a:latin typeface="Courier New" panose="02070309020205020404" pitchFamily="49" charset="0"/>
              </a:rPr>
              <a:t>CE</a:t>
            </a:r>
            <a:r>
              <a:rPr lang="el-GR" altLang="en-US" sz="2400" dirty="0"/>
              <a:t>. </a:t>
            </a: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r>
              <a:rPr lang="el-GR" altLang="en-US" sz="2400" dirty="0"/>
              <a:t>Each such axiom </a:t>
            </a:r>
            <a:r>
              <a:rPr lang="en-US" altLang="en-US" sz="2400" dirty="0"/>
              <a:t>is equivalent to</a:t>
            </a:r>
            <a:r>
              <a:rPr lang="el-GR" altLang="en-US" sz="2400" dirty="0"/>
              <a:t> the following axiom: </a:t>
            </a:r>
          </a:p>
          <a:p>
            <a:pPr algn="ctr" eaLnBrk="1" hangingPunct="1">
              <a:lnSpc>
                <a:spcPct val="90000"/>
              </a:lnSpc>
              <a:buFontTx/>
              <a:buNone/>
            </a:pPr>
            <a:r>
              <a:rPr lang="el-GR" altLang="en-US" sz="2400" dirty="0">
                <a:latin typeface="Courier New" panose="02070309020205020404" pitchFamily="49" charset="0"/>
              </a:rPr>
              <a:t>SubClassOf(ObjectSomeValuesFrom(OPE owl:Thing) CE)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4">
            <a:extLst>
              <a:ext uri="{FF2B5EF4-FFF2-40B4-BE49-F238E27FC236}">
                <a16:creationId xmlns:a16="http://schemas.microsoft.com/office/drawing/2014/main" id="{3294BEAF-69DE-4496-91BD-BB0719CF5C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8787" name="Slide Number Placeholder 5">
            <a:extLst>
              <a:ext uri="{FF2B5EF4-FFF2-40B4-BE49-F238E27FC236}">
                <a16:creationId xmlns:a16="http://schemas.microsoft.com/office/drawing/2014/main" id="{ACBFAB45-6824-4F1F-8A14-7BBC3BEB1C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B4A8EB-34D0-48A7-9503-9AD8740B2A6A}" type="slidenum">
              <a:rPr lang="el-GR" altLang="en-US"/>
              <a:pPr eaLnBrk="1" hangingPunct="1"/>
              <a:t>116</a:t>
            </a:fld>
            <a:endParaRPr lang="el-GR" altLang="en-US"/>
          </a:p>
        </p:txBody>
      </p:sp>
      <p:sp>
        <p:nvSpPr>
          <p:cNvPr id="118788" name="Rectangle 2">
            <a:extLst>
              <a:ext uri="{FF2B5EF4-FFF2-40B4-BE49-F238E27FC236}">
                <a16:creationId xmlns:a16="http://schemas.microsoft.com/office/drawing/2014/main" id="{36C5C2F6-6A62-456A-98F6-94622ED2D212}"/>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18789" name="Rectangle 3">
            <a:extLst>
              <a:ext uri="{FF2B5EF4-FFF2-40B4-BE49-F238E27FC236}">
                <a16:creationId xmlns:a16="http://schemas.microsoft.com/office/drawing/2014/main" id="{58069CAE-FB7D-4EAA-BDDD-E027A245B764}"/>
              </a:ext>
            </a:extLst>
          </p:cNvPr>
          <p:cNvSpPr>
            <a:spLocks noGrp="1" noChangeArrowheads="1"/>
          </p:cNvSpPr>
          <p:nvPr>
            <p:ph type="body" idx="1"/>
          </p:nvPr>
        </p:nvSpPr>
        <p:spPr/>
        <p:txBody>
          <a:bodyPr/>
          <a:lstStyle/>
          <a:p>
            <a:pPr eaLnBrk="1" hangingPunct="1">
              <a:lnSpc>
                <a:spcPct val="90000"/>
              </a:lnSpc>
            </a:pPr>
            <a:r>
              <a:rPr lang="en-US" altLang="en-US"/>
              <a:t>From</a:t>
            </a:r>
          </a:p>
          <a:p>
            <a:pPr algn="ctr" eaLnBrk="1" hangingPunct="1">
              <a:lnSpc>
                <a:spcPct val="90000"/>
              </a:lnSpc>
              <a:buFontTx/>
              <a:buNone/>
            </a:pPr>
            <a:r>
              <a:rPr lang="en-US" altLang="en-US" sz="2400">
                <a:latin typeface="Courier New" panose="02070309020205020404" pitchFamily="49" charset="0"/>
              </a:rPr>
              <a:t>ObjectPropertyDomain(a:hasDog a:Person) 	</a:t>
            </a:r>
          </a:p>
          <a:p>
            <a:pPr algn="ctr" eaLnBrk="1" hangingPunct="1">
              <a:lnSpc>
                <a:spcPct val="90000"/>
              </a:lnSpc>
              <a:buFontTx/>
              <a:buNone/>
            </a:pPr>
            <a:endParaRPr lang="en-US" altLang="en-US" sz="2400">
              <a:latin typeface="Courier New" panose="02070309020205020404" pitchFamily="49" charset="0"/>
            </a:endParaRPr>
          </a:p>
          <a:p>
            <a:pPr algn="ctr" eaLnBrk="1" hangingPunct="1">
              <a:lnSpc>
                <a:spcPct val="90000"/>
              </a:lnSpc>
              <a:buFontTx/>
              <a:buNone/>
            </a:pPr>
            <a:r>
              <a:rPr lang="en-US" altLang="en-US" sz="2400">
                <a:latin typeface="Courier New" panose="02070309020205020404" pitchFamily="49" charset="0"/>
              </a:rPr>
              <a:t>ObjectPropertyAssertion(a:hasDog a:Peter a:Brian) </a:t>
            </a:r>
            <a:endParaRPr lang="en-US" altLang="en-US" sz="2400"/>
          </a:p>
          <a:p>
            <a:pPr algn="ctr" eaLnBrk="1" hangingPunct="1">
              <a:lnSpc>
                <a:spcPct val="90000"/>
              </a:lnSpc>
              <a:buFontTx/>
              <a:buNone/>
            </a:pPr>
            <a:r>
              <a:rPr lang="en-US" altLang="en-US"/>
              <a:t>  </a:t>
            </a:r>
          </a:p>
          <a:p>
            <a:pPr eaLnBrk="1" hangingPunct="1">
              <a:lnSpc>
                <a:spcPct val="90000"/>
              </a:lnSpc>
              <a:buFontTx/>
              <a:buNone/>
            </a:pPr>
            <a:r>
              <a:rPr lang="en-US" altLang="en-US"/>
              <a:t>we can infer</a:t>
            </a:r>
          </a:p>
          <a:p>
            <a:pPr eaLnBrk="1" hangingPunct="1">
              <a:lnSpc>
                <a:spcPct val="90000"/>
              </a:lnSpc>
              <a:buFontTx/>
              <a:buNone/>
            </a:pPr>
            <a:endParaRPr lang="en-US" altLang="en-US"/>
          </a:p>
          <a:p>
            <a:pPr algn="ctr" eaLnBrk="1" hangingPunct="1">
              <a:lnSpc>
                <a:spcPct val="90000"/>
              </a:lnSpc>
              <a:buFontTx/>
              <a:buNone/>
            </a:pPr>
            <a:r>
              <a:rPr lang="el-GR" altLang="en-US" sz="2400">
                <a:latin typeface="Courier New" panose="02070309020205020404" pitchFamily="49" charset="0"/>
              </a:rPr>
              <a:t>ClassAssertion(a:Person a:Peter)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4">
            <a:extLst>
              <a:ext uri="{FF2B5EF4-FFF2-40B4-BE49-F238E27FC236}">
                <a16:creationId xmlns:a16="http://schemas.microsoft.com/office/drawing/2014/main" id="{803A08BF-5F96-499A-8AC8-45E272533A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19811" name="Slide Number Placeholder 5">
            <a:extLst>
              <a:ext uri="{FF2B5EF4-FFF2-40B4-BE49-F238E27FC236}">
                <a16:creationId xmlns:a16="http://schemas.microsoft.com/office/drawing/2014/main" id="{6C552622-79AB-440C-B1BC-893BE0FAF2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83FEB9-453F-43FA-876D-0FD00BA3E382}" type="slidenum">
              <a:rPr lang="el-GR" altLang="en-US"/>
              <a:pPr eaLnBrk="1" hangingPunct="1"/>
              <a:t>117</a:t>
            </a:fld>
            <a:endParaRPr lang="el-GR" altLang="en-US"/>
          </a:p>
        </p:txBody>
      </p:sp>
      <p:sp>
        <p:nvSpPr>
          <p:cNvPr id="119812" name="Rectangle 2">
            <a:extLst>
              <a:ext uri="{FF2B5EF4-FFF2-40B4-BE49-F238E27FC236}">
                <a16:creationId xmlns:a16="http://schemas.microsoft.com/office/drawing/2014/main" id="{117366A1-E33F-43F4-82AB-F35C75A480D4}"/>
              </a:ext>
            </a:extLst>
          </p:cNvPr>
          <p:cNvSpPr>
            <a:spLocks noGrp="1" noChangeArrowheads="1"/>
          </p:cNvSpPr>
          <p:nvPr>
            <p:ph type="title"/>
          </p:nvPr>
        </p:nvSpPr>
        <p:spPr/>
        <p:txBody>
          <a:bodyPr/>
          <a:lstStyle/>
          <a:p>
            <a:pPr eaLnBrk="1" hangingPunct="1"/>
            <a:r>
              <a:rPr lang="el-GR" altLang="en-US"/>
              <a:t>Object Property Range </a:t>
            </a:r>
            <a:r>
              <a:rPr lang="en-US" altLang="en-US"/>
              <a:t>Axioms</a:t>
            </a:r>
            <a:endParaRPr lang="el-GR" altLang="en-US"/>
          </a:p>
        </p:txBody>
      </p:sp>
      <p:sp>
        <p:nvSpPr>
          <p:cNvPr id="119813" name="Rectangle 3">
            <a:extLst>
              <a:ext uri="{FF2B5EF4-FFF2-40B4-BE49-F238E27FC236}">
                <a16:creationId xmlns:a16="http://schemas.microsoft.com/office/drawing/2014/main" id="{84366A5B-908B-4B26-9285-E3864DFF7CDA}"/>
              </a:ext>
            </a:extLst>
          </p:cNvPr>
          <p:cNvSpPr>
            <a:spLocks noGrp="1" noChangeArrowheads="1"/>
          </p:cNvSpPr>
          <p:nvPr>
            <p:ph type="body" idx="1"/>
          </p:nvPr>
        </p:nvSpPr>
        <p:spPr/>
        <p:txBody>
          <a:bodyPr/>
          <a:lstStyle/>
          <a:p>
            <a:pPr eaLnBrk="1" hangingPunct="1">
              <a:lnSpc>
                <a:spcPct val="90000"/>
              </a:lnSpc>
            </a:pPr>
            <a:r>
              <a:rPr lang="el-GR" altLang="en-US" sz="2400"/>
              <a:t>An </a:t>
            </a:r>
            <a:r>
              <a:rPr lang="el-GR" altLang="en-US" sz="2400" b="1"/>
              <a:t>object property range axiom</a:t>
            </a:r>
            <a:r>
              <a:rPr lang="el-GR" altLang="en-US" sz="2400"/>
              <a:t> </a:t>
            </a:r>
            <a:r>
              <a:rPr lang="el-GR" altLang="en-US" sz="2400">
                <a:latin typeface="Courier New" panose="02070309020205020404" pitchFamily="49" charset="0"/>
              </a:rPr>
              <a:t>ObjectPropertyRange(OPE CE)</a:t>
            </a:r>
            <a:r>
              <a:rPr lang="el-GR" altLang="en-US" sz="2400"/>
              <a:t> states that the range of the object property expression </a:t>
            </a:r>
            <a:r>
              <a:rPr lang="el-GR" altLang="en-US" sz="2400">
                <a:latin typeface="Courier New" panose="02070309020205020404" pitchFamily="49" charset="0"/>
              </a:rPr>
              <a:t>OPE</a:t>
            </a:r>
            <a:r>
              <a:rPr lang="el-GR" altLang="en-US" sz="2400"/>
              <a:t> is the class expression </a:t>
            </a:r>
            <a:r>
              <a:rPr lang="el-GR" altLang="en-US" sz="2400">
                <a:latin typeface="Courier New" panose="02070309020205020404" pitchFamily="49" charset="0"/>
              </a:rPr>
              <a:t>CE</a:t>
            </a:r>
            <a:r>
              <a:rPr lang="el-GR" altLang="en-US" sz="2400"/>
              <a:t> — that is, if some individual is connected by </a:t>
            </a:r>
            <a:r>
              <a:rPr lang="el-GR" altLang="en-US" sz="2400">
                <a:latin typeface="Courier New" panose="02070309020205020404" pitchFamily="49" charset="0"/>
              </a:rPr>
              <a:t>OPE</a:t>
            </a:r>
            <a:r>
              <a:rPr lang="el-GR" altLang="en-US" sz="2400"/>
              <a:t> with an individual </a:t>
            </a:r>
            <a:r>
              <a:rPr lang="el-GR" altLang="en-US" sz="2400">
                <a:latin typeface="Courier New" panose="02070309020205020404" pitchFamily="49" charset="0"/>
              </a:rPr>
              <a:t>x</a:t>
            </a:r>
            <a:r>
              <a:rPr lang="el-GR" altLang="en-US" sz="2400"/>
              <a:t>, then </a:t>
            </a:r>
            <a:r>
              <a:rPr lang="el-GR" altLang="en-US" sz="2400">
                <a:latin typeface="Courier New" panose="02070309020205020404" pitchFamily="49" charset="0"/>
              </a:rPr>
              <a:t>x</a:t>
            </a:r>
            <a:r>
              <a:rPr lang="el-GR" altLang="en-US" sz="2400"/>
              <a:t> is an instance of </a:t>
            </a:r>
            <a:r>
              <a:rPr lang="el-GR" altLang="en-US" sz="2400">
                <a:latin typeface="Courier New" panose="02070309020205020404" pitchFamily="49" charset="0"/>
              </a:rPr>
              <a:t>CE</a:t>
            </a:r>
            <a:r>
              <a:rPr lang="el-GR" altLang="en-US" sz="2400"/>
              <a:t>. </a:t>
            </a: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r>
              <a:rPr lang="el-GR" altLang="en-US" sz="2400"/>
              <a:t>Each such axiom </a:t>
            </a:r>
            <a:r>
              <a:rPr lang="en-US" altLang="en-US" sz="2400"/>
              <a:t>is equivalent to</a:t>
            </a:r>
            <a:r>
              <a:rPr lang="el-GR" altLang="en-US" sz="2400"/>
              <a:t> the following axiom: </a:t>
            </a:r>
          </a:p>
          <a:p>
            <a:pPr algn="ctr" eaLnBrk="1" hangingPunct="1">
              <a:lnSpc>
                <a:spcPct val="90000"/>
              </a:lnSpc>
              <a:buFontTx/>
              <a:buNone/>
            </a:pPr>
            <a:r>
              <a:rPr lang="el-GR" altLang="en-US" sz="2400">
                <a:latin typeface="Courier New" panose="02070309020205020404" pitchFamily="49" charset="0"/>
              </a:rPr>
              <a:t>SubClassOf(owl:Thing ObjectAllValuesFrom(OPE CE))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a:extLst>
              <a:ext uri="{FF2B5EF4-FFF2-40B4-BE49-F238E27FC236}">
                <a16:creationId xmlns:a16="http://schemas.microsoft.com/office/drawing/2014/main" id="{3DCFD1A2-6281-43DA-933C-8A51E58300E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0835" name="Slide Number Placeholder 5">
            <a:extLst>
              <a:ext uri="{FF2B5EF4-FFF2-40B4-BE49-F238E27FC236}">
                <a16:creationId xmlns:a16="http://schemas.microsoft.com/office/drawing/2014/main" id="{CF2875F8-1943-484C-8F17-22F53C3D37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97B675-24CF-4BAF-882D-46E51351CF44}" type="slidenum">
              <a:rPr lang="el-GR" altLang="en-US"/>
              <a:pPr eaLnBrk="1" hangingPunct="1"/>
              <a:t>118</a:t>
            </a:fld>
            <a:endParaRPr lang="el-GR" altLang="en-US"/>
          </a:p>
        </p:txBody>
      </p:sp>
      <p:sp>
        <p:nvSpPr>
          <p:cNvPr id="120836" name="Rectangle 2">
            <a:extLst>
              <a:ext uri="{FF2B5EF4-FFF2-40B4-BE49-F238E27FC236}">
                <a16:creationId xmlns:a16="http://schemas.microsoft.com/office/drawing/2014/main" id="{34D084EC-75A0-4DAC-A5AA-D1A8E97F53CD}"/>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20837" name="Rectangle 3">
            <a:extLst>
              <a:ext uri="{FF2B5EF4-FFF2-40B4-BE49-F238E27FC236}">
                <a16:creationId xmlns:a16="http://schemas.microsoft.com/office/drawing/2014/main" id="{E35A0463-B9EF-472E-A224-E36EF4B7CC4C}"/>
              </a:ext>
            </a:extLst>
          </p:cNvPr>
          <p:cNvSpPr>
            <a:spLocks noGrp="1" noChangeArrowheads="1"/>
          </p:cNvSpPr>
          <p:nvPr>
            <p:ph type="body" idx="1"/>
          </p:nvPr>
        </p:nvSpPr>
        <p:spPr/>
        <p:txBody>
          <a:bodyPr/>
          <a:lstStyle/>
          <a:p>
            <a:pPr eaLnBrk="1" hangingPunct="1">
              <a:lnSpc>
                <a:spcPct val="80000"/>
              </a:lnSpc>
            </a:pPr>
            <a:r>
              <a:rPr lang="en-US" altLang="en-US" sz="3600" dirty="0"/>
              <a:t>From</a:t>
            </a:r>
          </a:p>
          <a:p>
            <a:pPr algn="ctr" eaLnBrk="1" hangingPunct="1">
              <a:lnSpc>
                <a:spcPct val="80000"/>
              </a:lnSpc>
              <a:buFontTx/>
              <a:buNone/>
            </a:pPr>
            <a:r>
              <a:rPr lang="en-US" altLang="en-US" sz="2800" dirty="0" err="1">
                <a:latin typeface="Courier New" panose="02070309020205020404" pitchFamily="49" charset="0"/>
              </a:rPr>
              <a:t>ObjectPropertyRange</a:t>
            </a:r>
            <a:r>
              <a:rPr lang="en-US" altLang="en-US" sz="2800" dirty="0">
                <a:latin typeface="Courier New" panose="02070309020205020404" pitchFamily="49" charset="0"/>
              </a:rPr>
              <a:t>(</a:t>
            </a:r>
            <a:r>
              <a:rPr lang="en-US" altLang="en-US" sz="2800" dirty="0" err="1">
                <a:latin typeface="Courier New" panose="02070309020205020404" pitchFamily="49" charset="0"/>
              </a:rPr>
              <a:t>a:hasDog</a:t>
            </a:r>
            <a:r>
              <a:rPr lang="en-US" altLang="en-US" sz="2800" dirty="0">
                <a:latin typeface="Courier New" panose="02070309020205020404" pitchFamily="49" charset="0"/>
              </a:rPr>
              <a:t> a:Dog) 	</a:t>
            </a:r>
          </a:p>
          <a:p>
            <a:pPr algn="ctr" eaLnBrk="1" hangingPunct="1">
              <a:lnSpc>
                <a:spcPct val="80000"/>
              </a:lnSpc>
              <a:buFontTx/>
              <a:buNone/>
            </a:pPr>
            <a:r>
              <a:rPr lang="en-US" altLang="en-US" sz="2800" dirty="0" err="1">
                <a:latin typeface="Courier New" panose="02070309020205020404" pitchFamily="49" charset="0"/>
              </a:rPr>
              <a:t>ObjectPropertyAssertion</a:t>
            </a:r>
            <a:r>
              <a:rPr lang="en-US" altLang="en-US" sz="2800" dirty="0">
                <a:latin typeface="Courier New" panose="02070309020205020404" pitchFamily="49" charset="0"/>
              </a:rPr>
              <a:t>(</a:t>
            </a:r>
            <a:r>
              <a:rPr lang="en-US" altLang="en-US" sz="2800" dirty="0" err="1">
                <a:latin typeface="Courier New" panose="02070309020205020404" pitchFamily="49" charset="0"/>
              </a:rPr>
              <a:t>a:hasDog</a:t>
            </a:r>
            <a:r>
              <a:rPr lang="en-US" altLang="en-US" sz="2800" dirty="0">
                <a:latin typeface="Courier New" panose="02070309020205020404" pitchFamily="49" charset="0"/>
              </a:rPr>
              <a:t> a:Peter a:Brian) </a:t>
            </a:r>
            <a:endParaRPr lang="en-US" altLang="en-US" sz="2800" dirty="0"/>
          </a:p>
          <a:p>
            <a:pPr algn="ctr" eaLnBrk="1" hangingPunct="1">
              <a:lnSpc>
                <a:spcPct val="80000"/>
              </a:lnSpc>
              <a:buFontTx/>
              <a:buNone/>
            </a:pPr>
            <a:r>
              <a:rPr lang="en-US" altLang="en-US" sz="3600" dirty="0"/>
              <a:t>  </a:t>
            </a:r>
          </a:p>
          <a:p>
            <a:pPr eaLnBrk="1" hangingPunct="1">
              <a:lnSpc>
                <a:spcPct val="80000"/>
              </a:lnSpc>
              <a:buFontTx/>
              <a:buNone/>
            </a:pPr>
            <a:r>
              <a:rPr lang="en-US" altLang="en-US" sz="3600" dirty="0"/>
              <a:t>we can infer</a:t>
            </a:r>
          </a:p>
          <a:p>
            <a:pPr eaLnBrk="1" hangingPunct="1">
              <a:lnSpc>
                <a:spcPct val="80000"/>
              </a:lnSpc>
              <a:buFontTx/>
              <a:buNone/>
            </a:pPr>
            <a:endParaRPr lang="en-US" altLang="en-US" sz="3600" dirty="0"/>
          </a:p>
          <a:p>
            <a:pPr algn="ctr" eaLnBrk="1" hangingPunct="1">
              <a:lnSpc>
                <a:spcPct val="80000"/>
              </a:lnSpc>
              <a:buFontTx/>
              <a:buNone/>
            </a:pPr>
            <a:r>
              <a:rPr lang="el-GR" altLang="en-US" sz="2800" dirty="0">
                <a:latin typeface="Courier New" panose="02070309020205020404" pitchFamily="49" charset="0"/>
              </a:rPr>
              <a:t>ClassAssertion(a:Dog a:Brian)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a:extLst>
              <a:ext uri="{FF2B5EF4-FFF2-40B4-BE49-F238E27FC236}">
                <a16:creationId xmlns:a16="http://schemas.microsoft.com/office/drawing/2014/main" id="{308D902E-40C7-4FC4-98FB-9A0291B3DA0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1859" name="Slide Number Placeholder 5">
            <a:extLst>
              <a:ext uri="{FF2B5EF4-FFF2-40B4-BE49-F238E27FC236}">
                <a16:creationId xmlns:a16="http://schemas.microsoft.com/office/drawing/2014/main" id="{A3738C42-34F6-4046-9DB9-0C89007102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AEFAD0-4796-42B6-A2BB-E300314BF09A}" type="slidenum">
              <a:rPr lang="el-GR" altLang="en-US"/>
              <a:pPr eaLnBrk="1" hangingPunct="1"/>
              <a:t>119</a:t>
            </a:fld>
            <a:endParaRPr lang="el-GR" altLang="en-US"/>
          </a:p>
        </p:txBody>
      </p:sp>
      <p:sp>
        <p:nvSpPr>
          <p:cNvPr id="121860" name="Rectangle 2">
            <a:extLst>
              <a:ext uri="{FF2B5EF4-FFF2-40B4-BE49-F238E27FC236}">
                <a16:creationId xmlns:a16="http://schemas.microsoft.com/office/drawing/2014/main" id="{99F39561-A3C0-46C9-9D9E-0839AC0EA62E}"/>
              </a:ext>
            </a:extLst>
          </p:cNvPr>
          <p:cNvSpPr>
            <a:spLocks noGrp="1" noChangeArrowheads="1"/>
          </p:cNvSpPr>
          <p:nvPr>
            <p:ph type="title"/>
          </p:nvPr>
        </p:nvSpPr>
        <p:spPr/>
        <p:txBody>
          <a:bodyPr/>
          <a:lstStyle/>
          <a:p>
            <a:pPr eaLnBrk="1" hangingPunct="1"/>
            <a:r>
              <a:rPr lang="el-GR" altLang="en-US"/>
              <a:t>Object Property Axioms</a:t>
            </a:r>
            <a:r>
              <a:rPr lang="en-US" altLang="en-US"/>
              <a:t> (cont’d)</a:t>
            </a:r>
            <a:endParaRPr lang="el-GR" altLang="en-US"/>
          </a:p>
        </p:txBody>
      </p:sp>
      <p:pic>
        <p:nvPicPr>
          <p:cNvPr id="121861" name="Picture 3">
            <a:extLst>
              <a:ext uri="{FF2B5EF4-FFF2-40B4-BE49-F238E27FC236}">
                <a16:creationId xmlns:a16="http://schemas.microsoft.com/office/drawing/2014/main" id="{51176D8F-5193-433B-8377-E736E792E11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AEC98D96-1A55-495C-97D3-198902F9274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315" name="Slide Number Placeholder 5">
            <a:extLst>
              <a:ext uri="{FF2B5EF4-FFF2-40B4-BE49-F238E27FC236}">
                <a16:creationId xmlns:a16="http://schemas.microsoft.com/office/drawing/2014/main" id="{8E4251CC-8C3A-457F-8627-6F0EDAFDD1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DE0B9B-8245-4002-B6B8-6B7F5DBCCED5}" type="slidenum">
              <a:rPr lang="el-GR" altLang="en-US"/>
              <a:pPr eaLnBrk="1" hangingPunct="1"/>
              <a:t>12</a:t>
            </a:fld>
            <a:endParaRPr lang="el-GR" altLang="en-US"/>
          </a:p>
        </p:txBody>
      </p:sp>
      <p:sp>
        <p:nvSpPr>
          <p:cNvPr id="13316" name="Rectangle 2">
            <a:extLst>
              <a:ext uri="{FF2B5EF4-FFF2-40B4-BE49-F238E27FC236}">
                <a16:creationId xmlns:a16="http://schemas.microsoft.com/office/drawing/2014/main" id="{BEF70617-CD56-45C6-8AF4-6ABED613C8AB}"/>
              </a:ext>
            </a:extLst>
          </p:cNvPr>
          <p:cNvSpPr>
            <a:spLocks noGrp="1" noChangeArrowheads="1"/>
          </p:cNvSpPr>
          <p:nvPr>
            <p:ph type="title"/>
          </p:nvPr>
        </p:nvSpPr>
        <p:spPr/>
        <p:txBody>
          <a:bodyPr/>
          <a:lstStyle/>
          <a:p>
            <a:pPr eaLnBrk="1" hangingPunct="1"/>
            <a:r>
              <a:rPr lang="en-US" altLang="en-US"/>
              <a:t>The Structure of an Ontology</a:t>
            </a:r>
            <a:endParaRPr lang="el-GR" altLang="en-US"/>
          </a:p>
        </p:txBody>
      </p:sp>
      <p:pic>
        <p:nvPicPr>
          <p:cNvPr id="13317" name="Picture 3">
            <a:extLst>
              <a:ext uri="{FF2B5EF4-FFF2-40B4-BE49-F238E27FC236}">
                <a16:creationId xmlns:a16="http://schemas.microsoft.com/office/drawing/2014/main" id="{98480F47-3BE4-4336-9F7D-C32AC04D2C5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1628775"/>
            <a:ext cx="8229600" cy="4525963"/>
          </a:xfr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4">
            <a:extLst>
              <a:ext uri="{FF2B5EF4-FFF2-40B4-BE49-F238E27FC236}">
                <a16:creationId xmlns:a16="http://schemas.microsoft.com/office/drawing/2014/main" id="{09A0F942-DC87-449F-918F-764BE3522E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2883" name="Slide Number Placeholder 5">
            <a:extLst>
              <a:ext uri="{FF2B5EF4-FFF2-40B4-BE49-F238E27FC236}">
                <a16:creationId xmlns:a16="http://schemas.microsoft.com/office/drawing/2014/main" id="{DAB9EBD9-A557-43E3-86A9-EB14B1AD7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FA7334-01BA-4DDA-BFAA-0119DD90E692}" type="slidenum">
              <a:rPr lang="el-GR" altLang="en-US"/>
              <a:pPr eaLnBrk="1" hangingPunct="1"/>
              <a:t>120</a:t>
            </a:fld>
            <a:endParaRPr lang="el-GR" altLang="en-US"/>
          </a:p>
        </p:txBody>
      </p:sp>
      <p:sp>
        <p:nvSpPr>
          <p:cNvPr id="122884" name="Rectangle 2">
            <a:extLst>
              <a:ext uri="{FF2B5EF4-FFF2-40B4-BE49-F238E27FC236}">
                <a16:creationId xmlns:a16="http://schemas.microsoft.com/office/drawing/2014/main" id="{11E4A8E5-461B-45C4-9D8C-069519752722}"/>
              </a:ext>
            </a:extLst>
          </p:cNvPr>
          <p:cNvSpPr>
            <a:spLocks noGrp="1" noChangeArrowheads="1"/>
          </p:cNvSpPr>
          <p:nvPr>
            <p:ph type="title"/>
          </p:nvPr>
        </p:nvSpPr>
        <p:spPr/>
        <p:txBody>
          <a:bodyPr/>
          <a:lstStyle/>
          <a:p>
            <a:pPr eaLnBrk="1" hangingPunct="1"/>
            <a:r>
              <a:rPr lang="el-GR" altLang="en-US"/>
              <a:t>Functional Object Properties </a:t>
            </a:r>
          </a:p>
        </p:txBody>
      </p:sp>
      <p:sp>
        <p:nvSpPr>
          <p:cNvPr id="122885" name="Rectangle 3">
            <a:extLst>
              <a:ext uri="{FF2B5EF4-FFF2-40B4-BE49-F238E27FC236}">
                <a16:creationId xmlns:a16="http://schemas.microsoft.com/office/drawing/2014/main" id="{6195AE20-D988-4C76-AEE7-6D08445983C0}"/>
              </a:ext>
            </a:extLst>
          </p:cNvPr>
          <p:cNvSpPr>
            <a:spLocks noGrp="1" noChangeArrowheads="1"/>
          </p:cNvSpPr>
          <p:nvPr>
            <p:ph type="body" idx="1"/>
          </p:nvPr>
        </p:nvSpPr>
        <p:spPr/>
        <p:txBody>
          <a:bodyPr/>
          <a:lstStyle/>
          <a:p>
            <a:pPr eaLnBrk="1" hangingPunct="1">
              <a:lnSpc>
                <a:spcPct val="80000"/>
              </a:lnSpc>
            </a:pPr>
            <a:r>
              <a:rPr lang="el-GR" altLang="en-US" sz="2800" dirty="0"/>
              <a:t>An object property functionality axiom </a:t>
            </a:r>
            <a:r>
              <a:rPr lang="el-GR" altLang="en-US" sz="2800" dirty="0">
                <a:latin typeface="Courier New" panose="02070309020205020404" pitchFamily="49" charset="0"/>
              </a:rPr>
              <a:t>FunctionalObjectProperty(OPE)</a:t>
            </a:r>
            <a:r>
              <a:rPr lang="el-GR" altLang="en-US" sz="2800" dirty="0"/>
              <a:t> states that the object property expression </a:t>
            </a:r>
            <a:r>
              <a:rPr lang="el-GR" altLang="en-US" sz="2800" dirty="0">
                <a:latin typeface="Courier New" panose="02070309020205020404" pitchFamily="49" charset="0"/>
              </a:rPr>
              <a:t>OPE</a:t>
            </a:r>
            <a:r>
              <a:rPr lang="el-GR" altLang="en-US" sz="2800" dirty="0"/>
              <a:t> is </a:t>
            </a:r>
            <a:r>
              <a:rPr lang="el-GR" altLang="en-US" sz="2800" b="1" dirty="0"/>
              <a:t>functional</a:t>
            </a:r>
            <a:r>
              <a:rPr lang="el-GR" altLang="en-US" sz="2800" dirty="0"/>
              <a:t> — that is, for each individual </a:t>
            </a:r>
            <a:r>
              <a:rPr lang="el-GR" altLang="en-US" sz="2800" dirty="0">
                <a:latin typeface="Courier New" panose="02070309020205020404" pitchFamily="49" charset="0"/>
              </a:rPr>
              <a:t>x</a:t>
            </a:r>
            <a:r>
              <a:rPr lang="el-GR" altLang="en-US" sz="2800" dirty="0"/>
              <a:t>, there can be </a:t>
            </a:r>
            <a:r>
              <a:rPr lang="el-GR" altLang="en-US" sz="2800" b="1" dirty="0"/>
              <a:t>at most one distinct</a:t>
            </a:r>
            <a:r>
              <a:rPr lang="el-GR" altLang="en-US" sz="2800" dirty="0"/>
              <a:t> individual </a:t>
            </a:r>
            <a:r>
              <a:rPr lang="el-GR" altLang="en-US" sz="2800" dirty="0">
                <a:latin typeface="Courier New" panose="02070309020205020404" pitchFamily="49" charset="0"/>
              </a:rPr>
              <a:t>y</a:t>
            </a:r>
            <a:r>
              <a:rPr lang="el-GR" altLang="en-US" sz="2800" dirty="0"/>
              <a:t> such that </a:t>
            </a:r>
            <a:r>
              <a:rPr lang="el-GR" altLang="en-US" sz="2800" dirty="0">
                <a:latin typeface="Courier New" panose="02070309020205020404" pitchFamily="49" charset="0"/>
              </a:rPr>
              <a:t>x</a:t>
            </a:r>
            <a:r>
              <a:rPr lang="el-GR" altLang="en-US" sz="2800" dirty="0"/>
              <a:t> is connected by </a:t>
            </a:r>
            <a:r>
              <a:rPr lang="el-GR" altLang="en-US" sz="2800" dirty="0">
                <a:latin typeface="Courier New" panose="02070309020205020404" pitchFamily="49" charset="0"/>
              </a:rPr>
              <a:t>OPE</a:t>
            </a:r>
            <a:r>
              <a:rPr lang="el-GR" altLang="en-US" sz="2800" dirty="0"/>
              <a:t> to </a:t>
            </a:r>
            <a:r>
              <a:rPr lang="el-GR" altLang="en-US" sz="2800" dirty="0">
                <a:latin typeface="Courier New" panose="02070309020205020404" pitchFamily="49" charset="0"/>
              </a:rPr>
              <a:t>y</a:t>
            </a:r>
            <a:r>
              <a:rPr lang="el-GR" altLang="en-US" sz="2800" dirty="0"/>
              <a:t>. </a:t>
            </a:r>
            <a:endParaRPr lang="en-US" altLang="en-US" sz="2800" dirty="0"/>
          </a:p>
          <a:p>
            <a:pPr eaLnBrk="1" hangingPunct="1">
              <a:lnSpc>
                <a:spcPct val="80000"/>
              </a:lnSpc>
            </a:pPr>
            <a:endParaRPr lang="en-US" altLang="en-US" sz="2800" dirty="0"/>
          </a:p>
          <a:p>
            <a:pPr eaLnBrk="1" hangingPunct="1">
              <a:lnSpc>
                <a:spcPct val="80000"/>
              </a:lnSpc>
            </a:pPr>
            <a:r>
              <a:rPr lang="el-GR" altLang="en-US" sz="2800" dirty="0"/>
              <a:t>Each such axiom </a:t>
            </a:r>
            <a:r>
              <a:rPr lang="en-US" altLang="en-US" sz="2800" dirty="0"/>
              <a:t>is equivalent to</a:t>
            </a:r>
            <a:r>
              <a:rPr lang="el-GR" altLang="en-US" sz="2800" dirty="0"/>
              <a:t> the following axiom: </a:t>
            </a:r>
          </a:p>
          <a:p>
            <a:pPr algn="ctr" eaLnBrk="1" hangingPunct="1">
              <a:lnSpc>
                <a:spcPct val="80000"/>
              </a:lnSpc>
              <a:buFontTx/>
              <a:buNone/>
            </a:pPr>
            <a:r>
              <a:rPr lang="el-GR" altLang="en-US" sz="2800" dirty="0">
                <a:latin typeface="Courier New" panose="02070309020205020404" pitchFamily="49" charset="0"/>
              </a:rPr>
              <a:t>SubClassOf(owl:Thing ObjectMaxCardinality(1 OPE))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a:extLst>
              <a:ext uri="{FF2B5EF4-FFF2-40B4-BE49-F238E27FC236}">
                <a16:creationId xmlns:a16="http://schemas.microsoft.com/office/drawing/2014/main" id="{0D335DD8-6444-4C04-B62E-C158F451D1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3907" name="Slide Number Placeholder 5">
            <a:extLst>
              <a:ext uri="{FF2B5EF4-FFF2-40B4-BE49-F238E27FC236}">
                <a16:creationId xmlns:a16="http://schemas.microsoft.com/office/drawing/2014/main" id="{2445DD38-14B6-40B2-A76E-8955D278C1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64F73E-03DF-4568-9D38-9AFBAEF5D27A}" type="slidenum">
              <a:rPr lang="el-GR" altLang="en-US"/>
              <a:pPr eaLnBrk="1" hangingPunct="1"/>
              <a:t>121</a:t>
            </a:fld>
            <a:endParaRPr lang="el-GR" altLang="en-US"/>
          </a:p>
        </p:txBody>
      </p:sp>
      <p:sp>
        <p:nvSpPr>
          <p:cNvPr id="123908" name="Rectangle 2">
            <a:extLst>
              <a:ext uri="{FF2B5EF4-FFF2-40B4-BE49-F238E27FC236}">
                <a16:creationId xmlns:a16="http://schemas.microsoft.com/office/drawing/2014/main" id="{BDA029AE-3C47-4EE1-A182-8EA20390FC05}"/>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23909" name="Rectangle 3">
            <a:extLst>
              <a:ext uri="{FF2B5EF4-FFF2-40B4-BE49-F238E27FC236}">
                <a16:creationId xmlns:a16="http://schemas.microsoft.com/office/drawing/2014/main" id="{E89C6780-C0F1-4868-8585-973DE85CA16F}"/>
              </a:ext>
            </a:extLst>
          </p:cNvPr>
          <p:cNvSpPr>
            <a:spLocks noGrp="1" noChangeArrowheads="1"/>
          </p:cNvSpPr>
          <p:nvPr>
            <p:ph type="body" idx="1"/>
          </p:nvPr>
        </p:nvSpPr>
        <p:spPr/>
        <p:txBody>
          <a:bodyPr/>
          <a:lstStyle/>
          <a:p>
            <a:pPr eaLnBrk="1" hangingPunct="1">
              <a:lnSpc>
                <a:spcPct val="80000"/>
              </a:lnSpc>
            </a:pPr>
            <a:r>
              <a:rPr lang="en-US" altLang="en-US" dirty="0"/>
              <a:t>From</a:t>
            </a:r>
          </a:p>
          <a:p>
            <a:pPr algn="ctr" eaLnBrk="1" hangingPunct="1">
              <a:lnSpc>
                <a:spcPct val="80000"/>
              </a:lnSpc>
              <a:buFontTx/>
              <a:buNone/>
            </a:pPr>
            <a:r>
              <a:rPr lang="en-US" altLang="en-US" sz="2400" dirty="0" err="1">
                <a:latin typeface="Courier New" panose="02070309020205020404" pitchFamily="49" charset="0"/>
              </a:rPr>
              <a:t>FunctionalObjectProperty</a:t>
            </a:r>
            <a:r>
              <a:rPr lang="en-US" altLang="en-US" sz="2400" dirty="0">
                <a:latin typeface="Courier New" panose="02070309020205020404" pitchFamily="49" charset="0"/>
              </a:rPr>
              <a:t>(</a:t>
            </a:r>
            <a:r>
              <a:rPr lang="en-US" altLang="en-US" sz="2400" dirty="0" err="1">
                <a:latin typeface="Courier New" panose="02070309020205020404" pitchFamily="49" charset="0"/>
              </a:rPr>
              <a:t>a:hasFather</a:t>
            </a:r>
            <a:r>
              <a:rPr lang="en-US" altLang="en-US" sz="2400" dirty="0">
                <a:latin typeface="Courier New" panose="02070309020205020404" pitchFamily="49" charset="0"/>
              </a:rPr>
              <a:t>)</a:t>
            </a:r>
          </a:p>
          <a:p>
            <a:pPr algn="ctr" eaLnBrk="1" hangingPunct="1">
              <a:lnSpc>
                <a:spcPct val="80000"/>
              </a:lnSpc>
              <a:buFontTx/>
              <a:buNone/>
            </a:pPr>
            <a:endParaRPr lang="en-US" altLang="en-US" sz="2400" dirty="0">
              <a:latin typeface="Courier New" panose="02070309020205020404" pitchFamily="49" charset="0"/>
            </a:endParaRPr>
          </a:p>
          <a:p>
            <a:pPr algn="ctr" eaLnBrk="1" hangingPunct="1">
              <a:lnSpc>
                <a:spcPct val="80000"/>
              </a:lnSpc>
              <a:buFontTx/>
              <a:buNone/>
            </a:pPr>
            <a:r>
              <a:rPr lang="en-US" altLang="en-US" sz="2400" dirty="0" err="1">
                <a:latin typeface="Courier New" panose="02070309020205020404" pitchFamily="49" charset="0"/>
              </a:rPr>
              <a:t>ObjectPropertyAssertion</a:t>
            </a:r>
            <a:r>
              <a:rPr lang="en-US" altLang="en-US" sz="2400" dirty="0">
                <a:latin typeface="Courier New" panose="02070309020205020404" pitchFamily="49" charset="0"/>
              </a:rPr>
              <a:t>(</a:t>
            </a:r>
            <a:r>
              <a:rPr lang="en-US" altLang="en-US" sz="2400" dirty="0" err="1">
                <a:latin typeface="Courier New" panose="02070309020205020404" pitchFamily="49" charset="0"/>
              </a:rPr>
              <a:t>a:hasFather</a:t>
            </a:r>
            <a:r>
              <a:rPr lang="en-US" altLang="en-US" sz="2400" dirty="0">
                <a:latin typeface="Courier New" panose="02070309020205020404" pitchFamily="49" charset="0"/>
              </a:rPr>
              <a:t> a:Stewie a:Peter) </a:t>
            </a:r>
          </a:p>
          <a:p>
            <a:pPr algn="ctr" eaLnBrk="1" hangingPunct="1">
              <a:lnSpc>
                <a:spcPct val="80000"/>
              </a:lnSpc>
              <a:buFontTx/>
              <a:buNone/>
            </a:pPr>
            <a:endParaRPr lang="en-US" altLang="en-US" sz="2400" dirty="0">
              <a:latin typeface="Courier New" panose="02070309020205020404" pitchFamily="49" charset="0"/>
            </a:endParaRPr>
          </a:p>
          <a:p>
            <a:pPr algn="ctr" eaLnBrk="1" hangingPunct="1">
              <a:lnSpc>
                <a:spcPct val="80000"/>
              </a:lnSpc>
              <a:buFontTx/>
              <a:buNone/>
            </a:pPr>
            <a:r>
              <a:rPr lang="en-US" altLang="en-US" sz="2400" dirty="0" err="1">
                <a:latin typeface="Courier New" panose="02070309020205020404" pitchFamily="49" charset="0"/>
              </a:rPr>
              <a:t>ObjectPropertyAssertion</a:t>
            </a:r>
            <a:r>
              <a:rPr lang="en-US" altLang="en-US" sz="2400" dirty="0">
                <a:latin typeface="Courier New" panose="02070309020205020404" pitchFamily="49" charset="0"/>
              </a:rPr>
              <a:t>(</a:t>
            </a:r>
            <a:r>
              <a:rPr lang="en-US" altLang="en-US" sz="2400" dirty="0" err="1">
                <a:latin typeface="Courier New" panose="02070309020205020404" pitchFamily="49" charset="0"/>
              </a:rPr>
              <a:t>a:hasFather</a:t>
            </a:r>
            <a:r>
              <a:rPr lang="en-US" altLang="en-US" sz="2400" dirty="0">
                <a:latin typeface="Courier New" panose="02070309020205020404" pitchFamily="49" charset="0"/>
              </a:rPr>
              <a:t> a:Stewie a:Peter_Griffin)</a:t>
            </a:r>
            <a:r>
              <a:rPr lang="en-US" altLang="en-US" dirty="0"/>
              <a:t>  </a:t>
            </a:r>
          </a:p>
          <a:p>
            <a:pPr eaLnBrk="1" hangingPunct="1">
              <a:lnSpc>
                <a:spcPct val="80000"/>
              </a:lnSpc>
              <a:buFontTx/>
              <a:buNone/>
            </a:pPr>
            <a:r>
              <a:rPr lang="en-US" altLang="en-US" dirty="0"/>
              <a:t>What do we infer?</a:t>
            </a:r>
          </a:p>
          <a:p>
            <a:pPr eaLnBrk="1" hangingPunct="1">
              <a:lnSpc>
                <a:spcPct val="80000"/>
              </a:lnSpc>
              <a:buFontTx/>
              <a:buNone/>
            </a:pPr>
            <a:endParaRPr lang="en-US" altLang="en-US" dirty="0"/>
          </a:p>
          <a:p>
            <a:pPr algn="ctr" eaLnBrk="1" hangingPunct="1">
              <a:lnSpc>
                <a:spcPct val="80000"/>
              </a:lnSpc>
              <a:buFontTx/>
              <a:buNone/>
            </a:pPr>
            <a:r>
              <a:rPr lang="el-GR" altLang="en-US" sz="2400" dirty="0">
                <a:latin typeface="Courier New" panose="02070309020205020404" pitchFamily="49" charset="0"/>
              </a:rPr>
              <a: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a:extLst>
              <a:ext uri="{FF2B5EF4-FFF2-40B4-BE49-F238E27FC236}">
                <a16:creationId xmlns:a16="http://schemas.microsoft.com/office/drawing/2014/main" id="{0D335DD8-6444-4C04-B62E-C158F451D1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3907" name="Slide Number Placeholder 5">
            <a:extLst>
              <a:ext uri="{FF2B5EF4-FFF2-40B4-BE49-F238E27FC236}">
                <a16:creationId xmlns:a16="http://schemas.microsoft.com/office/drawing/2014/main" id="{2445DD38-14B6-40B2-A76E-8955D278C1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64F73E-03DF-4568-9D38-9AFBAEF5D27A}" type="slidenum">
              <a:rPr lang="el-GR" altLang="en-US"/>
              <a:pPr eaLnBrk="1" hangingPunct="1"/>
              <a:t>122</a:t>
            </a:fld>
            <a:endParaRPr lang="el-GR" altLang="en-US"/>
          </a:p>
        </p:txBody>
      </p:sp>
      <p:sp>
        <p:nvSpPr>
          <p:cNvPr id="123908" name="Rectangle 2">
            <a:extLst>
              <a:ext uri="{FF2B5EF4-FFF2-40B4-BE49-F238E27FC236}">
                <a16:creationId xmlns:a16="http://schemas.microsoft.com/office/drawing/2014/main" id="{BDA029AE-3C47-4EE1-A182-8EA20390FC05}"/>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23909" name="Rectangle 3">
            <a:extLst>
              <a:ext uri="{FF2B5EF4-FFF2-40B4-BE49-F238E27FC236}">
                <a16:creationId xmlns:a16="http://schemas.microsoft.com/office/drawing/2014/main" id="{E89C6780-C0F1-4868-8585-973DE85CA16F}"/>
              </a:ext>
            </a:extLst>
          </p:cNvPr>
          <p:cNvSpPr>
            <a:spLocks noGrp="1" noChangeArrowheads="1"/>
          </p:cNvSpPr>
          <p:nvPr>
            <p:ph type="body" idx="1"/>
          </p:nvPr>
        </p:nvSpPr>
        <p:spPr/>
        <p:txBody>
          <a:bodyPr/>
          <a:lstStyle/>
          <a:p>
            <a:pPr eaLnBrk="1" hangingPunct="1">
              <a:lnSpc>
                <a:spcPct val="80000"/>
              </a:lnSpc>
            </a:pPr>
            <a:r>
              <a:rPr lang="en-US" altLang="en-US" dirty="0"/>
              <a:t>From</a:t>
            </a:r>
          </a:p>
          <a:p>
            <a:pPr algn="ctr" eaLnBrk="1" hangingPunct="1">
              <a:lnSpc>
                <a:spcPct val="80000"/>
              </a:lnSpc>
              <a:buFontTx/>
              <a:buNone/>
            </a:pPr>
            <a:r>
              <a:rPr lang="en-US" altLang="en-US" sz="2400" dirty="0" err="1">
                <a:latin typeface="Courier New" panose="02070309020205020404" pitchFamily="49" charset="0"/>
              </a:rPr>
              <a:t>FunctionalObjectProperty</a:t>
            </a:r>
            <a:r>
              <a:rPr lang="en-US" altLang="en-US" sz="2400" dirty="0">
                <a:latin typeface="Courier New" panose="02070309020205020404" pitchFamily="49" charset="0"/>
              </a:rPr>
              <a:t>(</a:t>
            </a:r>
            <a:r>
              <a:rPr lang="en-US" altLang="en-US" sz="2400" dirty="0" err="1">
                <a:latin typeface="Courier New" panose="02070309020205020404" pitchFamily="49" charset="0"/>
              </a:rPr>
              <a:t>a:hasFather</a:t>
            </a:r>
            <a:r>
              <a:rPr lang="en-US" altLang="en-US" sz="2400" dirty="0">
                <a:latin typeface="Courier New" panose="02070309020205020404" pitchFamily="49" charset="0"/>
              </a:rPr>
              <a:t>)</a:t>
            </a:r>
          </a:p>
          <a:p>
            <a:pPr algn="ctr" eaLnBrk="1" hangingPunct="1">
              <a:lnSpc>
                <a:spcPct val="80000"/>
              </a:lnSpc>
              <a:buFontTx/>
              <a:buNone/>
            </a:pPr>
            <a:endParaRPr lang="en-US" altLang="en-US" sz="2400" dirty="0">
              <a:latin typeface="Courier New" panose="02070309020205020404" pitchFamily="49" charset="0"/>
            </a:endParaRPr>
          </a:p>
          <a:p>
            <a:pPr algn="ctr" eaLnBrk="1" hangingPunct="1">
              <a:lnSpc>
                <a:spcPct val="80000"/>
              </a:lnSpc>
              <a:buFontTx/>
              <a:buNone/>
            </a:pPr>
            <a:r>
              <a:rPr lang="en-US" altLang="en-US" sz="2400" dirty="0" err="1">
                <a:latin typeface="Courier New" panose="02070309020205020404" pitchFamily="49" charset="0"/>
              </a:rPr>
              <a:t>ObjectPropertyAssertion</a:t>
            </a:r>
            <a:r>
              <a:rPr lang="en-US" altLang="en-US" sz="2400" dirty="0">
                <a:latin typeface="Courier New" panose="02070309020205020404" pitchFamily="49" charset="0"/>
              </a:rPr>
              <a:t>(</a:t>
            </a:r>
            <a:r>
              <a:rPr lang="en-US" altLang="en-US" sz="2400" dirty="0" err="1">
                <a:latin typeface="Courier New" panose="02070309020205020404" pitchFamily="49" charset="0"/>
              </a:rPr>
              <a:t>a:hasFather</a:t>
            </a:r>
            <a:r>
              <a:rPr lang="en-US" altLang="en-US" sz="2400" dirty="0">
                <a:latin typeface="Courier New" panose="02070309020205020404" pitchFamily="49" charset="0"/>
              </a:rPr>
              <a:t> a:Stewie a:Peter) </a:t>
            </a:r>
          </a:p>
          <a:p>
            <a:pPr algn="ctr" eaLnBrk="1" hangingPunct="1">
              <a:lnSpc>
                <a:spcPct val="80000"/>
              </a:lnSpc>
              <a:buFontTx/>
              <a:buNone/>
            </a:pPr>
            <a:endParaRPr lang="en-US" altLang="en-US" sz="2400" dirty="0">
              <a:latin typeface="Courier New" panose="02070309020205020404" pitchFamily="49" charset="0"/>
            </a:endParaRPr>
          </a:p>
          <a:p>
            <a:pPr algn="ctr" eaLnBrk="1" hangingPunct="1">
              <a:lnSpc>
                <a:spcPct val="80000"/>
              </a:lnSpc>
              <a:buFontTx/>
              <a:buNone/>
            </a:pPr>
            <a:r>
              <a:rPr lang="en-US" altLang="en-US" sz="2400" dirty="0" err="1">
                <a:latin typeface="Courier New" panose="02070309020205020404" pitchFamily="49" charset="0"/>
              </a:rPr>
              <a:t>ObjectPropertyAssertion</a:t>
            </a:r>
            <a:r>
              <a:rPr lang="en-US" altLang="en-US" sz="2400" dirty="0">
                <a:latin typeface="Courier New" panose="02070309020205020404" pitchFamily="49" charset="0"/>
              </a:rPr>
              <a:t>(</a:t>
            </a:r>
            <a:r>
              <a:rPr lang="en-US" altLang="en-US" sz="2400" dirty="0" err="1">
                <a:latin typeface="Courier New" panose="02070309020205020404" pitchFamily="49" charset="0"/>
              </a:rPr>
              <a:t>a:hasFather</a:t>
            </a:r>
            <a:r>
              <a:rPr lang="en-US" altLang="en-US" sz="2400" dirty="0">
                <a:latin typeface="Courier New" panose="02070309020205020404" pitchFamily="49" charset="0"/>
              </a:rPr>
              <a:t> a:Stewie a:Peter_Griffin)</a:t>
            </a:r>
            <a:r>
              <a:rPr lang="en-US" altLang="en-US" dirty="0"/>
              <a:t>  </a:t>
            </a:r>
          </a:p>
          <a:p>
            <a:pPr eaLnBrk="1" hangingPunct="1">
              <a:lnSpc>
                <a:spcPct val="80000"/>
              </a:lnSpc>
              <a:buFontTx/>
              <a:buNone/>
            </a:pPr>
            <a:r>
              <a:rPr lang="en-US" altLang="en-US" dirty="0"/>
              <a:t>What do we infer?</a:t>
            </a:r>
          </a:p>
          <a:p>
            <a:pPr eaLnBrk="1" hangingPunct="1">
              <a:lnSpc>
                <a:spcPct val="80000"/>
              </a:lnSpc>
              <a:buFontTx/>
              <a:buNone/>
            </a:pPr>
            <a:endParaRPr lang="en-US" altLang="en-US" dirty="0"/>
          </a:p>
          <a:p>
            <a:pPr algn="ctr" eaLnBrk="1" hangingPunct="1">
              <a:lnSpc>
                <a:spcPct val="80000"/>
              </a:lnSpc>
              <a:buFontTx/>
              <a:buNone/>
            </a:pPr>
            <a:r>
              <a:rPr lang="el-GR" altLang="en-US" sz="2400" dirty="0">
                <a:latin typeface="Courier New" panose="02070309020205020404" pitchFamily="49" charset="0"/>
              </a:rPr>
              <a:t>SameIndividual(a:Peter a:Peter_Griffin</a:t>
            </a:r>
            <a:r>
              <a:rPr lang="en-US" altLang="en-US" sz="2400" dirty="0">
                <a:latin typeface="Courier New" panose="02070309020205020404" pitchFamily="49" charset="0"/>
              </a:rPr>
              <a:t>)</a:t>
            </a:r>
            <a:r>
              <a:rPr lang="el-GR" altLang="en-US" sz="2400" dirty="0">
                <a:latin typeface="Courier New" panose="02070309020205020404" pitchFamily="49" charset="0"/>
              </a:rPr>
              <a:t> </a:t>
            </a:r>
          </a:p>
        </p:txBody>
      </p:sp>
    </p:spTree>
    <p:extLst>
      <p:ext uri="{BB962C8B-B14F-4D97-AF65-F5344CB8AC3E}">
        <p14:creationId xmlns:p14="http://schemas.microsoft.com/office/powerpoint/2010/main" val="32631776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a:extLst>
              <a:ext uri="{FF2B5EF4-FFF2-40B4-BE49-F238E27FC236}">
                <a16:creationId xmlns:a16="http://schemas.microsoft.com/office/drawing/2014/main" id="{71FF4D84-AE27-4E01-8F68-9D850ED2BC8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4931" name="Slide Number Placeholder 5">
            <a:extLst>
              <a:ext uri="{FF2B5EF4-FFF2-40B4-BE49-F238E27FC236}">
                <a16:creationId xmlns:a16="http://schemas.microsoft.com/office/drawing/2014/main" id="{E61BB53D-9106-4F65-A77B-E20BA1CB86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57FBA9-7D71-4DA9-9630-4C6C6899EBBF}" type="slidenum">
              <a:rPr lang="el-GR" altLang="en-US"/>
              <a:pPr eaLnBrk="1" hangingPunct="1"/>
              <a:t>123</a:t>
            </a:fld>
            <a:endParaRPr lang="el-GR" altLang="en-US"/>
          </a:p>
        </p:txBody>
      </p:sp>
      <p:sp>
        <p:nvSpPr>
          <p:cNvPr id="124932" name="Rectangle 2">
            <a:extLst>
              <a:ext uri="{FF2B5EF4-FFF2-40B4-BE49-F238E27FC236}">
                <a16:creationId xmlns:a16="http://schemas.microsoft.com/office/drawing/2014/main" id="{50C2331B-6DA1-4E79-B52D-008D22425F04}"/>
              </a:ext>
            </a:extLst>
          </p:cNvPr>
          <p:cNvSpPr>
            <a:spLocks noGrp="1" noChangeArrowheads="1"/>
          </p:cNvSpPr>
          <p:nvPr>
            <p:ph type="title"/>
          </p:nvPr>
        </p:nvSpPr>
        <p:spPr/>
        <p:txBody>
          <a:bodyPr/>
          <a:lstStyle/>
          <a:p>
            <a:pPr eaLnBrk="1" hangingPunct="1"/>
            <a:r>
              <a:rPr lang="el-GR" altLang="en-US" sz="4000"/>
              <a:t>Inverse-Functional Object Properties </a:t>
            </a:r>
          </a:p>
        </p:txBody>
      </p:sp>
      <p:sp>
        <p:nvSpPr>
          <p:cNvPr id="124933" name="Rectangle 3">
            <a:extLst>
              <a:ext uri="{FF2B5EF4-FFF2-40B4-BE49-F238E27FC236}">
                <a16:creationId xmlns:a16="http://schemas.microsoft.com/office/drawing/2014/main" id="{0A094DCE-CA09-48DA-A776-209CE54339A4}"/>
              </a:ext>
            </a:extLst>
          </p:cNvPr>
          <p:cNvSpPr>
            <a:spLocks noGrp="1" noChangeArrowheads="1"/>
          </p:cNvSpPr>
          <p:nvPr>
            <p:ph type="body" idx="1"/>
          </p:nvPr>
        </p:nvSpPr>
        <p:spPr/>
        <p:txBody>
          <a:bodyPr/>
          <a:lstStyle/>
          <a:p>
            <a:pPr eaLnBrk="1" hangingPunct="1">
              <a:lnSpc>
                <a:spcPct val="90000"/>
              </a:lnSpc>
            </a:pPr>
            <a:r>
              <a:rPr lang="el-GR" altLang="en-US" sz="2400" dirty="0"/>
              <a:t>An object property inverse functionality axiom </a:t>
            </a:r>
            <a:r>
              <a:rPr lang="el-GR" altLang="en-US" sz="2400" dirty="0">
                <a:latin typeface="Courier New" panose="02070309020205020404" pitchFamily="49" charset="0"/>
              </a:rPr>
              <a:t>InverseFunctionalObjectProperty(OPE)</a:t>
            </a:r>
            <a:r>
              <a:rPr lang="el-GR" altLang="en-US" sz="2400" dirty="0"/>
              <a:t> states that the object property expression </a:t>
            </a:r>
            <a:r>
              <a:rPr lang="el-GR" altLang="en-US" sz="2400" dirty="0">
                <a:latin typeface="Courier New" panose="02070309020205020404" pitchFamily="49" charset="0"/>
              </a:rPr>
              <a:t>OPE</a:t>
            </a:r>
            <a:r>
              <a:rPr lang="el-GR" altLang="en-US" sz="2400" dirty="0"/>
              <a:t> is i</a:t>
            </a:r>
            <a:r>
              <a:rPr lang="el-GR" altLang="en-US" sz="2400" b="1" dirty="0"/>
              <a:t>nverse-functional</a:t>
            </a:r>
            <a:r>
              <a:rPr lang="el-GR" altLang="en-US" sz="2400" dirty="0"/>
              <a:t> — that is, for each individual </a:t>
            </a:r>
            <a:r>
              <a:rPr lang="el-GR" altLang="en-US" sz="2400" dirty="0">
                <a:latin typeface="Courier New" panose="02070309020205020404" pitchFamily="49" charset="0"/>
              </a:rPr>
              <a:t>x</a:t>
            </a:r>
            <a:r>
              <a:rPr lang="el-GR" altLang="en-US" sz="2400" dirty="0"/>
              <a:t>, there can be </a:t>
            </a:r>
            <a:r>
              <a:rPr lang="el-GR" altLang="en-US" sz="2400" b="1" dirty="0"/>
              <a:t>at most one individual </a:t>
            </a:r>
            <a:r>
              <a:rPr lang="el-GR" altLang="en-US" sz="2400" b="1" dirty="0">
                <a:latin typeface="Courier New" panose="02070309020205020404" pitchFamily="49" charset="0"/>
              </a:rPr>
              <a:t>y</a:t>
            </a:r>
            <a:r>
              <a:rPr lang="el-GR" altLang="en-US" sz="2400" b="1" dirty="0"/>
              <a:t> </a:t>
            </a:r>
            <a:r>
              <a:rPr lang="el-GR" altLang="en-US" sz="2400" dirty="0"/>
              <a:t>such that </a:t>
            </a:r>
            <a:r>
              <a:rPr lang="el-GR" altLang="en-US" sz="2400" dirty="0">
                <a:latin typeface="Courier New" panose="02070309020205020404" pitchFamily="49" charset="0"/>
              </a:rPr>
              <a:t>y</a:t>
            </a:r>
            <a:r>
              <a:rPr lang="el-GR" altLang="en-US" sz="2400" dirty="0"/>
              <a:t> is connected by </a:t>
            </a:r>
            <a:r>
              <a:rPr lang="el-GR" altLang="en-US" sz="2400" dirty="0">
                <a:latin typeface="Courier New" panose="02070309020205020404" pitchFamily="49" charset="0"/>
              </a:rPr>
              <a:t>OPE</a:t>
            </a:r>
            <a:r>
              <a:rPr lang="el-GR" altLang="en-US" sz="2400" dirty="0"/>
              <a:t> with </a:t>
            </a:r>
            <a:r>
              <a:rPr lang="el-GR" altLang="en-US" sz="2400" dirty="0">
                <a:latin typeface="Courier New" panose="02070309020205020404" pitchFamily="49" charset="0"/>
              </a:rPr>
              <a:t>x</a:t>
            </a:r>
            <a:r>
              <a:rPr lang="el-GR" altLang="en-US" sz="2400" dirty="0"/>
              <a:t>. </a:t>
            </a: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r>
              <a:rPr lang="el-GR" altLang="en-US" sz="2400" dirty="0"/>
              <a:t>Each such axiom </a:t>
            </a:r>
            <a:r>
              <a:rPr lang="en-US" altLang="en-US" sz="2400" dirty="0"/>
              <a:t>is equivalent to</a:t>
            </a:r>
            <a:r>
              <a:rPr lang="el-GR" altLang="en-US" sz="2400" dirty="0"/>
              <a:t> the following axiom: </a:t>
            </a:r>
          </a:p>
          <a:p>
            <a:pPr algn="ctr" eaLnBrk="1" hangingPunct="1">
              <a:lnSpc>
                <a:spcPct val="90000"/>
              </a:lnSpc>
              <a:buFontTx/>
              <a:buNone/>
            </a:pPr>
            <a:r>
              <a:rPr lang="el-GR" altLang="en-US" sz="2400" dirty="0">
                <a:latin typeface="Courier New" panose="02070309020205020404" pitchFamily="49" charset="0"/>
              </a:rPr>
              <a:t>SubClassOf(owl:Thing</a:t>
            </a:r>
            <a:r>
              <a:rPr lang="en-US" altLang="en-US" sz="2400" dirty="0">
                <a:latin typeface="Courier New" panose="02070309020205020404" pitchFamily="49" charset="0"/>
              </a:rPr>
              <a:t> </a:t>
            </a:r>
            <a:r>
              <a:rPr lang="el-GR" altLang="en-US" sz="2400" dirty="0">
                <a:latin typeface="Courier New" panose="02070309020205020404" pitchFamily="49" charset="0"/>
              </a:rPr>
              <a:t>ObjectMaxCardinality(1 ObjectInverseOf(OPE))) </a:t>
            </a:r>
          </a:p>
        </p:txBody>
      </p:sp>
      <p:sp>
        <p:nvSpPr>
          <p:cNvPr id="7" name="TextBox 6">
            <a:extLst>
              <a:ext uri="{FF2B5EF4-FFF2-40B4-BE49-F238E27FC236}">
                <a16:creationId xmlns:a16="http://schemas.microsoft.com/office/drawing/2014/main" id="{64223F03-D1C4-4609-8A4F-23CC09A239BB}"/>
              </a:ext>
            </a:extLst>
          </p:cNvPr>
          <p:cNvSpPr txBox="1"/>
          <p:nvPr/>
        </p:nvSpPr>
        <p:spPr>
          <a:xfrm>
            <a:off x="2286000" y="3270046"/>
            <a:ext cx="4572000" cy="313932"/>
          </a:xfrm>
          <a:prstGeom prst="rect">
            <a:avLst/>
          </a:prstGeom>
          <a:noFill/>
        </p:spPr>
        <p:txBody>
          <a:bodyPr wrap="square">
            <a:spAutoFit/>
          </a:bodyPr>
          <a:lstStyle/>
          <a:p>
            <a:pPr eaLnBrk="1" hangingPunct="1">
              <a:lnSpc>
                <a:spcPct val="80000"/>
              </a:lnSpc>
              <a:buFontTx/>
              <a:buNone/>
            </a:pPr>
            <a:r>
              <a:rPr lang="en-US" altLang="en-US" dirty="0"/>
              <a:t>What do we infer?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a:extLst>
              <a:ext uri="{FF2B5EF4-FFF2-40B4-BE49-F238E27FC236}">
                <a16:creationId xmlns:a16="http://schemas.microsoft.com/office/drawing/2014/main" id="{BD67BB67-D792-4242-B2FF-C31E502293B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5955" name="Slide Number Placeholder 5">
            <a:extLst>
              <a:ext uri="{FF2B5EF4-FFF2-40B4-BE49-F238E27FC236}">
                <a16:creationId xmlns:a16="http://schemas.microsoft.com/office/drawing/2014/main" id="{AC7E8214-D194-4164-8D54-FEB7DACBA6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D2E65C-F282-4BC4-A60B-AAA5E56D05DE}" type="slidenum">
              <a:rPr lang="el-GR" altLang="en-US"/>
              <a:pPr eaLnBrk="1" hangingPunct="1"/>
              <a:t>124</a:t>
            </a:fld>
            <a:endParaRPr lang="el-GR" altLang="en-US"/>
          </a:p>
        </p:txBody>
      </p:sp>
      <p:sp>
        <p:nvSpPr>
          <p:cNvPr id="125956" name="Rectangle 2">
            <a:extLst>
              <a:ext uri="{FF2B5EF4-FFF2-40B4-BE49-F238E27FC236}">
                <a16:creationId xmlns:a16="http://schemas.microsoft.com/office/drawing/2014/main" id="{9D31AC55-D219-42AE-A9F7-344609288B55}"/>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25957" name="Rectangle 3">
            <a:extLst>
              <a:ext uri="{FF2B5EF4-FFF2-40B4-BE49-F238E27FC236}">
                <a16:creationId xmlns:a16="http://schemas.microsoft.com/office/drawing/2014/main" id="{7816BA16-6251-4CD0-ACE3-96EB4262399D}"/>
              </a:ext>
            </a:extLst>
          </p:cNvPr>
          <p:cNvSpPr>
            <a:spLocks noGrp="1" noChangeArrowheads="1"/>
          </p:cNvSpPr>
          <p:nvPr>
            <p:ph type="body" idx="1"/>
          </p:nvPr>
        </p:nvSpPr>
        <p:spPr/>
        <p:txBody>
          <a:bodyPr/>
          <a:lstStyle/>
          <a:p>
            <a:pPr eaLnBrk="1" hangingPunct="1">
              <a:lnSpc>
                <a:spcPct val="80000"/>
              </a:lnSpc>
            </a:pPr>
            <a:r>
              <a:rPr lang="en-US" altLang="en-US" sz="2800" dirty="0"/>
              <a:t>From</a:t>
            </a:r>
          </a:p>
          <a:p>
            <a:pPr algn="ctr" eaLnBrk="1" hangingPunct="1">
              <a:lnSpc>
                <a:spcPct val="80000"/>
              </a:lnSpc>
              <a:buFontTx/>
              <a:buNone/>
            </a:pPr>
            <a:r>
              <a:rPr lang="el-GR" altLang="en-US" sz="2000" dirty="0">
                <a:latin typeface="Courier New" panose="02070309020205020404" pitchFamily="49" charset="0"/>
              </a:rPr>
              <a:t>InverseFunctionalObjectProperty(a:fatherOf)</a:t>
            </a:r>
            <a:endParaRPr lang="en-US" altLang="en-US" sz="2000" dirty="0">
              <a:latin typeface="Courier New" panose="02070309020205020404" pitchFamily="49" charset="0"/>
            </a:endParaRPr>
          </a:p>
          <a:p>
            <a:pPr algn="ctr" eaLnBrk="1" hangingPunct="1">
              <a:lnSpc>
                <a:spcPct val="80000"/>
              </a:lnSpc>
              <a:buFontTx/>
              <a:buNone/>
            </a:pPr>
            <a:endParaRPr lang="en-US" altLang="en-US" sz="2000" dirty="0">
              <a:latin typeface="Courier New" panose="02070309020205020404" pitchFamily="49" charset="0"/>
            </a:endParaRPr>
          </a:p>
          <a:p>
            <a:pPr algn="ctr" eaLnBrk="1" hangingPunct="1">
              <a:lnSpc>
                <a:spcPct val="80000"/>
              </a:lnSpc>
              <a:buFontTx/>
              <a:buNone/>
            </a:pPr>
            <a:r>
              <a:rPr lang="el-GR" altLang="en-US" sz="2000" dirty="0">
                <a:latin typeface="Courier New" panose="02070309020205020404" pitchFamily="49" charset="0"/>
              </a:rPr>
              <a:t>ObjectPropertyAssertion(a:fatherOf a:Peter a:Stewie)</a:t>
            </a:r>
            <a:endParaRPr lang="en-US" altLang="en-US" sz="2000" dirty="0">
              <a:latin typeface="Courier New" panose="02070309020205020404" pitchFamily="49" charset="0"/>
            </a:endParaRPr>
          </a:p>
          <a:p>
            <a:pPr algn="ctr" eaLnBrk="1" hangingPunct="1">
              <a:lnSpc>
                <a:spcPct val="80000"/>
              </a:lnSpc>
              <a:buFontTx/>
              <a:buNone/>
            </a:pPr>
            <a:r>
              <a:rPr lang="el-GR" altLang="en-US" sz="2000" dirty="0">
                <a:latin typeface="Courier New" panose="02070309020205020404" pitchFamily="49" charset="0"/>
              </a:rPr>
              <a:t> </a:t>
            </a:r>
            <a:endParaRPr lang="en-US" altLang="en-US" sz="2000" dirty="0">
              <a:latin typeface="Courier New" panose="02070309020205020404" pitchFamily="49" charset="0"/>
            </a:endParaRPr>
          </a:p>
          <a:p>
            <a:pPr algn="ctr" eaLnBrk="1" hangingPunct="1">
              <a:lnSpc>
                <a:spcPct val="80000"/>
              </a:lnSpc>
              <a:buFontTx/>
              <a:buNone/>
            </a:pPr>
            <a:r>
              <a:rPr lang="el-GR" altLang="en-US" sz="2000" dirty="0">
                <a:latin typeface="Courier New" panose="02070309020205020404" pitchFamily="49" charset="0"/>
              </a:rPr>
              <a:t>ObjectPropertyAssertion(a:fatherOf a:Peter_Griffin a:Stewie) </a:t>
            </a:r>
            <a:endParaRPr lang="en-US" altLang="en-US" sz="2000" dirty="0">
              <a:latin typeface="Courier New" panose="02070309020205020404" pitchFamily="49" charset="0"/>
            </a:endParaRPr>
          </a:p>
          <a:p>
            <a:pPr algn="ctr" eaLnBrk="1" hangingPunct="1">
              <a:lnSpc>
                <a:spcPct val="80000"/>
              </a:lnSpc>
              <a:buFontTx/>
              <a:buNone/>
            </a:pPr>
            <a:endParaRPr lang="en-US" altLang="en-US" sz="2800" dirty="0">
              <a:latin typeface="Courier New" panose="02070309020205020404" pitchFamily="49" charset="0"/>
            </a:endParaRPr>
          </a:p>
          <a:p>
            <a:pPr eaLnBrk="1" hangingPunct="1">
              <a:lnSpc>
                <a:spcPct val="80000"/>
              </a:lnSpc>
              <a:buFontTx/>
              <a:buNone/>
            </a:pPr>
            <a:r>
              <a:rPr lang="en-US" altLang="en-US" sz="2800" dirty="0"/>
              <a:t>What do we infer?</a:t>
            </a:r>
          </a:p>
          <a:p>
            <a:pPr eaLnBrk="1" hangingPunct="1">
              <a:lnSpc>
                <a:spcPct val="80000"/>
              </a:lnSpc>
              <a:buFontTx/>
              <a:buNone/>
            </a:pPr>
            <a:endParaRPr lang="en-US" altLang="en-US" sz="2800" dirty="0"/>
          </a:p>
        </p:txBody>
      </p:sp>
    </p:spTree>
    <p:extLst>
      <p:ext uri="{BB962C8B-B14F-4D97-AF65-F5344CB8AC3E}">
        <p14:creationId xmlns:p14="http://schemas.microsoft.com/office/powerpoint/2010/main" val="36131598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a:extLst>
              <a:ext uri="{FF2B5EF4-FFF2-40B4-BE49-F238E27FC236}">
                <a16:creationId xmlns:a16="http://schemas.microsoft.com/office/drawing/2014/main" id="{BD67BB67-D792-4242-B2FF-C31E502293B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5955" name="Slide Number Placeholder 5">
            <a:extLst>
              <a:ext uri="{FF2B5EF4-FFF2-40B4-BE49-F238E27FC236}">
                <a16:creationId xmlns:a16="http://schemas.microsoft.com/office/drawing/2014/main" id="{AC7E8214-D194-4164-8D54-FEB7DACBA6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D2E65C-F282-4BC4-A60B-AAA5E56D05DE}" type="slidenum">
              <a:rPr lang="el-GR" altLang="en-US"/>
              <a:pPr eaLnBrk="1" hangingPunct="1"/>
              <a:t>125</a:t>
            </a:fld>
            <a:endParaRPr lang="el-GR" altLang="en-US"/>
          </a:p>
        </p:txBody>
      </p:sp>
      <p:sp>
        <p:nvSpPr>
          <p:cNvPr id="125956" name="Rectangle 2">
            <a:extLst>
              <a:ext uri="{FF2B5EF4-FFF2-40B4-BE49-F238E27FC236}">
                <a16:creationId xmlns:a16="http://schemas.microsoft.com/office/drawing/2014/main" id="{9D31AC55-D219-42AE-A9F7-344609288B55}"/>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25957" name="Rectangle 3">
            <a:extLst>
              <a:ext uri="{FF2B5EF4-FFF2-40B4-BE49-F238E27FC236}">
                <a16:creationId xmlns:a16="http://schemas.microsoft.com/office/drawing/2014/main" id="{7816BA16-6251-4CD0-ACE3-96EB4262399D}"/>
              </a:ext>
            </a:extLst>
          </p:cNvPr>
          <p:cNvSpPr>
            <a:spLocks noGrp="1" noChangeArrowheads="1"/>
          </p:cNvSpPr>
          <p:nvPr>
            <p:ph type="body" idx="1"/>
          </p:nvPr>
        </p:nvSpPr>
        <p:spPr/>
        <p:txBody>
          <a:bodyPr/>
          <a:lstStyle/>
          <a:p>
            <a:pPr eaLnBrk="1" hangingPunct="1">
              <a:lnSpc>
                <a:spcPct val="80000"/>
              </a:lnSpc>
            </a:pPr>
            <a:r>
              <a:rPr lang="en-US" altLang="en-US" sz="2800" dirty="0"/>
              <a:t>From</a:t>
            </a:r>
          </a:p>
          <a:p>
            <a:pPr algn="ctr" eaLnBrk="1" hangingPunct="1">
              <a:lnSpc>
                <a:spcPct val="80000"/>
              </a:lnSpc>
              <a:buFontTx/>
              <a:buNone/>
            </a:pPr>
            <a:r>
              <a:rPr lang="el-GR" altLang="en-US" sz="2000" dirty="0">
                <a:latin typeface="Courier New" panose="02070309020205020404" pitchFamily="49" charset="0"/>
              </a:rPr>
              <a:t>InverseFunctionalObjectProperty(a:fatherOf)</a:t>
            </a:r>
            <a:endParaRPr lang="en-US" altLang="en-US" sz="2000" dirty="0">
              <a:latin typeface="Courier New" panose="02070309020205020404" pitchFamily="49" charset="0"/>
            </a:endParaRPr>
          </a:p>
          <a:p>
            <a:pPr algn="ctr" eaLnBrk="1" hangingPunct="1">
              <a:lnSpc>
                <a:spcPct val="80000"/>
              </a:lnSpc>
              <a:buFontTx/>
              <a:buNone/>
            </a:pPr>
            <a:endParaRPr lang="en-US" altLang="en-US" sz="2000" dirty="0">
              <a:latin typeface="Courier New" panose="02070309020205020404" pitchFamily="49" charset="0"/>
            </a:endParaRPr>
          </a:p>
          <a:p>
            <a:pPr algn="ctr" eaLnBrk="1" hangingPunct="1">
              <a:lnSpc>
                <a:spcPct val="80000"/>
              </a:lnSpc>
              <a:buFontTx/>
              <a:buNone/>
            </a:pPr>
            <a:r>
              <a:rPr lang="el-GR" altLang="en-US" sz="2000" dirty="0">
                <a:latin typeface="Courier New" panose="02070309020205020404" pitchFamily="49" charset="0"/>
              </a:rPr>
              <a:t>ObjectPropertyAssertion(a:fatherOf a:Peter a:Stewie)</a:t>
            </a:r>
            <a:endParaRPr lang="en-US" altLang="en-US" sz="2000" dirty="0">
              <a:latin typeface="Courier New" panose="02070309020205020404" pitchFamily="49" charset="0"/>
            </a:endParaRPr>
          </a:p>
          <a:p>
            <a:pPr algn="ctr" eaLnBrk="1" hangingPunct="1">
              <a:lnSpc>
                <a:spcPct val="80000"/>
              </a:lnSpc>
              <a:buFontTx/>
              <a:buNone/>
            </a:pPr>
            <a:r>
              <a:rPr lang="el-GR" altLang="en-US" sz="2000" dirty="0">
                <a:latin typeface="Courier New" panose="02070309020205020404" pitchFamily="49" charset="0"/>
              </a:rPr>
              <a:t> </a:t>
            </a:r>
            <a:endParaRPr lang="en-US" altLang="en-US" sz="2000" dirty="0">
              <a:latin typeface="Courier New" panose="02070309020205020404" pitchFamily="49" charset="0"/>
            </a:endParaRPr>
          </a:p>
          <a:p>
            <a:pPr algn="ctr" eaLnBrk="1" hangingPunct="1">
              <a:lnSpc>
                <a:spcPct val="80000"/>
              </a:lnSpc>
              <a:buFontTx/>
              <a:buNone/>
            </a:pPr>
            <a:r>
              <a:rPr lang="el-GR" altLang="en-US" sz="2000" dirty="0">
                <a:latin typeface="Courier New" panose="02070309020205020404" pitchFamily="49" charset="0"/>
              </a:rPr>
              <a:t>ObjectPropertyAssertion(a:fatherOf a:Peter_Griffin a:Stewie) </a:t>
            </a:r>
            <a:endParaRPr lang="en-US" altLang="en-US" sz="2000" dirty="0">
              <a:latin typeface="Courier New" panose="02070309020205020404" pitchFamily="49" charset="0"/>
            </a:endParaRPr>
          </a:p>
          <a:p>
            <a:pPr algn="ctr" eaLnBrk="1" hangingPunct="1">
              <a:lnSpc>
                <a:spcPct val="80000"/>
              </a:lnSpc>
              <a:buFontTx/>
              <a:buNone/>
            </a:pPr>
            <a:endParaRPr lang="en-US" altLang="en-US" sz="2800" dirty="0">
              <a:latin typeface="Courier New" panose="02070309020205020404" pitchFamily="49" charset="0"/>
            </a:endParaRPr>
          </a:p>
          <a:p>
            <a:pPr eaLnBrk="1" hangingPunct="1">
              <a:lnSpc>
                <a:spcPct val="80000"/>
              </a:lnSpc>
              <a:buFontTx/>
              <a:buNone/>
            </a:pPr>
            <a:r>
              <a:rPr lang="en-US" altLang="en-US" sz="2800" dirty="0"/>
              <a:t>What do we infer?</a:t>
            </a:r>
          </a:p>
          <a:p>
            <a:pPr eaLnBrk="1" hangingPunct="1">
              <a:lnSpc>
                <a:spcPct val="80000"/>
              </a:lnSpc>
              <a:buFontTx/>
              <a:buNone/>
            </a:pPr>
            <a:endParaRPr lang="en-US" altLang="en-US" sz="2800" dirty="0"/>
          </a:p>
          <a:p>
            <a:pPr algn="ctr" eaLnBrk="1" hangingPunct="1">
              <a:lnSpc>
                <a:spcPct val="80000"/>
              </a:lnSpc>
              <a:buFontTx/>
              <a:buNone/>
            </a:pPr>
            <a:r>
              <a:rPr lang="el-GR" altLang="en-US" sz="2000" dirty="0">
                <a:latin typeface="Courier New" panose="02070309020205020404" pitchFamily="49" charset="0"/>
              </a:rPr>
              <a:t>SameIndividual(a:Peter a:Peter_Griffin</a:t>
            </a:r>
            <a:r>
              <a:rPr lang="en-US" altLang="en-US" sz="2000" dirty="0">
                <a:latin typeface="Courier New" panose="02070309020205020404" pitchFamily="49" charset="0"/>
              </a:rPr>
              <a:t>)</a:t>
            </a:r>
            <a:r>
              <a:rPr lang="el-GR" altLang="en-US" sz="2000" dirty="0">
                <a:latin typeface="Courier New" panose="02070309020205020404" pitchFamily="49" charset="0"/>
              </a:rPr>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4">
            <a:extLst>
              <a:ext uri="{FF2B5EF4-FFF2-40B4-BE49-F238E27FC236}">
                <a16:creationId xmlns:a16="http://schemas.microsoft.com/office/drawing/2014/main" id="{F3177472-2A09-4E87-8281-EA79B6F6A93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6979" name="Slide Number Placeholder 5">
            <a:extLst>
              <a:ext uri="{FF2B5EF4-FFF2-40B4-BE49-F238E27FC236}">
                <a16:creationId xmlns:a16="http://schemas.microsoft.com/office/drawing/2014/main" id="{0A1FF562-CBDD-42B1-8A22-6510536363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4F7912-792B-4BD1-9A8E-17B49CD74A04}" type="slidenum">
              <a:rPr lang="el-GR" altLang="en-US"/>
              <a:pPr eaLnBrk="1" hangingPunct="1"/>
              <a:t>126</a:t>
            </a:fld>
            <a:endParaRPr lang="el-GR" altLang="en-US"/>
          </a:p>
        </p:txBody>
      </p:sp>
      <p:sp>
        <p:nvSpPr>
          <p:cNvPr id="126980" name="Rectangle 2">
            <a:extLst>
              <a:ext uri="{FF2B5EF4-FFF2-40B4-BE49-F238E27FC236}">
                <a16:creationId xmlns:a16="http://schemas.microsoft.com/office/drawing/2014/main" id="{618154D8-B00C-46B0-997C-46B4F0CEFD3B}"/>
              </a:ext>
            </a:extLst>
          </p:cNvPr>
          <p:cNvSpPr>
            <a:spLocks noGrp="1" noChangeArrowheads="1"/>
          </p:cNvSpPr>
          <p:nvPr>
            <p:ph type="title"/>
          </p:nvPr>
        </p:nvSpPr>
        <p:spPr/>
        <p:txBody>
          <a:bodyPr/>
          <a:lstStyle/>
          <a:p>
            <a:pPr eaLnBrk="1" hangingPunct="1"/>
            <a:r>
              <a:rPr lang="el-GR" altLang="en-US"/>
              <a:t>Reflexive Object Properties </a:t>
            </a:r>
          </a:p>
        </p:txBody>
      </p:sp>
      <p:sp>
        <p:nvSpPr>
          <p:cNvPr id="126981" name="Rectangle 3">
            <a:extLst>
              <a:ext uri="{FF2B5EF4-FFF2-40B4-BE49-F238E27FC236}">
                <a16:creationId xmlns:a16="http://schemas.microsoft.com/office/drawing/2014/main" id="{B4987417-F8E7-44B5-BFAA-804B8CB1A4A4}"/>
              </a:ext>
            </a:extLst>
          </p:cNvPr>
          <p:cNvSpPr>
            <a:spLocks noGrp="1" noChangeArrowheads="1"/>
          </p:cNvSpPr>
          <p:nvPr>
            <p:ph type="body" idx="1"/>
          </p:nvPr>
        </p:nvSpPr>
        <p:spPr/>
        <p:txBody>
          <a:bodyPr/>
          <a:lstStyle/>
          <a:p>
            <a:pPr eaLnBrk="1" hangingPunct="1">
              <a:lnSpc>
                <a:spcPct val="90000"/>
              </a:lnSpc>
            </a:pPr>
            <a:r>
              <a:rPr lang="el-GR" altLang="en-US" sz="2800" dirty="0"/>
              <a:t>An object property reflexivity axiom </a:t>
            </a:r>
            <a:r>
              <a:rPr lang="el-GR" altLang="en-US" sz="2800" dirty="0">
                <a:latin typeface="Courier New" panose="02070309020205020404" pitchFamily="49" charset="0"/>
              </a:rPr>
              <a:t>ReflexiveObjectProperty(OPE)</a:t>
            </a:r>
            <a:r>
              <a:rPr lang="el-GR" altLang="en-US" sz="2800" dirty="0"/>
              <a:t> states that the object property expression </a:t>
            </a:r>
            <a:r>
              <a:rPr lang="el-GR" altLang="en-US" sz="2800" dirty="0">
                <a:latin typeface="Courier New" panose="02070309020205020404" pitchFamily="49" charset="0"/>
              </a:rPr>
              <a:t>OPE</a:t>
            </a:r>
            <a:r>
              <a:rPr lang="el-GR" altLang="en-US" sz="2800" dirty="0"/>
              <a:t> is </a:t>
            </a:r>
            <a:r>
              <a:rPr lang="el-GR" altLang="en-US" sz="2800" b="1" dirty="0"/>
              <a:t>reflexive</a:t>
            </a:r>
            <a:r>
              <a:rPr lang="el-GR" altLang="en-US" sz="2800" dirty="0"/>
              <a:t> — that is, </a:t>
            </a:r>
            <a:r>
              <a:rPr lang="el-GR" altLang="en-US" sz="2800" b="1" dirty="0"/>
              <a:t>each individual </a:t>
            </a:r>
            <a:r>
              <a:rPr lang="el-GR" altLang="en-US" sz="2800" dirty="0"/>
              <a:t>is connected by </a:t>
            </a:r>
            <a:r>
              <a:rPr lang="el-GR" altLang="en-US" sz="2800" dirty="0">
                <a:latin typeface="Courier New" panose="02070309020205020404" pitchFamily="49" charset="0"/>
              </a:rPr>
              <a:t>OPE</a:t>
            </a:r>
            <a:r>
              <a:rPr lang="el-GR" altLang="en-US" sz="2800" dirty="0"/>
              <a:t> to itself. </a:t>
            </a:r>
            <a:endParaRPr lang="en-US" altLang="en-US" sz="2800" dirty="0"/>
          </a:p>
          <a:p>
            <a:pPr eaLnBrk="1" hangingPunct="1">
              <a:lnSpc>
                <a:spcPct val="90000"/>
              </a:lnSpc>
            </a:pPr>
            <a:endParaRPr lang="en-US" altLang="en-US" sz="2800" dirty="0"/>
          </a:p>
          <a:p>
            <a:pPr eaLnBrk="1" hangingPunct="1">
              <a:lnSpc>
                <a:spcPct val="90000"/>
              </a:lnSpc>
            </a:pPr>
            <a:r>
              <a:rPr lang="el-GR" altLang="en-US" sz="2800" dirty="0"/>
              <a:t>Each such axiom </a:t>
            </a:r>
            <a:r>
              <a:rPr lang="en-US" altLang="en-US" sz="2800" dirty="0"/>
              <a:t>is equivalent</a:t>
            </a:r>
            <a:r>
              <a:rPr lang="el-GR" altLang="en-US" sz="2800" dirty="0"/>
              <a:t> </a:t>
            </a:r>
            <a:r>
              <a:rPr lang="en-US" altLang="en-US" sz="2800" dirty="0"/>
              <a:t>to </a:t>
            </a:r>
            <a:r>
              <a:rPr lang="el-GR" altLang="en-US" sz="2800" dirty="0"/>
              <a:t>the following axiom: </a:t>
            </a:r>
          </a:p>
          <a:p>
            <a:pPr algn="ctr" eaLnBrk="1" hangingPunct="1">
              <a:lnSpc>
                <a:spcPct val="90000"/>
              </a:lnSpc>
              <a:buFontTx/>
              <a:buNone/>
            </a:pPr>
            <a:r>
              <a:rPr lang="el-GR" altLang="en-US" sz="2800" dirty="0">
                <a:latin typeface="Courier New" panose="02070309020205020404" pitchFamily="49" charset="0"/>
              </a:rPr>
              <a:t>SubClassOf(owl:Thing ObjectHasSelf( OPE))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4">
            <a:extLst>
              <a:ext uri="{FF2B5EF4-FFF2-40B4-BE49-F238E27FC236}">
                <a16:creationId xmlns:a16="http://schemas.microsoft.com/office/drawing/2014/main" id="{8A1F8240-D93C-4B71-8434-4418B5B977F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8003" name="Slide Number Placeholder 5">
            <a:extLst>
              <a:ext uri="{FF2B5EF4-FFF2-40B4-BE49-F238E27FC236}">
                <a16:creationId xmlns:a16="http://schemas.microsoft.com/office/drawing/2014/main" id="{0A71B4E7-5693-47DB-989D-848C0A5327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F0BED1-6519-4A78-B94E-4D718AEDBA57}" type="slidenum">
              <a:rPr lang="el-GR" altLang="en-US"/>
              <a:pPr eaLnBrk="1" hangingPunct="1"/>
              <a:t>127</a:t>
            </a:fld>
            <a:endParaRPr lang="el-GR" altLang="en-US"/>
          </a:p>
        </p:txBody>
      </p:sp>
      <p:sp>
        <p:nvSpPr>
          <p:cNvPr id="128004" name="Rectangle 2">
            <a:extLst>
              <a:ext uri="{FF2B5EF4-FFF2-40B4-BE49-F238E27FC236}">
                <a16:creationId xmlns:a16="http://schemas.microsoft.com/office/drawing/2014/main" id="{2377434D-7270-4FDF-8732-8E896592D52D}"/>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28005" name="Rectangle 3">
            <a:extLst>
              <a:ext uri="{FF2B5EF4-FFF2-40B4-BE49-F238E27FC236}">
                <a16:creationId xmlns:a16="http://schemas.microsoft.com/office/drawing/2014/main" id="{3723AEE4-00AC-402D-8EBD-06D5756EBAE1}"/>
              </a:ext>
            </a:extLst>
          </p:cNvPr>
          <p:cNvSpPr>
            <a:spLocks noGrp="1" noChangeArrowheads="1"/>
          </p:cNvSpPr>
          <p:nvPr>
            <p:ph type="body" idx="1"/>
          </p:nvPr>
        </p:nvSpPr>
        <p:spPr/>
        <p:txBody>
          <a:bodyPr/>
          <a:lstStyle/>
          <a:p>
            <a:pPr eaLnBrk="1" hangingPunct="1">
              <a:lnSpc>
                <a:spcPct val="90000"/>
              </a:lnSpc>
            </a:pPr>
            <a:r>
              <a:rPr lang="en-US" altLang="en-US" sz="3600" dirty="0"/>
              <a:t>From</a:t>
            </a:r>
          </a:p>
          <a:p>
            <a:pPr algn="ctr" eaLnBrk="1" hangingPunct="1">
              <a:lnSpc>
                <a:spcPct val="90000"/>
              </a:lnSpc>
              <a:buFontTx/>
              <a:buNone/>
            </a:pPr>
            <a:r>
              <a:rPr lang="en-US" altLang="en-US" sz="2800" dirty="0" err="1">
                <a:latin typeface="Courier New" panose="02070309020205020404" pitchFamily="49" charset="0"/>
              </a:rPr>
              <a:t>ReflexiveObjectProperty</a:t>
            </a:r>
            <a:r>
              <a:rPr lang="en-US" altLang="en-US" sz="2800" dirty="0">
                <a:latin typeface="Courier New" panose="02070309020205020404" pitchFamily="49" charset="0"/>
              </a:rPr>
              <a:t>(</a:t>
            </a:r>
            <a:r>
              <a:rPr lang="en-US" altLang="en-US" sz="2800" dirty="0" err="1">
                <a:latin typeface="Courier New" panose="02070309020205020404" pitchFamily="49" charset="0"/>
              </a:rPr>
              <a:t>a:knows</a:t>
            </a:r>
            <a:r>
              <a:rPr lang="en-US" altLang="en-US" sz="2800" dirty="0">
                <a:latin typeface="Courier New" panose="02070309020205020404" pitchFamily="49" charset="0"/>
              </a:rPr>
              <a:t>) 	</a:t>
            </a:r>
          </a:p>
          <a:p>
            <a:pPr algn="ctr" eaLnBrk="1" hangingPunct="1">
              <a:lnSpc>
                <a:spcPct val="90000"/>
              </a:lnSpc>
              <a:buFontTx/>
              <a:buNone/>
            </a:pPr>
            <a:endParaRPr lang="en-US" altLang="en-US" sz="3600" dirty="0">
              <a:latin typeface="Courier New" panose="02070309020205020404" pitchFamily="49" charset="0"/>
            </a:endParaRPr>
          </a:p>
          <a:p>
            <a:pPr eaLnBrk="1" hangingPunct="1">
              <a:lnSpc>
                <a:spcPct val="90000"/>
              </a:lnSpc>
              <a:buFontTx/>
              <a:buNone/>
            </a:pPr>
            <a:r>
              <a:rPr lang="en-US" altLang="en-US" sz="3600" dirty="0"/>
              <a:t>we can infer</a:t>
            </a:r>
          </a:p>
          <a:p>
            <a:pPr eaLnBrk="1" hangingPunct="1">
              <a:lnSpc>
                <a:spcPct val="90000"/>
              </a:lnSpc>
              <a:buFontTx/>
              <a:buNone/>
            </a:pPr>
            <a:endParaRPr lang="en-US" altLang="en-US" sz="3600" dirty="0"/>
          </a:p>
          <a:p>
            <a:pPr algn="ctr" eaLnBrk="1" hangingPunct="1">
              <a:lnSpc>
                <a:spcPct val="90000"/>
              </a:lnSpc>
              <a:buFontTx/>
              <a:buNone/>
            </a:pPr>
            <a:r>
              <a:rPr lang="el-GR" altLang="en-US" sz="2800" dirty="0">
                <a:latin typeface="Courier New" panose="02070309020205020404" pitchFamily="49" charset="0"/>
              </a:rPr>
              <a:t>ObjectPropertyAssertion(a:knows a:Peter a:Peter)</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4">
            <a:extLst>
              <a:ext uri="{FF2B5EF4-FFF2-40B4-BE49-F238E27FC236}">
                <a16:creationId xmlns:a16="http://schemas.microsoft.com/office/drawing/2014/main" id="{98D9F302-8BC1-4C27-AB12-E7584E09EA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29027" name="Slide Number Placeholder 5">
            <a:extLst>
              <a:ext uri="{FF2B5EF4-FFF2-40B4-BE49-F238E27FC236}">
                <a16:creationId xmlns:a16="http://schemas.microsoft.com/office/drawing/2014/main" id="{8F4D3560-C638-4594-8245-885AB65F2E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63A18-0C0A-4BE8-94F4-5DB89D05E5E2}" type="slidenum">
              <a:rPr lang="el-GR" altLang="en-US"/>
              <a:pPr eaLnBrk="1" hangingPunct="1"/>
              <a:t>128</a:t>
            </a:fld>
            <a:endParaRPr lang="el-GR" altLang="en-US"/>
          </a:p>
        </p:txBody>
      </p:sp>
      <p:sp>
        <p:nvSpPr>
          <p:cNvPr id="129028" name="Rectangle 2">
            <a:extLst>
              <a:ext uri="{FF2B5EF4-FFF2-40B4-BE49-F238E27FC236}">
                <a16:creationId xmlns:a16="http://schemas.microsoft.com/office/drawing/2014/main" id="{BBDDBC3A-85B9-4916-916F-8C2304E102CB}"/>
              </a:ext>
            </a:extLst>
          </p:cNvPr>
          <p:cNvSpPr>
            <a:spLocks noGrp="1" noChangeArrowheads="1"/>
          </p:cNvSpPr>
          <p:nvPr>
            <p:ph type="title"/>
          </p:nvPr>
        </p:nvSpPr>
        <p:spPr/>
        <p:txBody>
          <a:bodyPr/>
          <a:lstStyle/>
          <a:p>
            <a:pPr eaLnBrk="1" hangingPunct="1"/>
            <a:r>
              <a:rPr lang="el-GR" altLang="en-US"/>
              <a:t>Irreflexive Object Properties </a:t>
            </a:r>
          </a:p>
        </p:txBody>
      </p:sp>
      <p:sp>
        <p:nvSpPr>
          <p:cNvPr id="129029" name="Rectangle 3">
            <a:extLst>
              <a:ext uri="{FF2B5EF4-FFF2-40B4-BE49-F238E27FC236}">
                <a16:creationId xmlns:a16="http://schemas.microsoft.com/office/drawing/2014/main" id="{7BBA6C62-65B0-4D6D-9BE3-05E8EDE4A79F}"/>
              </a:ext>
            </a:extLst>
          </p:cNvPr>
          <p:cNvSpPr>
            <a:spLocks noGrp="1" noChangeArrowheads="1"/>
          </p:cNvSpPr>
          <p:nvPr>
            <p:ph type="body" idx="1"/>
          </p:nvPr>
        </p:nvSpPr>
        <p:spPr/>
        <p:txBody>
          <a:bodyPr/>
          <a:lstStyle/>
          <a:p>
            <a:pPr eaLnBrk="1" hangingPunct="1">
              <a:lnSpc>
                <a:spcPct val="90000"/>
              </a:lnSpc>
            </a:pPr>
            <a:r>
              <a:rPr lang="el-GR" altLang="en-US" sz="2800"/>
              <a:t>An object property irreflexivity axiom </a:t>
            </a:r>
            <a:r>
              <a:rPr lang="el-GR" altLang="en-US" sz="2800">
                <a:latin typeface="Courier New" panose="02070309020205020404" pitchFamily="49" charset="0"/>
              </a:rPr>
              <a:t>IrreflexiveObjectProperty(OPE)</a:t>
            </a:r>
            <a:r>
              <a:rPr lang="el-GR" altLang="en-US" sz="2800"/>
              <a:t> states that the object property expression </a:t>
            </a:r>
            <a:r>
              <a:rPr lang="el-GR" altLang="en-US" sz="2800">
                <a:latin typeface="Courier New" panose="02070309020205020404" pitchFamily="49" charset="0"/>
              </a:rPr>
              <a:t>OPE</a:t>
            </a:r>
            <a:r>
              <a:rPr lang="el-GR" altLang="en-US" sz="2800"/>
              <a:t> is </a:t>
            </a:r>
            <a:r>
              <a:rPr lang="el-GR" altLang="en-US" sz="2800" b="1"/>
              <a:t>irreflexive</a:t>
            </a:r>
            <a:r>
              <a:rPr lang="el-GR" altLang="en-US" sz="2800"/>
              <a:t> — that is, no individual is connected by </a:t>
            </a:r>
            <a:r>
              <a:rPr lang="el-GR" altLang="en-US" sz="2800">
                <a:latin typeface="Courier New" panose="02070309020205020404" pitchFamily="49" charset="0"/>
              </a:rPr>
              <a:t>OPE</a:t>
            </a:r>
            <a:r>
              <a:rPr lang="el-GR" altLang="en-US" sz="2800"/>
              <a:t> to itself. </a:t>
            </a:r>
            <a:endParaRPr lang="en-US" altLang="en-US" sz="2800"/>
          </a:p>
          <a:p>
            <a:pPr eaLnBrk="1" hangingPunct="1">
              <a:lnSpc>
                <a:spcPct val="90000"/>
              </a:lnSpc>
            </a:pPr>
            <a:endParaRPr lang="en-US" altLang="en-US" sz="2800"/>
          </a:p>
          <a:p>
            <a:pPr eaLnBrk="1" hangingPunct="1">
              <a:lnSpc>
                <a:spcPct val="90000"/>
              </a:lnSpc>
            </a:pPr>
            <a:r>
              <a:rPr lang="el-GR" altLang="en-US" sz="2800"/>
              <a:t>Each such axiom </a:t>
            </a:r>
            <a:r>
              <a:rPr lang="en-US" altLang="en-US" sz="2800"/>
              <a:t>is equivalent to</a:t>
            </a:r>
            <a:r>
              <a:rPr lang="el-GR" altLang="en-US" sz="2800"/>
              <a:t> the following axiom: </a:t>
            </a:r>
          </a:p>
          <a:p>
            <a:pPr algn="ctr" eaLnBrk="1" hangingPunct="1">
              <a:lnSpc>
                <a:spcPct val="90000"/>
              </a:lnSpc>
              <a:buFontTx/>
              <a:buNone/>
            </a:pPr>
            <a:r>
              <a:rPr lang="el-GR" altLang="en-US" sz="2800">
                <a:latin typeface="Courier New" panose="02070309020205020404" pitchFamily="49" charset="0"/>
              </a:rPr>
              <a:t>SubClassOf(ObjectHasSelf(OPE) owl:Nothing)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4">
            <a:extLst>
              <a:ext uri="{FF2B5EF4-FFF2-40B4-BE49-F238E27FC236}">
                <a16:creationId xmlns:a16="http://schemas.microsoft.com/office/drawing/2014/main" id="{9EDDC5C1-9903-45DC-A35C-62ACB20E95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0051" name="Slide Number Placeholder 5">
            <a:extLst>
              <a:ext uri="{FF2B5EF4-FFF2-40B4-BE49-F238E27FC236}">
                <a16:creationId xmlns:a16="http://schemas.microsoft.com/office/drawing/2014/main" id="{F26C60E3-3D0B-422B-B186-A565BAC215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C753A7-4539-4305-9489-69530C8FBBD6}" type="slidenum">
              <a:rPr lang="el-GR" altLang="en-US"/>
              <a:pPr eaLnBrk="1" hangingPunct="1"/>
              <a:t>129</a:t>
            </a:fld>
            <a:endParaRPr lang="el-GR" altLang="en-US"/>
          </a:p>
        </p:txBody>
      </p:sp>
      <p:sp>
        <p:nvSpPr>
          <p:cNvPr id="130052" name="Rectangle 2">
            <a:extLst>
              <a:ext uri="{FF2B5EF4-FFF2-40B4-BE49-F238E27FC236}">
                <a16:creationId xmlns:a16="http://schemas.microsoft.com/office/drawing/2014/main" id="{32898E80-0328-4A64-9F29-416F6D049430}"/>
              </a:ext>
            </a:extLst>
          </p:cNvPr>
          <p:cNvSpPr>
            <a:spLocks noGrp="1" noChangeArrowheads="1"/>
          </p:cNvSpPr>
          <p:nvPr>
            <p:ph type="title"/>
          </p:nvPr>
        </p:nvSpPr>
        <p:spPr/>
        <p:txBody>
          <a:bodyPr/>
          <a:lstStyle/>
          <a:p>
            <a:pPr eaLnBrk="1" hangingPunct="1"/>
            <a:r>
              <a:rPr lang="el-GR" altLang="en-US"/>
              <a:t>Symmetric Object Properties </a:t>
            </a:r>
          </a:p>
        </p:txBody>
      </p:sp>
      <p:sp>
        <p:nvSpPr>
          <p:cNvPr id="130053" name="Rectangle 3">
            <a:extLst>
              <a:ext uri="{FF2B5EF4-FFF2-40B4-BE49-F238E27FC236}">
                <a16:creationId xmlns:a16="http://schemas.microsoft.com/office/drawing/2014/main" id="{45A13824-62C7-44D5-9C25-747F109B01EA}"/>
              </a:ext>
            </a:extLst>
          </p:cNvPr>
          <p:cNvSpPr>
            <a:spLocks noGrp="1" noChangeArrowheads="1"/>
          </p:cNvSpPr>
          <p:nvPr>
            <p:ph type="body" idx="1"/>
          </p:nvPr>
        </p:nvSpPr>
        <p:spPr/>
        <p:txBody>
          <a:bodyPr/>
          <a:lstStyle/>
          <a:p>
            <a:pPr eaLnBrk="1" hangingPunct="1">
              <a:lnSpc>
                <a:spcPct val="90000"/>
              </a:lnSpc>
            </a:pPr>
            <a:r>
              <a:rPr lang="el-GR" altLang="en-US" sz="2400"/>
              <a:t>An object property symmetry axiom </a:t>
            </a:r>
            <a:r>
              <a:rPr lang="el-GR" altLang="en-US" sz="2400">
                <a:latin typeface="Courier New" panose="02070309020205020404" pitchFamily="49" charset="0"/>
              </a:rPr>
              <a:t>SymmetricObjectProperty(OPE)</a:t>
            </a:r>
            <a:r>
              <a:rPr lang="el-GR" altLang="en-US" sz="2400"/>
              <a:t> states that the object property expression </a:t>
            </a:r>
            <a:r>
              <a:rPr lang="el-GR" altLang="en-US" sz="2400">
                <a:latin typeface="Courier New" panose="02070309020205020404" pitchFamily="49" charset="0"/>
              </a:rPr>
              <a:t>OPE</a:t>
            </a:r>
            <a:r>
              <a:rPr lang="el-GR" altLang="en-US" sz="2400"/>
              <a:t> is </a:t>
            </a:r>
            <a:r>
              <a:rPr lang="el-GR" altLang="en-US" sz="2400" b="1"/>
              <a:t>symmetric</a:t>
            </a:r>
            <a:r>
              <a:rPr lang="el-GR" altLang="en-US" sz="2400"/>
              <a:t> — that is, if an individual </a:t>
            </a:r>
            <a:r>
              <a:rPr lang="el-GR" altLang="en-US" sz="2400">
                <a:latin typeface="Courier New" panose="02070309020205020404" pitchFamily="49" charset="0"/>
              </a:rPr>
              <a:t>x</a:t>
            </a:r>
            <a:r>
              <a:rPr lang="el-GR" altLang="en-US" sz="2400"/>
              <a:t> is connected by </a:t>
            </a:r>
            <a:r>
              <a:rPr lang="el-GR" altLang="en-US" sz="2400">
                <a:latin typeface="Courier New" panose="02070309020205020404" pitchFamily="49" charset="0"/>
              </a:rPr>
              <a:t>OPE</a:t>
            </a:r>
            <a:r>
              <a:rPr lang="el-GR" altLang="en-US" sz="2400"/>
              <a:t> to an individual </a:t>
            </a:r>
            <a:r>
              <a:rPr lang="el-GR" altLang="en-US" sz="2400">
                <a:latin typeface="Courier New" panose="02070309020205020404" pitchFamily="49" charset="0"/>
              </a:rPr>
              <a:t>y</a:t>
            </a:r>
            <a:r>
              <a:rPr lang="el-GR" altLang="en-US" sz="2400"/>
              <a:t>, then </a:t>
            </a:r>
            <a:r>
              <a:rPr lang="el-GR" altLang="en-US" sz="2400">
                <a:latin typeface="Courier New" panose="02070309020205020404" pitchFamily="49" charset="0"/>
              </a:rPr>
              <a:t>y</a:t>
            </a:r>
            <a:r>
              <a:rPr lang="el-GR" altLang="en-US" sz="2400"/>
              <a:t> is also connected by </a:t>
            </a:r>
            <a:r>
              <a:rPr lang="el-GR" altLang="en-US" sz="2400">
                <a:latin typeface="Courier New" panose="02070309020205020404" pitchFamily="49" charset="0"/>
              </a:rPr>
              <a:t>OPE</a:t>
            </a:r>
            <a:r>
              <a:rPr lang="el-GR" altLang="en-US" sz="2400"/>
              <a:t> to </a:t>
            </a:r>
            <a:r>
              <a:rPr lang="el-GR" altLang="en-US" sz="2400">
                <a:latin typeface="Courier New" panose="02070309020205020404" pitchFamily="49" charset="0"/>
              </a:rPr>
              <a:t>x</a:t>
            </a:r>
            <a:r>
              <a:rPr lang="el-GR" altLang="en-US" sz="2400"/>
              <a:t>. </a:t>
            </a:r>
            <a:endParaRPr lang="en-US" altLang="en-US" sz="2400"/>
          </a:p>
          <a:p>
            <a:pPr eaLnBrk="1" hangingPunct="1">
              <a:lnSpc>
                <a:spcPct val="90000"/>
              </a:lnSpc>
            </a:pPr>
            <a:endParaRPr lang="en-US" altLang="en-US" sz="2400"/>
          </a:p>
          <a:p>
            <a:pPr eaLnBrk="1" hangingPunct="1">
              <a:lnSpc>
                <a:spcPct val="90000"/>
              </a:lnSpc>
            </a:pPr>
            <a:r>
              <a:rPr lang="en-US" altLang="en-US" sz="2400"/>
              <a:t>Example:</a:t>
            </a:r>
          </a:p>
          <a:p>
            <a:pPr algn="ctr" eaLnBrk="1" hangingPunct="1">
              <a:lnSpc>
                <a:spcPct val="90000"/>
              </a:lnSpc>
              <a:buFontTx/>
              <a:buNone/>
            </a:pPr>
            <a:r>
              <a:rPr lang="en-US" altLang="en-US" sz="2400">
                <a:latin typeface="Courier New" panose="02070309020205020404" pitchFamily="49" charset="0"/>
              </a:rPr>
              <a:t>SymmetricObjectProperty(a:friend) </a:t>
            </a:r>
          </a:p>
          <a:p>
            <a:pPr eaLnBrk="1" hangingPunct="1">
              <a:lnSpc>
                <a:spcPct val="90000"/>
              </a:lnSpc>
            </a:pPr>
            <a:endParaRPr lang="en-US" altLang="en-US" sz="2400">
              <a:latin typeface="Courier New" panose="02070309020205020404" pitchFamily="49" charset="0"/>
            </a:endParaRPr>
          </a:p>
          <a:p>
            <a:pPr eaLnBrk="1" hangingPunct="1">
              <a:lnSpc>
                <a:spcPct val="90000"/>
              </a:lnSpc>
            </a:pPr>
            <a:r>
              <a:rPr lang="el-GR" altLang="en-US" sz="2400"/>
              <a:t>Each such axiom </a:t>
            </a:r>
            <a:r>
              <a:rPr lang="en-US" altLang="en-US" sz="2400"/>
              <a:t>is equivalent to</a:t>
            </a:r>
            <a:r>
              <a:rPr lang="el-GR" altLang="en-US" sz="2400"/>
              <a:t> the following axiom: </a:t>
            </a:r>
          </a:p>
          <a:p>
            <a:pPr algn="ctr" eaLnBrk="1" hangingPunct="1">
              <a:lnSpc>
                <a:spcPct val="90000"/>
              </a:lnSpc>
              <a:buFontTx/>
              <a:buNone/>
            </a:pPr>
            <a:r>
              <a:rPr lang="el-GR" altLang="en-US" sz="2400">
                <a:latin typeface="Courier New" panose="02070309020205020404" pitchFamily="49" charset="0"/>
              </a:rPr>
              <a:t>SubObjectPropertyOf(OPE ObjectInverseOf(OPE))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FC17C73C-AA93-4F84-8FA0-1EFDB282E2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339" name="Slide Number Placeholder 5">
            <a:extLst>
              <a:ext uri="{FF2B5EF4-FFF2-40B4-BE49-F238E27FC236}">
                <a16:creationId xmlns:a16="http://schemas.microsoft.com/office/drawing/2014/main" id="{ABD9A47B-3C3A-4C7B-87C8-609CFF83E6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1D259D-0EA9-44A8-AC05-06AB2D1C1400}" type="slidenum">
              <a:rPr lang="el-GR" altLang="en-US"/>
              <a:pPr eaLnBrk="1" hangingPunct="1"/>
              <a:t>13</a:t>
            </a:fld>
            <a:endParaRPr lang="el-GR" altLang="en-US"/>
          </a:p>
        </p:txBody>
      </p:sp>
      <p:sp>
        <p:nvSpPr>
          <p:cNvPr id="14340" name="Rectangle 2">
            <a:extLst>
              <a:ext uri="{FF2B5EF4-FFF2-40B4-BE49-F238E27FC236}">
                <a16:creationId xmlns:a16="http://schemas.microsoft.com/office/drawing/2014/main" id="{95273C78-538A-480E-BF2F-469B42DDD27E}"/>
              </a:ext>
            </a:extLst>
          </p:cNvPr>
          <p:cNvSpPr>
            <a:spLocks noGrp="1" noChangeArrowheads="1"/>
          </p:cNvSpPr>
          <p:nvPr>
            <p:ph type="title"/>
          </p:nvPr>
        </p:nvSpPr>
        <p:spPr/>
        <p:txBody>
          <a:bodyPr/>
          <a:lstStyle/>
          <a:p>
            <a:pPr eaLnBrk="1" hangingPunct="1"/>
            <a:r>
              <a:rPr lang="en-US" altLang="en-US"/>
              <a:t>Ontology IRI and Version IRIs</a:t>
            </a:r>
            <a:endParaRPr lang="el-GR" altLang="en-US"/>
          </a:p>
        </p:txBody>
      </p:sp>
      <p:sp>
        <p:nvSpPr>
          <p:cNvPr id="14341" name="Rectangle 3">
            <a:extLst>
              <a:ext uri="{FF2B5EF4-FFF2-40B4-BE49-F238E27FC236}">
                <a16:creationId xmlns:a16="http://schemas.microsoft.com/office/drawing/2014/main" id="{DBA0E388-501F-4351-A7FD-1907859C6F96}"/>
              </a:ext>
            </a:extLst>
          </p:cNvPr>
          <p:cNvSpPr>
            <a:spLocks noGrp="1" noChangeArrowheads="1"/>
          </p:cNvSpPr>
          <p:nvPr>
            <p:ph type="body" idx="1"/>
          </p:nvPr>
        </p:nvSpPr>
        <p:spPr/>
        <p:txBody>
          <a:bodyPr/>
          <a:lstStyle/>
          <a:p>
            <a:pPr eaLnBrk="1" hangingPunct="1">
              <a:lnSpc>
                <a:spcPct val="80000"/>
              </a:lnSpc>
            </a:pPr>
            <a:r>
              <a:rPr lang="en-US" altLang="en-US" sz="1600" dirty="0"/>
              <a:t>An</a:t>
            </a:r>
            <a:r>
              <a:rPr lang="el-GR" altLang="en-US" sz="1600" dirty="0"/>
              <a:t> ontology </a:t>
            </a:r>
            <a:r>
              <a:rPr lang="en-US" altLang="en-US" sz="1600" b="1" dirty="0"/>
              <a:t>may</a:t>
            </a:r>
            <a:r>
              <a:rPr lang="el-GR" altLang="en-US" sz="1600" dirty="0"/>
              <a:t> have an </a:t>
            </a:r>
            <a:r>
              <a:rPr lang="el-GR" altLang="en-US" sz="1600" b="1" dirty="0"/>
              <a:t>ontology IRI</a:t>
            </a:r>
            <a:r>
              <a:rPr lang="el-GR" altLang="en-US" sz="1600" dirty="0"/>
              <a:t>, which is used to </a:t>
            </a:r>
            <a:r>
              <a:rPr lang="en-US" altLang="en-US" sz="1600" dirty="0"/>
              <a:t>identify </a:t>
            </a:r>
            <a:r>
              <a:rPr lang="el-GR" altLang="en-US" sz="1600" dirty="0"/>
              <a:t>i</a:t>
            </a:r>
            <a:r>
              <a:rPr lang="en-US" altLang="en-US" sz="1600" dirty="0"/>
              <a:t>t.</a:t>
            </a:r>
          </a:p>
          <a:p>
            <a:pPr eaLnBrk="1" hangingPunct="1">
              <a:lnSpc>
                <a:spcPct val="80000"/>
              </a:lnSpc>
            </a:pPr>
            <a:endParaRPr lang="en-US" altLang="en-US" sz="1600" dirty="0"/>
          </a:p>
          <a:p>
            <a:pPr eaLnBrk="1" hangingPunct="1">
              <a:lnSpc>
                <a:spcPct val="80000"/>
              </a:lnSpc>
            </a:pPr>
            <a:r>
              <a:rPr lang="el-GR" altLang="en-US" sz="1600" dirty="0"/>
              <a:t>If an ontology has an ontology IRI, the ontology </a:t>
            </a:r>
            <a:r>
              <a:rPr lang="en-US" altLang="en-US" sz="1600" dirty="0"/>
              <a:t>may</a:t>
            </a:r>
            <a:r>
              <a:rPr lang="el-GR" altLang="en-US" sz="1600" dirty="0"/>
              <a:t> additionally have a </a:t>
            </a:r>
            <a:r>
              <a:rPr lang="el-GR" altLang="en-US" sz="1600" b="1" dirty="0"/>
              <a:t>version IRI</a:t>
            </a:r>
            <a:r>
              <a:rPr lang="el-GR" altLang="en-US" sz="1600" dirty="0"/>
              <a:t>, which is used to identify the version of the ontology. The version IRI </a:t>
            </a:r>
            <a:r>
              <a:rPr lang="en-US" altLang="en-US" sz="1600" dirty="0"/>
              <a:t>may</a:t>
            </a:r>
            <a:r>
              <a:rPr lang="el-GR" altLang="en-US" sz="1600" dirty="0"/>
              <a:t>, but need not be equal to the ontology IRI. </a:t>
            </a:r>
            <a:endParaRPr lang="en-US" altLang="en-US" sz="1600" dirty="0"/>
          </a:p>
          <a:p>
            <a:pPr eaLnBrk="1" hangingPunct="1">
              <a:lnSpc>
                <a:spcPct val="80000"/>
              </a:lnSpc>
            </a:pPr>
            <a:endParaRPr lang="en-US" altLang="en-US" sz="1600" dirty="0"/>
          </a:p>
          <a:p>
            <a:pPr eaLnBrk="1" hangingPunct="1">
              <a:lnSpc>
                <a:spcPct val="80000"/>
              </a:lnSpc>
            </a:pPr>
            <a:r>
              <a:rPr lang="el-GR" altLang="en-US" sz="1600" dirty="0"/>
              <a:t>An </a:t>
            </a:r>
            <a:r>
              <a:rPr lang="el-GR" altLang="en-US" sz="1600" b="1" dirty="0"/>
              <a:t>ontology series</a:t>
            </a:r>
            <a:r>
              <a:rPr lang="el-GR" altLang="en-US" sz="1600" dirty="0"/>
              <a:t> is identified using an ontology IRI, and each version in the series is assigned a different version IRI. </a:t>
            </a:r>
            <a:r>
              <a:rPr lang="en-US" altLang="en-US" sz="1600" dirty="0"/>
              <a:t>Only one version of the ontology is the </a:t>
            </a:r>
            <a:r>
              <a:rPr lang="en-US" altLang="en-US" sz="1600" b="1" dirty="0"/>
              <a:t>current one.</a:t>
            </a:r>
          </a:p>
          <a:p>
            <a:pPr eaLnBrk="1" hangingPunct="1">
              <a:lnSpc>
                <a:spcPct val="80000"/>
              </a:lnSpc>
              <a:buFontTx/>
              <a:buNone/>
            </a:pPr>
            <a:endParaRPr lang="en-US" altLang="en-US" sz="1600" b="1" dirty="0"/>
          </a:p>
          <a:p>
            <a:pPr eaLnBrk="1" hangingPunct="1">
              <a:lnSpc>
                <a:spcPct val="80000"/>
              </a:lnSpc>
            </a:pPr>
            <a:r>
              <a:rPr lang="en-US" altLang="en-US" sz="1600" dirty="0"/>
              <a:t>Example: </a:t>
            </a:r>
          </a:p>
          <a:p>
            <a:pPr lvl="1" eaLnBrk="1" hangingPunct="1">
              <a:lnSpc>
                <a:spcPct val="80000"/>
              </a:lnSpc>
            </a:pPr>
            <a:r>
              <a:rPr lang="en-US" altLang="en-US" sz="1400" dirty="0"/>
              <a:t>Ontology IRI: </a:t>
            </a:r>
            <a:r>
              <a:rPr lang="el-GR" altLang="en-US" sz="1400" dirty="0">
                <a:latin typeface="Courier New" panose="02070309020205020404" pitchFamily="49" charset="0"/>
              </a:rPr>
              <a:t>&lt;http://www.example.com/my&gt;</a:t>
            </a:r>
            <a:r>
              <a:rPr lang="el-GR" altLang="en-US" sz="1400" dirty="0"/>
              <a:t> </a:t>
            </a:r>
            <a:endParaRPr lang="en-US" altLang="en-US" sz="1400" dirty="0"/>
          </a:p>
          <a:p>
            <a:pPr lvl="1" eaLnBrk="1" hangingPunct="1">
              <a:lnSpc>
                <a:spcPct val="80000"/>
              </a:lnSpc>
            </a:pPr>
            <a:r>
              <a:rPr lang="en-US" altLang="en-US" sz="1400" dirty="0"/>
              <a:t>Version IRIs: </a:t>
            </a:r>
            <a:r>
              <a:rPr lang="en-US" altLang="en-US" sz="1400" dirty="0">
                <a:latin typeface="Courier New" panose="02070309020205020404" pitchFamily="49" charset="0"/>
              </a:rPr>
              <a:t>&lt;</a:t>
            </a:r>
            <a:r>
              <a:rPr lang="el-GR" altLang="en-US" sz="1400" dirty="0">
                <a:latin typeface="Courier New" panose="02070309020205020404" pitchFamily="49" charset="0"/>
              </a:rPr>
              <a:t>http://www.example.com/my</a:t>
            </a:r>
            <a:r>
              <a:rPr lang="en-US" altLang="en-US" sz="1400" dirty="0">
                <a:latin typeface="Courier New" panose="02070309020205020404" pitchFamily="49" charset="0"/>
              </a:rPr>
              <a:t>/1.0&gt;, &lt;</a:t>
            </a:r>
            <a:r>
              <a:rPr lang="el-GR" altLang="en-US" sz="1400" dirty="0">
                <a:latin typeface="Courier New" panose="02070309020205020404" pitchFamily="49" charset="0"/>
              </a:rPr>
              <a:t>http://www.example.com/my</a:t>
            </a:r>
            <a:r>
              <a:rPr lang="en-US" altLang="en-US" sz="1400" dirty="0">
                <a:latin typeface="Courier New" panose="02070309020205020404" pitchFamily="49" charset="0"/>
              </a:rPr>
              <a:t>/2.0&gt;,</a:t>
            </a:r>
            <a:r>
              <a:rPr lang="en-US" altLang="en-US" sz="1400" dirty="0"/>
              <a:t> …</a:t>
            </a:r>
          </a:p>
          <a:p>
            <a:pPr lvl="1" eaLnBrk="1" hangingPunct="1">
              <a:lnSpc>
                <a:spcPct val="80000"/>
              </a:lnSpc>
              <a:buFontTx/>
              <a:buNone/>
            </a:pPr>
            <a:endParaRPr lang="en-US" altLang="en-US" sz="1400" dirty="0"/>
          </a:p>
          <a:p>
            <a:pPr eaLnBrk="1" hangingPunct="1">
              <a:lnSpc>
                <a:spcPct val="80000"/>
              </a:lnSpc>
            </a:pPr>
            <a:r>
              <a:rPr lang="el-GR" altLang="en-US" sz="1600" dirty="0"/>
              <a:t>An ontology without an ontology IRI </a:t>
            </a:r>
            <a:r>
              <a:rPr lang="en-US" altLang="en-US" sz="1600" dirty="0"/>
              <a:t>must not</a:t>
            </a:r>
            <a:r>
              <a:rPr lang="el-GR" altLang="en-US" sz="1600" dirty="0"/>
              <a:t> contain a version IRI. </a:t>
            </a:r>
            <a:endParaRPr lang="en-US" altLang="en-US" sz="1600" dirty="0"/>
          </a:p>
          <a:p>
            <a:pPr eaLnBrk="1" hangingPunct="1">
              <a:lnSpc>
                <a:spcPct val="80000"/>
              </a:lnSpc>
              <a:buFontTx/>
              <a:buNone/>
            </a:pPr>
            <a:endParaRPr lang="en-US" altLang="en-US" sz="1600" dirty="0"/>
          </a:p>
          <a:p>
            <a:pPr eaLnBrk="1" hangingPunct="1">
              <a:lnSpc>
                <a:spcPct val="80000"/>
              </a:lnSpc>
            </a:pPr>
            <a:r>
              <a:rPr lang="en-US" altLang="en-US" sz="1600" dirty="0"/>
              <a:t>Ontology IRIs and version IRIs should satisfy various uniqueness constraints that OWL 2 tools should check, for detecting possible problems.</a:t>
            </a:r>
            <a:endParaRPr lang="el-GR" altLang="en-US" sz="16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4">
            <a:extLst>
              <a:ext uri="{FF2B5EF4-FFF2-40B4-BE49-F238E27FC236}">
                <a16:creationId xmlns:a16="http://schemas.microsoft.com/office/drawing/2014/main" id="{F028D7E6-B694-4524-A9E7-B2A646D098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1075" name="Slide Number Placeholder 5">
            <a:extLst>
              <a:ext uri="{FF2B5EF4-FFF2-40B4-BE49-F238E27FC236}">
                <a16:creationId xmlns:a16="http://schemas.microsoft.com/office/drawing/2014/main" id="{D0C0F2BD-3A85-48CA-AF4B-9596CB4097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35282-013C-4BB4-A347-69C0FCC04295}" type="slidenum">
              <a:rPr lang="el-GR" altLang="en-US"/>
              <a:pPr eaLnBrk="1" hangingPunct="1"/>
              <a:t>130</a:t>
            </a:fld>
            <a:endParaRPr lang="el-GR" altLang="en-US"/>
          </a:p>
        </p:txBody>
      </p:sp>
      <p:sp>
        <p:nvSpPr>
          <p:cNvPr id="131076" name="Rectangle 2">
            <a:extLst>
              <a:ext uri="{FF2B5EF4-FFF2-40B4-BE49-F238E27FC236}">
                <a16:creationId xmlns:a16="http://schemas.microsoft.com/office/drawing/2014/main" id="{3B90E8F2-BA15-4033-A756-1BA8859F6CFA}"/>
              </a:ext>
            </a:extLst>
          </p:cNvPr>
          <p:cNvSpPr>
            <a:spLocks noGrp="1" noChangeArrowheads="1"/>
          </p:cNvSpPr>
          <p:nvPr>
            <p:ph type="title"/>
          </p:nvPr>
        </p:nvSpPr>
        <p:spPr/>
        <p:txBody>
          <a:bodyPr/>
          <a:lstStyle/>
          <a:p>
            <a:pPr eaLnBrk="1" hangingPunct="1"/>
            <a:r>
              <a:rPr lang="el-GR" altLang="en-US"/>
              <a:t>Asymmetric Object Properties </a:t>
            </a:r>
          </a:p>
        </p:txBody>
      </p:sp>
      <p:sp>
        <p:nvSpPr>
          <p:cNvPr id="131077" name="Rectangle 3">
            <a:extLst>
              <a:ext uri="{FF2B5EF4-FFF2-40B4-BE49-F238E27FC236}">
                <a16:creationId xmlns:a16="http://schemas.microsoft.com/office/drawing/2014/main" id="{ACCB31A8-9C97-4627-ACFB-D667C1C5E87F}"/>
              </a:ext>
            </a:extLst>
          </p:cNvPr>
          <p:cNvSpPr>
            <a:spLocks noGrp="1" noChangeArrowheads="1"/>
          </p:cNvSpPr>
          <p:nvPr>
            <p:ph type="body" idx="1"/>
          </p:nvPr>
        </p:nvSpPr>
        <p:spPr/>
        <p:txBody>
          <a:bodyPr/>
          <a:lstStyle/>
          <a:p>
            <a:pPr eaLnBrk="1" hangingPunct="1"/>
            <a:r>
              <a:rPr lang="el-GR" altLang="en-US" sz="2800"/>
              <a:t>An object property asymmetry axiom </a:t>
            </a:r>
            <a:r>
              <a:rPr lang="el-GR" altLang="en-US" sz="2800">
                <a:latin typeface="Courier New" panose="02070309020205020404" pitchFamily="49" charset="0"/>
              </a:rPr>
              <a:t>AsymmetricObjectProperty(OPE)</a:t>
            </a:r>
            <a:r>
              <a:rPr lang="el-GR" altLang="en-US" sz="2800"/>
              <a:t> states that the object property expression </a:t>
            </a:r>
            <a:r>
              <a:rPr lang="el-GR" altLang="en-US" sz="2800">
                <a:latin typeface="Courier New" panose="02070309020205020404" pitchFamily="49" charset="0"/>
              </a:rPr>
              <a:t>OPE</a:t>
            </a:r>
            <a:r>
              <a:rPr lang="el-GR" altLang="en-US" sz="2800"/>
              <a:t> is </a:t>
            </a:r>
            <a:r>
              <a:rPr lang="el-GR" altLang="en-US" sz="2800" b="1"/>
              <a:t>asymmetric</a:t>
            </a:r>
            <a:r>
              <a:rPr lang="el-GR" altLang="en-US" sz="2800"/>
              <a:t> — that is, if an individual </a:t>
            </a:r>
            <a:r>
              <a:rPr lang="el-GR" altLang="en-US" sz="2800">
                <a:latin typeface="Courier New" panose="02070309020205020404" pitchFamily="49" charset="0"/>
              </a:rPr>
              <a:t>x</a:t>
            </a:r>
            <a:r>
              <a:rPr lang="el-GR" altLang="en-US" sz="2800"/>
              <a:t> is connected by </a:t>
            </a:r>
            <a:r>
              <a:rPr lang="el-GR" altLang="en-US" sz="2800">
                <a:latin typeface="Courier New" panose="02070309020205020404" pitchFamily="49" charset="0"/>
              </a:rPr>
              <a:t>OPE</a:t>
            </a:r>
            <a:r>
              <a:rPr lang="el-GR" altLang="en-US" sz="2800"/>
              <a:t> to an individual </a:t>
            </a:r>
            <a:r>
              <a:rPr lang="el-GR" altLang="en-US" sz="2800">
                <a:latin typeface="Courier New" panose="02070309020205020404" pitchFamily="49" charset="0"/>
              </a:rPr>
              <a:t>y</a:t>
            </a:r>
            <a:r>
              <a:rPr lang="el-GR" altLang="en-US" sz="2800"/>
              <a:t>, then </a:t>
            </a:r>
            <a:r>
              <a:rPr lang="el-GR" altLang="en-US" sz="2800">
                <a:latin typeface="Courier New" panose="02070309020205020404" pitchFamily="49" charset="0"/>
              </a:rPr>
              <a:t>y</a:t>
            </a:r>
            <a:r>
              <a:rPr lang="el-GR" altLang="en-US" sz="2800"/>
              <a:t> cannot be connected by OPE to </a:t>
            </a:r>
            <a:r>
              <a:rPr lang="el-GR" altLang="en-US" sz="2800">
                <a:latin typeface="Courier New" panose="02070309020205020404" pitchFamily="49" charset="0"/>
              </a:rPr>
              <a:t>x</a:t>
            </a:r>
            <a:r>
              <a:rPr lang="el-GR" altLang="en-US" sz="2800"/>
              <a:t>. </a:t>
            </a:r>
            <a:endParaRPr lang="en-US" altLang="en-US" sz="2800"/>
          </a:p>
          <a:p>
            <a:pPr eaLnBrk="1" hangingPunct="1"/>
            <a:endParaRPr lang="en-US" altLang="en-US" sz="2800"/>
          </a:p>
          <a:p>
            <a:pPr eaLnBrk="1" hangingPunct="1"/>
            <a:r>
              <a:rPr lang="en-US" altLang="en-US" sz="2800"/>
              <a:t>Example</a:t>
            </a:r>
          </a:p>
          <a:p>
            <a:pPr algn="ctr" eaLnBrk="1" hangingPunct="1">
              <a:buFontTx/>
              <a:buNone/>
            </a:pPr>
            <a:r>
              <a:rPr lang="el-GR" altLang="en-US" sz="2800">
                <a:latin typeface="Courier New" panose="02070309020205020404" pitchFamily="49" charset="0"/>
              </a:rPr>
              <a:t>AsymmetricObjectProperty(a:parentOf)</a:t>
            </a:r>
            <a:r>
              <a:rPr lang="el-GR" altLang="en-US" sz="2800"/>
              <a:t>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a:extLst>
              <a:ext uri="{FF2B5EF4-FFF2-40B4-BE49-F238E27FC236}">
                <a16:creationId xmlns:a16="http://schemas.microsoft.com/office/drawing/2014/main" id="{25689AD9-7A9C-418D-A725-072F73133F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2099" name="Slide Number Placeholder 5">
            <a:extLst>
              <a:ext uri="{FF2B5EF4-FFF2-40B4-BE49-F238E27FC236}">
                <a16:creationId xmlns:a16="http://schemas.microsoft.com/office/drawing/2014/main" id="{4A8801E3-9E00-4467-8B0A-9F4D4A818B2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5CFC30-8AB1-4219-87FA-678844D14827}" type="slidenum">
              <a:rPr lang="el-GR" altLang="en-US"/>
              <a:pPr eaLnBrk="1" hangingPunct="1"/>
              <a:t>131</a:t>
            </a:fld>
            <a:endParaRPr lang="el-GR" altLang="en-US"/>
          </a:p>
        </p:txBody>
      </p:sp>
      <p:sp>
        <p:nvSpPr>
          <p:cNvPr id="132100" name="Rectangle 2">
            <a:extLst>
              <a:ext uri="{FF2B5EF4-FFF2-40B4-BE49-F238E27FC236}">
                <a16:creationId xmlns:a16="http://schemas.microsoft.com/office/drawing/2014/main" id="{3AEC9D79-8E2A-420D-BBEE-98A426D34493}"/>
              </a:ext>
            </a:extLst>
          </p:cNvPr>
          <p:cNvSpPr>
            <a:spLocks noGrp="1" noChangeArrowheads="1"/>
          </p:cNvSpPr>
          <p:nvPr>
            <p:ph type="title"/>
          </p:nvPr>
        </p:nvSpPr>
        <p:spPr/>
        <p:txBody>
          <a:bodyPr/>
          <a:lstStyle/>
          <a:p>
            <a:pPr eaLnBrk="1" hangingPunct="1"/>
            <a:r>
              <a:rPr lang="el-GR" altLang="en-US"/>
              <a:t>Transitive Object Properties </a:t>
            </a:r>
          </a:p>
        </p:txBody>
      </p:sp>
      <p:sp>
        <p:nvSpPr>
          <p:cNvPr id="132101" name="Rectangle 3">
            <a:extLst>
              <a:ext uri="{FF2B5EF4-FFF2-40B4-BE49-F238E27FC236}">
                <a16:creationId xmlns:a16="http://schemas.microsoft.com/office/drawing/2014/main" id="{98C67C40-B5A3-4046-9D56-A4B83D4CDD06}"/>
              </a:ext>
            </a:extLst>
          </p:cNvPr>
          <p:cNvSpPr>
            <a:spLocks noGrp="1" noChangeArrowheads="1"/>
          </p:cNvSpPr>
          <p:nvPr>
            <p:ph type="body" idx="1"/>
          </p:nvPr>
        </p:nvSpPr>
        <p:spPr/>
        <p:txBody>
          <a:bodyPr/>
          <a:lstStyle/>
          <a:p>
            <a:pPr eaLnBrk="1" hangingPunct="1">
              <a:lnSpc>
                <a:spcPct val="90000"/>
              </a:lnSpc>
            </a:pPr>
            <a:r>
              <a:rPr lang="el-GR" altLang="en-US" sz="2400"/>
              <a:t>An object property transitivity axiom </a:t>
            </a:r>
            <a:r>
              <a:rPr lang="el-GR" altLang="en-US" sz="2400">
                <a:latin typeface="Courier New" panose="02070309020205020404" pitchFamily="49" charset="0"/>
              </a:rPr>
              <a:t>TransitiveObjectProperty(OPE)</a:t>
            </a:r>
            <a:r>
              <a:rPr lang="el-GR" altLang="en-US" sz="2400"/>
              <a:t> states that the object property expression </a:t>
            </a:r>
            <a:r>
              <a:rPr lang="el-GR" altLang="en-US" sz="2400">
                <a:latin typeface="Courier New" panose="02070309020205020404" pitchFamily="49" charset="0"/>
              </a:rPr>
              <a:t>OPE</a:t>
            </a:r>
            <a:r>
              <a:rPr lang="el-GR" altLang="en-US" sz="2400"/>
              <a:t> is </a:t>
            </a:r>
            <a:r>
              <a:rPr lang="el-GR" altLang="en-US" sz="2400" b="1"/>
              <a:t>transitive</a:t>
            </a:r>
            <a:r>
              <a:rPr lang="el-GR" altLang="en-US" sz="2400"/>
              <a:t> — that is, if an individual </a:t>
            </a:r>
            <a:r>
              <a:rPr lang="el-GR" altLang="en-US" sz="2400">
                <a:latin typeface="Courier New" panose="02070309020205020404" pitchFamily="49" charset="0"/>
              </a:rPr>
              <a:t>x</a:t>
            </a:r>
            <a:r>
              <a:rPr lang="el-GR" altLang="en-US" sz="2400"/>
              <a:t> is connected by </a:t>
            </a:r>
            <a:r>
              <a:rPr lang="el-GR" altLang="en-US" sz="2400">
                <a:latin typeface="Courier New" panose="02070309020205020404" pitchFamily="49" charset="0"/>
              </a:rPr>
              <a:t>OPE</a:t>
            </a:r>
            <a:r>
              <a:rPr lang="el-GR" altLang="en-US" sz="2400"/>
              <a:t> to an individual </a:t>
            </a:r>
            <a:r>
              <a:rPr lang="el-GR" altLang="en-US" sz="2400">
                <a:latin typeface="Courier New" panose="02070309020205020404" pitchFamily="49" charset="0"/>
              </a:rPr>
              <a:t>y</a:t>
            </a:r>
            <a:r>
              <a:rPr lang="el-GR" altLang="en-US" sz="2400"/>
              <a:t> that is connected by </a:t>
            </a:r>
            <a:r>
              <a:rPr lang="el-GR" altLang="en-US" sz="2400">
                <a:latin typeface="Courier New" panose="02070309020205020404" pitchFamily="49" charset="0"/>
              </a:rPr>
              <a:t>OPE</a:t>
            </a:r>
            <a:r>
              <a:rPr lang="el-GR" altLang="en-US" sz="2400"/>
              <a:t> to an individual </a:t>
            </a:r>
            <a:r>
              <a:rPr lang="el-GR" altLang="en-US" sz="2400">
                <a:latin typeface="Courier New" panose="02070309020205020404" pitchFamily="49" charset="0"/>
              </a:rPr>
              <a:t>z</a:t>
            </a:r>
            <a:r>
              <a:rPr lang="el-GR" altLang="en-US" sz="2400"/>
              <a:t>, then </a:t>
            </a:r>
            <a:r>
              <a:rPr lang="el-GR" altLang="en-US" sz="2400">
                <a:latin typeface="Courier New" panose="02070309020205020404" pitchFamily="49" charset="0"/>
              </a:rPr>
              <a:t>x</a:t>
            </a:r>
            <a:r>
              <a:rPr lang="el-GR" altLang="en-US" sz="2400"/>
              <a:t> is also connected by </a:t>
            </a:r>
            <a:r>
              <a:rPr lang="el-GR" altLang="en-US" sz="2400">
                <a:latin typeface="Courier New" panose="02070309020205020404" pitchFamily="49" charset="0"/>
              </a:rPr>
              <a:t>OPE</a:t>
            </a:r>
            <a:r>
              <a:rPr lang="el-GR" altLang="en-US" sz="2400"/>
              <a:t> to </a:t>
            </a:r>
            <a:r>
              <a:rPr lang="el-GR" altLang="en-US" sz="2400">
                <a:latin typeface="Courier New" panose="02070309020205020404" pitchFamily="49" charset="0"/>
              </a:rPr>
              <a:t>z</a:t>
            </a:r>
            <a:r>
              <a:rPr lang="el-GR" altLang="en-US" sz="2400"/>
              <a:t>. </a:t>
            </a:r>
            <a:endParaRPr lang="en-US" altLang="en-US" sz="2400"/>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r>
              <a:rPr lang="el-GR" altLang="en-US" sz="2400"/>
              <a:t>Each such axiom </a:t>
            </a:r>
            <a:r>
              <a:rPr lang="en-US" altLang="en-US" sz="2400"/>
              <a:t>is equivalent to</a:t>
            </a:r>
            <a:r>
              <a:rPr lang="el-GR" altLang="en-US" sz="2400"/>
              <a:t> the following axiom: </a:t>
            </a:r>
          </a:p>
          <a:p>
            <a:pPr algn="ctr" eaLnBrk="1" hangingPunct="1">
              <a:lnSpc>
                <a:spcPct val="90000"/>
              </a:lnSpc>
              <a:buFontTx/>
              <a:buNone/>
            </a:pPr>
            <a:r>
              <a:rPr lang="el-GR" altLang="en-US" sz="2400">
                <a:latin typeface="Courier New" panose="02070309020205020404" pitchFamily="49" charset="0"/>
              </a:rPr>
              <a:t>SubObjectPropertyOf(ObjectPropertyChain(OPE OPE) OPE)</a:t>
            </a:r>
            <a:r>
              <a:rPr lang="el-GR" altLang="en-US" sz="2400"/>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4">
            <a:extLst>
              <a:ext uri="{FF2B5EF4-FFF2-40B4-BE49-F238E27FC236}">
                <a16:creationId xmlns:a16="http://schemas.microsoft.com/office/drawing/2014/main" id="{89CE42B1-8148-4B29-96C0-DD9C582AE5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3123" name="Slide Number Placeholder 5">
            <a:extLst>
              <a:ext uri="{FF2B5EF4-FFF2-40B4-BE49-F238E27FC236}">
                <a16:creationId xmlns:a16="http://schemas.microsoft.com/office/drawing/2014/main" id="{500DC625-4E29-409D-871A-77AB30C32A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530A37-3800-4E57-819D-B363B5467A27}" type="slidenum">
              <a:rPr lang="el-GR" altLang="en-US"/>
              <a:pPr eaLnBrk="1" hangingPunct="1"/>
              <a:t>132</a:t>
            </a:fld>
            <a:endParaRPr lang="el-GR" altLang="en-US"/>
          </a:p>
        </p:txBody>
      </p:sp>
      <p:sp>
        <p:nvSpPr>
          <p:cNvPr id="133124" name="Rectangle 2">
            <a:extLst>
              <a:ext uri="{FF2B5EF4-FFF2-40B4-BE49-F238E27FC236}">
                <a16:creationId xmlns:a16="http://schemas.microsoft.com/office/drawing/2014/main" id="{7FEC168A-E373-487C-8B99-B378D69369F3}"/>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33125" name="Rectangle 3">
            <a:extLst>
              <a:ext uri="{FF2B5EF4-FFF2-40B4-BE49-F238E27FC236}">
                <a16:creationId xmlns:a16="http://schemas.microsoft.com/office/drawing/2014/main" id="{30F4CD0B-883D-48D4-BF52-C98BC7C85B1F}"/>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n-US" altLang="en-US" sz="2000">
                <a:latin typeface="Courier New" panose="02070309020205020404" pitchFamily="49" charset="0"/>
              </a:rPr>
              <a:t>TransitiveObjectProperty(a:ancestorOf)</a:t>
            </a:r>
          </a:p>
          <a:p>
            <a:pPr algn="ctr" eaLnBrk="1" hangingPunct="1">
              <a:lnSpc>
                <a:spcPct val="80000"/>
              </a:lnSpc>
              <a:buFontTx/>
              <a:buNone/>
            </a:pPr>
            <a:r>
              <a:rPr lang="en-US" altLang="en-US" sz="2000">
                <a:latin typeface="Courier New" panose="02070309020205020404" pitchFamily="49" charset="0"/>
              </a:rPr>
              <a:t>	 </a:t>
            </a:r>
          </a:p>
          <a:p>
            <a:pPr algn="ctr" eaLnBrk="1" hangingPunct="1">
              <a:lnSpc>
                <a:spcPct val="80000"/>
              </a:lnSpc>
              <a:buFontTx/>
              <a:buNone/>
            </a:pPr>
            <a:r>
              <a:rPr lang="en-US" altLang="en-US" sz="2000">
                <a:latin typeface="Courier New" panose="02070309020205020404" pitchFamily="49" charset="0"/>
              </a:rPr>
              <a:t>ObjectPropertyAssertion(a:ancestorOf a:Carter a:Lois)</a:t>
            </a: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n-US" altLang="en-US" sz="2000">
                <a:latin typeface="Courier New" panose="02070309020205020404" pitchFamily="49" charset="0"/>
              </a:rPr>
              <a:t>ObjectPropertyAssertion(a:ancestorOf a:Lois a:Meg) </a:t>
            </a:r>
          </a:p>
          <a:p>
            <a:pPr algn="ctr" eaLnBrk="1" hangingPunct="1">
              <a:lnSpc>
                <a:spcPct val="80000"/>
              </a:lnSpc>
              <a:buFontTx/>
              <a:buNone/>
            </a:pPr>
            <a:endParaRPr lang="en-US" altLang="en-US" sz="2800">
              <a:latin typeface="Courier New" panose="02070309020205020404" pitchFamily="49" charset="0"/>
            </a:endParaRPr>
          </a:p>
          <a:p>
            <a:pPr eaLnBrk="1" hangingPunct="1">
              <a:lnSpc>
                <a:spcPct val="80000"/>
              </a:lnSpc>
              <a:buFontTx/>
              <a:buNone/>
            </a:pPr>
            <a:r>
              <a:rPr lang="en-US" altLang="en-US" sz="2800"/>
              <a:t>we can infer</a:t>
            </a:r>
          </a:p>
          <a:p>
            <a:pPr eaLnBrk="1" hangingPunct="1">
              <a:lnSpc>
                <a:spcPct val="80000"/>
              </a:lnSpc>
              <a:buFontTx/>
              <a:buNone/>
            </a:pPr>
            <a:endParaRPr lang="en-US" altLang="en-US" sz="2800"/>
          </a:p>
          <a:p>
            <a:pPr algn="ctr" eaLnBrk="1" hangingPunct="1">
              <a:lnSpc>
                <a:spcPct val="80000"/>
              </a:lnSpc>
              <a:buFontTx/>
              <a:buNone/>
            </a:pPr>
            <a:r>
              <a:rPr lang="el-GR" altLang="en-US" sz="2000">
                <a:latin typeface="Courier New" panose="02070309020205020404" pitchFamily="49" charset="0"/>
              </a:rPr>
              <a:t>ObjectPropertyAssertion(a:ancestorOf a:Carter a:Meg)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CFE176DD-983B-47CC-BF93-DA03F0C81D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4147" name="Slide Number Placeholder 5">
            <a:extLst>
              <a:ext uri="{FF2B5EF4-FFF2-40B4-BE49-F238E27FC236}">
                <a16:creationId xmlns:a16="http://schemas.microsoft.com/office/drawing/2014/main" id="{1661F8C2-C58A-4D81-91A0-9F912A7D69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4D82DE-EDF2-4467-960B-A067725BBC30}" type="slidenum">
              <a:rPr lang="el-GR" altLang="en-US"/>
              <a:pPr eaLnBrk="1" hangingPunct="1"/>
              <a:t>133</a:t>
            </a:fld>
            <a:endParaRPr lang="el-GR" altLang="en-US"/>
          </a:p>
        </p:txBody>
      </p:sp>
      <p:sp>
        <p:nvSpPr>
          <p:cNvPr id="134148" name="Rectangle 2">
            <a:extLst>
              <a:ext uri="{FF2B5EF4-FFF2-40B4-BE49-F238E27FC236}">
                <a16:creationId xmlns:a16="http://schemas.microsoft.com/office/drawing/2014/main" id="{41730636-4E80-40B0-8CE4-DA0C4E1CEFCA}"/>
              </a:ext>
            </a:extLst>
          </p:cNvPr>
          <p:cNvSpPr>
            <a:spLocks noGrp="1" noChangeArrowheads="1"/>
          </p:cNvSpPr>
          <p:nvPr>
            <p:ph type="title"/>
          </p:nvPr>
        </p:nvSpPr>
        <p:spPr/>
        <p:txBody>
          <a:bodyPr/>
          <a:lstStyle/>
          <a:p>
            <a:pPr eaLnBrk="1" hangingPunct="1"/>
            <a:r>
              <a:rPr lang="en-US" altLang="en-US"/>
              <a:t>Axioms (cont’d)</a:t>
            </a:r>
            <a:endParaRPr lang="el-GR" altLang="en-US"/>
          </a:p>
        </p:txBody>
      </p:sp>
      <p:pic>
        <p:nvPicPr>
          <p:cNvPr id="134149" name="Picture 3">
            <a:extLst>
              <a:ext uri="{FF2B5EF4-FFF2-40B4-BE49-F238E27FC236}">
                <a16:creationId xmlns:a16="http://schemas.microsoft.com/office/drawing/2014/main" id="{C2ED8375-2A0B-4513-A2D1-379BC64D94B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134150" name="AutoShape 4">
            <a:extLst>
              <a:ext uri="{FF2B5EF4-FFF2-40B4-BE49-F238E27FC236}">
                <a16:creationId xmlns:a16="http://schemas.microsoft.com/office/drawing/2014/main" id="{D17D54A4-D989-4656-B43F-BB9F5D40639E}"/>
              </a:ext>
            </a:extLst>
          </p:cNvPr>
          <p:cNvSpPr>
            <a:spLocks noChangeArrowheads="1"/>
          </p:cNvSpPr>
          <p:nvPr/>
        </p:nvSpPr>
        <p:spPr bwMode="auto">
          <a:xfrm rot="10800000" flipV="1">
            <a:off x="4246563" y="5770563"/>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oter Placeholder 4">
            <a:extLst>
              <a:ext uri="{FF2B5EF4-FFF2-40B4-BE49-F238E27FC236}">
                <a16:creationId xmlns:a16="http://schemas.microsoft.com/office/drawing/2014/main" id="{CC267939-F586-4AE5-BE1A-F6FCC154C10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5171" name="Slide Number Placeholder 5">
            <a:extLst>
              <a:ext uri="{FF2B5EF4-FFF2-40B4-BE49-F238E27FC236}">
                <a16:creationId xmlns:a16="http://schemas.microsoft.com/office/drawing/2014/main" id="{FB4D5B1F-BA48-42A3-9A03-0CE02BFE11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EF428A-1141-4068-9EE6-0E78C5D3F0FE}" type="slidenum">
              <a:rPr lang="el-GR" altLang="en-US"/>
              <a:pPr eaLnBrk="1" hangingPunct="1"/>
              <a:t>134</a:t>
            </a:fld>
            <a:endParaRPr lang="el-GR" altLang="en-US"/>
          </a:p>
        </p:txBody>
      </p:sp>
      <p:sp>
        <p:nvSpPr>
          <p:cNvPr id="135172" name="Rectangle 2">
            <a:extLst>
              <a:ext uri="{FF2B5EF4-FFF2-40B4-BE49-F238E27FC236}">
                <a16:creationId xmlns:a16="http://schemas.microsoft.com/office/drawing/2014/main" id="{46015451-F81D-47A7-A0FF-33FBFA05ACB4}"/>
              </a:ext>
            </a:extLst>
          </p:cNvPr>
          <p:cNvSpPr>
            <a:spLocks noGrp="1" noChangeArrowheads="1"/>
          </p:cNvSpPr>
          <p:nvPr>
            <p:ph type="title"/>
          </p:nvPr>
        </p:nvSpPr>
        <p:spPr/>
        <p:txBody>
          <a:bodyPr/>
          <a:lstStyle/>
          <a:p>
            <a:pPr eaLnBrk="1" hangingPunct="1"/>
            <a:r>
              <a:rPr lang="en-US" altLang="en-US"/>
              <a:t>Data Property Axioms</a:t>
            </a:r>
            <a:endParaRPr lang="el-GR" altLang="en-US"/>
          </a:p>
        </p:txBody>
      </p:sp>
      <p:pic>
        <p:nvPicPr>
          <p:cNvPr id="135173" name="Picture 3">
            <a:extLst>
              <a:ext uri="{FF2B5EF4-FFF2-40B4-BE49-F238E27FC236}">
                <a16:creationId xmlns:a16="http://schemas.microsoft.com/office/drawing/2014/main" id="{00598196-7D6E-4F3B-8557-58D8217202EA}"/>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a:extLst>
              <a:ext uri="{FF2B5EF4-FFF2-40B4-BE49-F238E27FC236}">
                <a16:creationId xmlns:a16="http://schemas.microsoft.com/office/drawing/2014/main" id="{36B670EA-329F-4369-9634-A7A74529039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6195" name="Slide Number Placeholder 5">
            <a:extLst>
              <a:ext uri="{FF2B5EF4-FFF2-40B4-BE49-F238E27FC236}">
                <a16:creationId xmlns:a16="http://schemas.microsoft.com/office/drawing/2014/main" id="{9D618818-D09B-4A11-AECA-FC23019500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3FE135-1080-4EC8-A89E-819F7CB0C046}" type="slidenum">
              <a:rPr lang="el-GR" altLang="en-US"/>
              <a:pPr eaLnBrk="1" hangingPunct="1"/>
              <a:t>135</a:t>
            </a:fld>
            <a:endParaRPr lang="el-GR" altLang="en-US"/>
          </a:p>
        </p:txBody>
      </p:sp>
      <p:sp>
        <p:nvSpPr>
          <p:cNvPr id="136196" name="Rectangle 2">
            <a:extLst>
              <a:ext uri="{FF2B5EF4-FFF2-40B4-BE49-F238E27FC236}">
                <a16:creationId xmlns:a16="http://schemas.microsoft.com/office/drawing/2014/main" id="{DF09A17E-8D92-4970-8264-13E122A68D74}"/>
              </a:ext>
            </a:extLst>
          </p:cNvPr>
          <p:cNvSpPr>
            <a:spLocks noGrp="1" noChangeArrowheads="1"/>
          </p:cNvSpPr>
          <p:nvPr>
            <p:ph type="title"/>
          </p:nvPr>
        </p:nvSpPr>
        <p:spPr/>
        <p:txBody>
          <a:bodyPr/>
          <a:lstStyle/>
          <a:p>
            <a:pPr eaLnBrk="1" hangingPunct="1"/>
            <a:r>
              <a:rPr lang="en-US" altLang="en-US"/>
              <a:t>Data Property Axioms (cont’d)</a:t>
            </a:r>
            <a:endParaRPr lang="el-GR" altLang="en-US"/>
          </a:p>
        </p:txBody>
      </p:sp>
      <p:sp>
        <p:nvSpPr>
          <p:cNvPr id="136197" name="Rectangle 3">
            <a:extLst>
              <a:ext uri="{FF2B5EF4-FFF2-40B4-BE49-F238E27FC236}">
                <a16:creationId xmlns:a16="http://schemas.microsoft.com/office/drawing/2014/main" id="{7F090722-F659-4DFE-AD25-A13CF87371AF}"/>
              </a:ext>
            </a:extLst>
          </p:cNvPr>
          <p:cNvSpPr>
            <a:spLocks noGrp="1" noChangeArrowheads="1"/>
          </p:cNvSpPr>
          <p:nvPr>
            <p:ph type="body" idx="1"/>
          </p:nvPr>
        </p:nvSpPr>
        <p:spPr/>
        <p:txBody>
          <a:bodyPr/>
          <a:lstStyle/>
          <a:p>
            <a:pPr eaLnBrk="1" hangingPunct="1"/>
            <a:r>
              <a:rPr lang="el-GR" altLang="en-US"/>
              <a:t>OWL 2 also provides for data property axioms. Their structure </a:t>
            </a:r>
            <a:r>
              <a:rPr lang="en-US" altLang="en-US"/>
              <a:t>and semantics </a:t>
            </a:r>
            <a:r>
              <a:rPr lang="el-GR" altLang="en-US"/>
              <a:t>is similar to </a:t>
            </a:r>
            <a:r>
              <a:rPr lang="en-US" altLang="en-US"/>
              <a:t>the corresponding </a:t>
            </a:r>
            <a:r>
              <a:rPr lang="el-GR" altLang="en-US"/>
              <a:t>object property axioms</a:t>
            </a:r>
            <a:r>
              <a:rPr lang="en-US" altLang="en-US"/>
              <a:t>.</a:t>
            </a:r>
          </a:p>
          <a:p>
            <a:pPr eaLnBrk="1" hangingPunct="1"/>
            <a:endParaRPr lang="en-US" altLang="en-US"/>
          </a:p>
          <a:p>
            <a:pPr eaLnBrk="1" hangingPunct="1"/>
            <a:r>
              <a:rPr lang="en-US" altLang="en-US"/>
              <a:t>We will not present data property axioms in detail. We will only give some examples.</a:t>
            </a:r>
            <a:endParaRPr lang="el-GR"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4">
            <a:extLst>
              <a:ext uri="{FF2B5EF4-FFF2-40B4-BE49-F238E27FC236}">
                <a16:creationId xmlns:a16="http://schemas.microsoft.com/office/drawing/2014/main" id="{46FA55B4-3AD9-4D70-93F5-380BE818A0E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7219" name="Slide Number Placeholder 5">
            <a:extLst>
              <a:ext uri="{FF2B5EF4-FFF2-40B4-BE49-F238E27FC236}">
                <a16:creationId xmlns:a16="http://schemas.microsoft.com/office/drawing/2014/main" id="{6CECEA52-CB6C-4DD7-A15A-6C4DF7F81F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9E8A56-BE57-443A-AC98-794DCC64CB78}" type="slidenum">
              <a:rPr lang="el-GR" altLang="en-US"/>
              <a:pPr eaLnBrk="1" hangingPunct="1"/>
              <a:t>136</a:t>
            </a:fld>
            <a:endParaRPr lang="el-GR" altLang="en-US"/>
          </a:p>
        </p:txBody>
      </p:sp>
      <p:sp>
        <p:nvSpPr>
          <p:cNvPr id="137220" name="Rectangle 2">
            <a:extLst>
              <a:ext uri="{FF2B5EF4-FFF2-40B4-BE49-F238E27FC236}">
                <a16:creationId xmlns:a16="http://schemas.microsoft.com/office/drawing/2014/main" id="{B096D320-0136-4A61-8607-E36299807F41}"/>
              </a:ext>
            </a:extLst>
          </p:cNvPr>
          <p:cNvSpPr>
            <a:spLocks noGrp="1" noChangeArrowheads="1"/>
          </p:cNvSpPr>
          <p:nvPr>
            <p:ph type="title"/>
          </p:nvPr>
        </p:nvSpPr>
        <p:spPr/>
        <p:txBody>
          <a:bodyPr/>
          <a:lstStyle/>
          <a:p>
            <a:pPr eaLnBrk="1" hangingPunct="1"/>
            <a:r>
              <a:rPr lang="en-US" altLang="en-US"/>
              <a:t>Examples</a:t>
            </a:r>
            <a:endParaRPr lang="el-GR" altLang="en-US"/>
          </a:p>
        </p:txBody>
      </p:sp>
      <p:sp>
        <p:nvSpPr>
          <p:cNvPr id="137221" name="Rectangle 3">
            <a:extLst>
              <a:ext uri="{FF2B5EF4-FFF2-40B4-BE49-F238E27FC236}">
                <a16:creationId xmlns:a16="http://schemas.microsoft.com/office/drawing/2014/main" id="{F0039E28-8ADB-45DB-90D3-44C1E917FDC4}"/>
              </a:ext>
            </a:extLst>
          </p:cNvPr>
          <p:cNvSpPr>
            <a:spLocks noGrp="1" noChangeArrowheads="1"/>
          </p:cNvSpPr>
          <p:nvPr>
            <p:ph type="body" idx="1"/>
          </p:nvPr>
        </p:nvSpPr>
        <p:spPr/>
        <p:txBody>
          <a:bodyPr/>
          <a:lstStyle/>
          <a:p>
            <a:pPr eaLnBrk="1" hangingPunct="1">
              <a:lnSpc>
                <a:spcPct val="80000"/>
              </a:lnSpc>
            </a:pPr>
            <a:r>
              <a:rPr lang="en-US" altLang="en-US"/>
              <a:t>From</a:t>
            </a:r>
          </a:p>
          <a:p>
            <a:pPr algn="ctr" eaLnBrk="1" hangingPunct="1">
              <a:lnSpc>
                <a:spcPct val="80000"/>
              </a:lnSpc>
              <a:buFontTx/>
              <a:buNone/>
            </a:pPr>
            <a:r>
              <a:rPr lang="en-US" altLang="en-US" sz="2400">
                <a:latin typeface="Courier New" panose="02070309020205020404" pitchFamily="49" charset="0"/>
              </a:rPr>
              <a:t>SubDataPropertyOf(a:hasLastName a:hasName) </a:t>
            </a:r>
          </a:p>
          <a:p>
            <a:pPr algn="ctr" eaLnBrk="1" hangingPunct="1">
              <a:lnSpc>
                <a:spcPct val="80000"/>
              </a:lnSpc>
              <a:buFontTx/>
              <a:buNone/>
            </a:pPr>
            <a:endParaRPr lang="en-US" altLang="en-US" sz="2400">
              <a:latin typeface="Courier New" panose="02070309020205020404" pitchFamily="49" charset="0"/>
            </a:endParaRPr>
          </a:p>
          <a:p>
            <a:pPr algn="ctr" eaLnBrk="1" hangingPunct="1">
              <a:lnSpc>
                <a:spcPct val="80000"/>
              </a:lnSpc>
              <a:buFontTx/>
              <a:buNone/>
            </a:pPr>
            <a:r>
              <a:rPr lang="en-US" altLang="en-US" sz="2400">
                <a:latin typeface="Courier New" panose="02070309020205020404" pitchFamily="49" charset="0"/>
              </a:rPr>
              <a:t>DataPropertyAssertion(a:hasLastName a:Peter "Griffin") </a:t>
            </a:r>
          </a:p>
          <a:p>
            <a:pPr algn="ctr" eaLnBrk="1" hangingPunct="1">
              <a:lnSpc>
                <a:spcPct val="80000"/>
              </a:lnSpc>
              <a:buFontTx/>
              <a:buNone/>
            </a:pPr>
            <a:endParaRPr lang="en-US" altLang="en-US">
              <a:latin typeface="Courier New" panose="02070309020205020404" pitchFamily="49" charset="0"/>
            </a:endParaRPr>
          </a:p>
          <a:p>
            <a:pPr eaLnBrk="1" hangingPunct="1">
              <a:lnSpc>
                <a:spcPct val="80000"/>
              </a:lnSpc>
              <a:buFontTx/>
              <a:buNone/>
            </a:pPr>
            <a:r>
              <a:rPr lang="en-US" altLang="en-US"/>
              <a:t>we can infer</a:t>
            </a:r>
          </a:p>
          <a:p>
            <a:pPr eaLnBrk="1" hangingPunct="1">
              <a:lnSpc>
                <a:spcPct val="80000"/>
              </a:lnSpc>
              <a:buFontTx/>
              <a:buNone/>
            </a:pPr>
            <a:endParaRPr lang="en-US" altLang="en-US"/>
          </a:p>
          <a:p>
            <a:pPr algn="ctr" eaLnBrk="1" hangingPunct="1">
              <a:lnSpc>
                <a:spcPct val="80000"/>
              </a:lnSpc>
              <a:buFontTx/>
              <a:buNone/>
            </a:pPr>
            <a:r>
              <a:rPr lang="el-GR" altLang="en-US" sz="2400">
                <a:latin typeface="Courier New" panose="02070309020205020404" pitchFamily="49" charset="0"/>
              </a:rPr>
              <a:t>DataPropertyAssertion(a:hasName a:Peter "Griffin")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Footer Placeholder 4">
            <a:extLst>
              <a:ext uri="{FF2B5EF4-FFF2-40B4-BE49-F238E27FC236}">
                <a16:creationId xmlns:a16="http://schemas.microsoft.com/office/drawing/2014/main" id="{D1ADE34C-C326-4AFD-BD01-5C46A1AAEF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8243" name="Slide Number Placeholder 5">
            <a:extLst>
              <a:ext uri="{FF2B5EF4-FFF2-40B4-BE49-F238E27FC236}">
                <a16:creationId xmlns:a16="http://schemas.microsoft.com/office/drawing/2014/main" id="{4B682E08-56E7-4509-A8C4-A4B7B65CEC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1744B8-3CE3-40F7-826B-315844AA8841}" type="slidenum">
              <a:rPr lang="el-GR" altLang="en-US"/>
              <a:pPr eaLnBrk="1" hangingPunct="1"/>
              <a:t>137</a:t>
            </a:fld>
            <a:endParaRPr lang="el-GR" altLang="en-US"/>
          </a:p>
        </p:txBody>
      </p:sp>
      <p:sp>
        <p:nvSpPr>
          <p:cNvPr id="138244" name="Rectangle 2">
            <a:extLst>
              <a:ext uri="{FF2B5EF4-FFF2-40B4-BE49-F238E27FC236}">
                <a16:creationId xmlns:a16="http://schemas.microsoft.com/office/drawing/2014/main" id="{2A198F59-E570-47A0-BEB0-851FF2C12351}"/>
              </a:ext>
            </a:extLst>
          </p:cNvPr>
          <p:cNvSpPr>
            <a:spLocks noGrp="1" noChangeArrowheads="1"/>
          </p:cNvSpPr>
          <p:nvPr>
            <p:ph type="title"/>
          </p:nvPr>
        </p:nvSpPr>
        <p:spPr/>
        <p:txBody>
          <a:bodyPr/>
          <a:lstStyle/>
          <a:p>
            <a:pPr eaLnBrk="1" hangingPunct="1"/>
            <a:r>
              <a:rPr lang="en-US" altLang="en-US"/>
              <a:t>Examples (cont’d)</a:t>
            </a:r>
            <a:endParaRPr lang="el-GR" altLang="en-US"/>
          </a:p>
        </p:txBody>
      </p:sp>
      <p:sp>
        <p:nvSpPr>
          <p:cNvPr id="138245" name="Rectangle 3">
            <a:extLst>
              <a:ext uri="{FF2B5EF4-FFF2-40B4-BE49-F238E27FC236}">
                <a16:creationId xmlns:a16="http://schemas.microsoft.com/office/drawing/2014/main" id="{E1BA7B37-825C-4B5A-9F39-6B9948D1F56B}"/>
              </a:ext>
            </a:extLst>
          </p:cNvPr>
          <p:cNvSpPr>
            <a:spLocks noGrp="1" noChangeArrowheads="1"/>
          </p:cNvSpPr>
          <p:nvPr>
            <p:ph type="body" idx="1"/>
          </p:nvPr>
        </p:nvSpPr>
        <p:spPr/>
        <p:txBody>
          <a:bodyPr/>
          <a:lstStyle/>
          <a:p>
            <a:pPr eaLnBrk="1" hangingPunct="1">
              <a:lnSpc>
                <a:spcPct val="80000"/>
              </a:lnSpc>
            </a:pPr>
            <a:r>
              <a:rPr lang="en-US" altLang="en-US" sz="2000"/>
              <a:t>The ontology</a:t>
            </a:r>
          </a:p>
          <a:p>
            <a:pPr algn="ctr" eaLnBrk="1" hangingPunct="1">
              <a:lnSpc>
                <a:spcPct val="80000"/>
              </a:lnSpc>
              <a:buFontTx/>
              <a:buNone/>
            </a:pPr>
            <a:r>
              <a:rPr lang="el-GR" altLang="en-US" sz="2000">
                <a:latin typeface="Courier New" panose="02070309020205020404" pitchFamily="49" charset="0"/>
              </a:rPr>
              <a:t>FunctionalDataProperty(a:hasAge)</a:t>
            </a: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 </a:t>
            </a: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DataPropertyAssertion(a:hasAge a:Meg "17"^^xsd:integer)</a:t>
            </a: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 </a:t>
            </a: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DataPropertyAssertion(a:hasAge a:Meg "17.0"^^xsd:decimal)</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DataPropertyAssertion(a:hasAge a:Meg "+17"^^xsd:int)</a:t>
            </a:r>
            <a:endParaRPr lang="en-US" altLang="en-US" sz="2000">
              <a:latin typeface="Courier New" panose="02070309020205020404" pitchFamily="49" charset="0"/>
            </a:endParaRPr>
          </a:p>
          <a:p>
            <a:pPr algn="ctr" eaLnBrk="1" hangingPunct="1">
              <a:lnSpc>
                <a:spcPct val="80000"/>
              </a:lnSpc>
              <a:buFontTx/>
              <a:buNone/>
            </a:pPr>
            <a:endParaRPr lang="en-US" altLang="en-US" sz="2000"/>
          </a:p>
          <a:p>
            <a:pPr eaLnBrk="1" hangingPunct="1">
              <a:lnSpc>
                <a:spcPct val="80000"/>
              </a:lnSpc>
              <a:buFontTx/>
              <a:buNone/>
            </a:pPr>
            <a:r>
              <a:rPr lang="en-US" altLang="en-US" sz="2000"/>
              <a:t>is consistent because the different age literals given map to the same</a:t>
            </a:r>
          </a:p>
          <a:p>
            <a:pPr eaLnBrk="1" hangingPunct="1">
              <a:lnSpc>
                <a:spcPct val="80000"/>
              </a:lnSpc>
              <a:buFontTx/>
              <a:buNone/>
            </a:pPr>
            <a:r>
              <a:rPr lang="en-US" altLang="en-US" sz="2000"/>
              <a:t>value.</a:t>
            </a:r>
            <a:endParaRPr lang="el-GR" altLang="en-US" sz="20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Footer Placeholder 4">
            <a:extLst>
              <a:ext uri="{FF2B5EF4-FFF2-40B4-BE49-F238E27FC236}">
                <a16:creationId xmlns:a16="http://schemas.microsoft.com/office/drawing/2014/main" id="{61ECE9BB-739B-4E81-B115-1F3649B2958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39267" name="Slide Number Placeholder 5">
            <a:extLst>
              <a:ext uri="{FF2B5EF4-FFF2-40B4-BE49-F238E27FC236}">
                <a16:creationId xmlns:a16="http://schemas.microsoft.com/office/drawing/2014/main" id="{C24BCADD-1DA5-46C7-AF1C-8F16B8C095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818832-9C0B-4DF6-B6E1-71C3417A9057}" type="slidenum">
              <a:rPr lang="el-GR" altLang="en-US"/>
              <a:pPr eaLnBrk="1" hangingPunct="1"/>
              <a:t>138</a:t>
            </a:fld>
            <a:endParaRPr lang="el-GR" altLang="en-US"/>
          </a:p>
        </p:txBody>
      </p:sp>
      <p:sp>
        <p:nvSpPr>
          <p:cNvPr id="139268" name="Rectangle 2">
            <a:extLst>
              <a:ext uri="{FF2B5EF4-FFF2-40B4-BE49-F238E27FC236}">
                <a16:creationId xmlns:a16="http://schemas.microsoft.com/office/drawing/2014/main" id="{0BD8C456-2A37-4CFC-9408-C8241CD4936F}"/>
              </a:ext>
            </a:extLst>
          </p:cNvPr>
          <p:cNvSpPr>
            <a:spLocks noGrp="1" noChangeArrowheads="1"/>
          </p:cNvSpPr>
          <p:nvPr>
            <p:ph type="title"/>
          </p:nvPr>
        </p:nvSpPr>
        <p:spPr/>
        <p:txBody>
          <a:bodyPr/>
          <a:lstStyle/>
          <a:p>
            <a:pPr eaLnBrk="1" hangingPunct="1"/>
            <a:r>
              <a:rPr lang="en-US" altLang="en-US"/>
              <a:t>Examples (cont’d)</a:t>
            </a:r>
            <a:endParaRPr lang="el-GR" altLang="en-US"/>
          </a:p>
        </p:txBody>
      </p:sp>
      <p:sp>
        <p:nvSpPr>
          <p:cNvPr id="139269" name="Rectangle 3">
            <a:extLst>
              <a:ext uri="{FF2B5EF4-FFF2-40B4-BE49-F238E27FC236}">
                <a16:creationId xmlns:a16="http://schemas.microsoft.com/office/drawing/2014/main" id="{56BA4012-62A4-4101-9F64-B5C9EAA537A1}"/>
              </a:ext>
            </a:extLst>
          </p:cNvPr>
          <p:cNvSpPr>
            <a:spLocks noGrp="1" noChangeArrowheads="1"/>
          </p:cNvSpPr>
          <p:nvPr>
            <p:ph type="body" idx="1"/>
          </p:nvPr>
        </p:nvSpPr>
        <p:spPr/>
        <p:txBody>
          <a:bodyPr/>
          <a:lstStyle/>
          <a:p>
            <a:pPr eaLnBrk="1" hangingPunct="1">
              <a:lnSpc>
                <a:spcPct val="80000"/>
              </a:lnSpc>
            </a:pPr>
            <a:r>
              <a:rPr lang="en-US" altLang="en-US" sz="2400"/>
              <a:t>The ontology</a:t>
            </a:r>
          </a:p>
          <a:p>
            <a:pPr algn="ctr" eaLnBrk="1" hangingPunct="1">
              <a:lnSpc>
                <a:spcPct val="80000"/>
              </a:lnSpc>
              <a:buFontTx/>
              <a:buNone/>
            </a:pPr>
            <a:r>
              <a:rPr lang="el-GR" altLang="en-US" sz="2400">
                <a:latin typeface="Courier New" panose="02070309020205020404" pitchFamily="49" charset="0"/>
              </a:rPr>
              <a:t>FunctionalDataProperty(a:numberOfChildren)</a:t>
            </a:r>
            <a:endParaRPr lang="en-US" altLang="en-US" sz="2400">
              <a:latin typeface="Courier New" panose="02070309020205020404" pitchFamily="49" charset="0"/>
            </a:endParaRPr>
          </a:p>
          <a:p>
            <a:pPr algn="ctr" eaLnBrk="1" hangingPunct="1">
              <a:lnSpc>
                <a:spcPct val="80000"/>
              </a:lnSpc>
              <a:buFontTx/>
              <a:buNone/>
            </a:pPr>
            <a:r>
              <a:rPr lang="el-GR" altLang="en-US" sz="2400">
                <a:latin typeface="Courier New" panose="02070309020205020404" pitchFamily="49" charset="0"/>
              </a:rPr>
              <a:t> </a:t>
            </a:r>
            <a:endParaRPr lang="en-US" altLang="en-US" sz="2400">
              <a:latin typeface="Courier New" panose="02070309020205020404" pitchFamily="49" charset="0"/>
            </a:endParaRPr>
          </a:p>
          <a:p>
            <a:pPr algn="ctr" eaLnBrk="1" hangingPunct="1">
              <a:lnSpc>
                <a:spcPct val="80000"/>
              </a:lnSpc>
              <a:buFontTx/>
              <a:buNone/>
            </a:pPr>
            <a:r>
              <a:rPr lang="el-GR" altLang="en-US" sz="2400">
                <a:latin typeface="Courier New" panose="02070309020205020404" pitchFamily="49" charset="0"/>
              </a:rPr>
              <a:t>DataPropertyAssertion(a:numberOfChildren a:Meg "+0"^^xsd:float)</a:t>
            </a:r>
            <a:endParaRPr lang="en-US" altLang="en-US" sz="2400">
              <a:latin typeface="Courier New" panose="02070309020205020404" pitchFamily="49" charset="0"/>
            </a:endParaRPr>
          </a:p>
          <a:p>
            <a:pPr algn="ctr" eaLnBrk="1" hangingPunct="1">
              <a:lnSpc>
                <a:spcPct val="80000"/>
              </a:lnSpc>
              <a:buFontTx/>
              <a:buNone/>
            </a:pPr>
            <a:endParaRPr lang="en-US" altLang="en-US" sz="2400">
              <a:latin typeface="Courier New" panose="02070309020205020404" pitchFamily="49" charset="0"/>
            </a:endParaRPr>
          </a:p>
          <a:p>
            <a:pPr algn="ctr" eaLnBrk="1" hangingPunct="1">
              <a:lnSpc>
                <a:spcPct val="80000"/>
              </a:lnSpc>
              <a:buFontTx/>
              <a:buNone/>
            </a:pPr>
            <a:r>
              <a:rPr lang="el-GR" altLang="en-US" sz="2400">
                <a:latin typeface="Courier New" panose="02070309020205020404" pitchFamily="49" charset="0"/>
              </a:rPr>
              <a:t>DataPropertyAssertion(a:numberOfChildren a:Meg "-0"^^xsd:float)</a:t>
            </a:r>
            <a:endParaRPr lang="en-US" altLang="en-US" sz="2400">
              <a:latin typeface="Courier New" panose="02070309020205020404" pitchFamily="49" charset="0"/>
            </a:endParaRPr>
          </a:p>
          <a:p>
            <a:pPr algn="ctr" eaLnBrk="1" hangingPunct="1">
              <a:lnSpc>
                <a:spcPct val="80000"/>
              </a:lnSpc>
              <a:buFontTx/>
              <a:buNone/>
            </a:pPr>
            <a:endParaRPr lang="en-US" altLang="en-US" sz="2400"/>
          </a:p>
          <a:p>
            <a:pPr eaLnBrk="1" hangingPunct="1">
              <a:lnSpc>
                <a:spcPct val="80000"/>
              </a:lnSpc>
              <a:buFontTx/>
              <a:buNone/>
            </a:pPr>
            <a:r>
              <a:rPr lang="en-US" altLang="en-US" sz="2400"/>
              <a:t>    is unsatisfiable because l</a:t>
            </a:r>
            <a:r>
              <a:rPr lang="el-GR" altLang="en-US" sz="2400"/>
              <a:t>iterals </a:t>
            </a:r>
            <a:r>
              <a:rPr lang="el-GR" altLang="en-US" sz="2400">
                <a:latin typeface="Courier New" panose="02070309020205020404" pitchFamily="49" charset="0"/>
              </a:rPr>
              <a:t>"+0"^^xsd:float</a:t>
            </a:r>
            <a:r>
              <a:rPr lang="el-GR" altLang="en-US" sz="2400"/>
              <a:t> and</a:t>
            </a:r>
            <a:endParaRPr lang="en-US" altLang="en-US" sz="2400"/>
          </a:p>
          <a:p>
            <a:pPr eaLnBrk="1" hangingPunct="1">
              <a:lnSpc>
                <a:spcPct val="80000"/>
              </a:lnSpc>
              <a:buFontTx/>
              <a:buNone/>
            </a:pPr>
            <a:r>
              <a:rPr lang="en-US" altLang="en-US" sz="2400">
                <a:latin typeface="Courier New" panose="02070309020205020404" pitchFamily="49" charset="0"/>
              </a:rPr>
              <a:t>  </a:t>
            </a:r>
            <a:r>
              <a:rPr lang="el-GR" altLang="en-US" sz="2400">
                <a:latin typeface="Courier New" panose="02070309020205020404" pitchFamily="49" charset="0"/>
              </a:rPr>
              <a:t>"-0"^^xsd:float</a:t>
            </a:r>
            <a:r>
              <a:rPr lang="el-GR" altLang="en-US" sz="2400"/>
              <a:t> are mapped to distinct data values </a:t>
            </a:r>
            <a:r>
              <a:rPr lang="el-GR" altLang="en-US" sz="2400">
                <a:latin typeface="Courier New" panose="02070309020205020404" pitchFamily="49" charset="0"/>
              </a:rPr>
              <a:t>+0</a:t>
            </a:r>
            <a:r>
              <a:rPr lang="el-GR" altLang="en-US" sz="2400"/>
              <a:t> and </a:t>
            </a:r>
            <a:r>
              <a:rPr lang="el-GR" altLang="en-US" sz="2400">
                <a:latin typeface="Courier New" panose="02070309020205020404" pitchFamily="49" charset="0"/>
              </a:rPr>
              <a:t>-0</a:t>
            </a:r>
            <a:r>
              <a:rPr lang="el-GR" altLang="en-US" sz="2400"/>
              <a:t> in the value space of </a:t>
            </a:r>
            <a:r>
              <a:rPr lang="el-GR" altLang="en-US" sz="2400">
                <a:latin typeface="Courier New" panose="02070309020205020404" pitchFamily="49" charset="0"/>
              </a:rPr>
              <a:t>xs</a:t>
            </a:r>
            <a:r>
              <a:rPr lang="en-US" altLang="en-US" sz="2400">
                <a:latin typeface="Courier New" panose="02070309020205020404" pitchFamily="49" charset="0"/>
              </a:rPr>
              <a:t>d</a:t>
            </a:r>
            <a:r>
              <a:rPr lang="el-GR" altLang="en-US" sz="2400">
                <a:latin typeface="Courier New" panose="02070309020205020404" pitchFamily="49" charset="0"/>
              </a:rPr>
              <a:t>:float</a:t>
            </a:r>
            <a:r>
              <a:rPr lang="el-GR" altLang="en-US" sz="2400"/>
              <a:t>; these data values are equal, but not identical. </a:t>
            </a:r>
            <a:endParaRPr lang="el-GR" altLang="en-US" sz="2400">
              <a:latin typeface="Courier New" panose="02070309020205020404" pitchFamily="49"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4">
            <a:extLst>
              <a:ext uri="{FF2B5EF4-FFF2-40B4-BE49-F238E27FC236}">
                <a16:creationId xmlns:a16="http://schemas.microsoft.com/office/drawing/2014/main" id="{8613450C-D8B0-4FF5-882E-DA7BB9A32C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0291" name="Slide Number Placeholder 5">
            <a:extLst>
              <a:ext uri="{FF2B5EF4-FFF2-40B4-BE49-F238E27FC236}">
                <a16:creationId xmlns:a16="http://schemas.microsoft.com/office/drawing/2014/main" id="{617131BD-0A70-4660-959F-30D81B4050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9DF4A8-A4A8-44BC-A742-CB04A763600B}" type="slidenum">
              <a:rPr lang="el-GR" altLang="en-US"/>
              <a:pPr eaLnBrk="1" hangingPunct="1"/>
              <a:t>139</a:t>
            </a:fld>
            <a:endParaRPr lang="el-GR" altLang="en-US"/>
          </a:p>
        </p:txBody>
      </p:sp>
      <p:sp>
        <p:nvSpPr>
          <p:cNvPr id="140292" name="Rectangle 2">
            <a:extLst>
              <a:ext uri="{FF2B5EF4-FFF2-40B4-BE49-F238E27FC236}">
                <a16:creationId xmlns:a16="http://schemas.microsoft.com/office/drawing/2014/main" id="{CD89AFB3-E70E-4444-B232-1A86AF46DF0B}"/>
              </a:ext>
            </a:extLst>
          </p:cNvPr>
          <p:cNvSpPr>
            <a:spLocks noGrp="1" noChangeArrowheads="1"/>
          </p:cNvSpPr>
          <p:nvPr>
            <p:ph type="title"/>
          </p:nvPr>
        </p:nvSpPr>
        <p:spPr/>
        <p:txBody>
          <a:bodyPr/>
          <a:lstStyle/>
          <a:p>
            <a:pPr eaLnBrk="1" hangingPunct="1"/>
            <a:r>
              <a:rPr lang="en-US" altLang="en-US"/>
              <a:t>Axioms (cont’d)</a:t>
            </a:r>
            <a:endParaRPr lang="el-GR" altLang="en-US"/>
          </a:p>
        </p:txBody>
      </p:sp>
      <p:pic>
        <p:nvPicPr>
          <p:cNvPr id="140293" name="Picture 3">
            <a:extLst>
              <a:ext uri="{FF2B5EF4-FFF2-40B4-BE49-F238E27FC236}">
                <a16:creationId xmlns:a16="http://schemas.microsoft.com/office/drawing/2014/main" id="{4A469C72-1CD7-4BDC-8AF1-BC212CE93FD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140294" name="AutoShape 4">
            <a:extLst>
              <a:ext uri="{FF2B5EF4-FFF2-40B4-BE49-F238E27FC236}">
                <a16:creationId xmlns:a16="http://schemas.microsoft.com/office/drawing/2014/main" id="{C9E8CCBA-6B2A-4CE9-9090-AC038F9994F9}"/>
              </a:ext>
            </a:extLst>
          </p:cNvPr>
          <p:cNvSpPr>
            <a:spLocks noChangeArrowheads="1"/>
          </p:cNvSpPr>
          <p:nvPr/>
        </p:nvSpPr>
        <p:spPr bwMode="auto">
          <a:xfrm rot="10800000" flipV="1">
            <a:off x="5219700" y="4652963"/>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1C5A27C5-5A1D-470F-A54F-A1954C420CA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363" name="Slide Number Placeholder 5">
            <a:extLst>
              <a:ext uri="{FF2B5EF4-FFF2-40B4-BE49-F238E27FC236}">
                <a16:creationId xmlns:a16="http://schemas.microsoft.com/office/drawing/2014/main" id="{C08DBDE1-A612-4B61-9514-308536FF6E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24336C-303B-4B23-80A1-223247CDDD68}" type="slidenum">
              <a:rPr lang="el-GR" altLang="en-US"/>
              <a:pPr eaLnBrk="1" hangingPunct="1"/>
              <a:t>14</a:t>
            </a:fld>
            <a:endParaRPr lang="el-GR" altLang="en-US"/>
          </a:p>
        </p:txBody>
      </p:sp>
      <p:sp>
        <p:nvSpPr>
          <p:cNvPr id="15364" name="Rectangle 2">
            <a:extLst>
              <a:ext uri="{FF2B5EF4-FFF2-40B4-BE49-F238E27FC236}">
                <a16:creationId xmlns:a16="http://schemas.microsoft.com/office/drawing/2014/main" id="{8E35E122-1BB0-4B7B-A3D0-72F19C58C746}"/>
              </a:ext>
            </a:extLst>
          </p:cNvPr>
          <p:cNvSpPr>
            <a:spLocks noGrp="1" noChangeArrowheads="1"/>
          </p:cNvSpPr>
          <p:nvPr>
            <p:ph type="title"/>
          </p:nvPr>
        </p:nvSpPr>
        <p:spPr/>
        <p:txBody>
          <a:bodyPr/>
          <a:lstStyle/>
          <a:p>
            <a:pPr eaLnBrk="1" hangingPunct="1"/>
            <a:r>
              <a:rPr lang="en-US" altLang="en-US"/>
              <a:t>Ontology Document</a:t>
            </a:r>
            <a:endParaRPr lang="el-GR" altLang="en-US"/>
          </a:p>
        </p:txBody>
      </p:sp>
      <p:sp>
        <p:nvSpPr>
          <p:cNvPr id="15365" name="Rectangle 3">
            <a:extLst>
              <a:ext uri="{FF2B5EF4-FFF2-40B4-BE49-F238E27FC236}">
                <a16:creationId xmlns:a16="http://schemas.microsoft.com/office/drawing/2014/main" id="{DD4A3310-F7A0-4E33-94F0-99DAFF403DE4}"/>
              </a:ext>
            </a:extLst>
          </p:cNvPr>
          <p:cNvSpPr>
            <a:spLocks noGrp="1" noChangeArrowheads="1"/>
          </p:cNvSpPr>
          <p:nvPr>
            <p:ph type="body" idx="1"/>
          </p:nvPr>
        </p:nvSpPr>
        <p:spPr/>
        <p:txBody>
          <a:bodyPr/>
          <a:lstStyle/>
          <a:p>
            <a:pPr eaLnBrk="1" hangingPunct="1">
              <a:lnSpc>
                <a:spcPct val="90000"/>
              </a:lnSpc>
            </a:pPr>
            <a:r>
              <a:rPr lang="el-GR" altLang="en-US" sz="2800" dirty="0"/>
              <a:t>Each ontology is associated with an </a:t>
            </a:r>
            <a:r>
              <a:rPr lang="el-GR" altLang="en-US" sz="2800" b="1" dirty="0"/>
              <a:t>ontology document</a:t>
            </a:r>
            <a:r>
              <a:rPr lang="en-US" altLang="en-US" sz="2800" dirty="0"/>
              <a:t> </a:t>
            </a:r>
            <a:r>
              <a:rPr lang="el-GR" altLang="en-US" sz="2800" dirty="0"/>
              <a:t>which physically contains the ontology stored in a particular way</a:t>
            </a:r>
            <a:r>
              <a:rPr lang="en-US" altLang="en-US" sz="2800" dirty="0"/>
              <a:t> (e.g., a text file).</a:t>
            </a:r>
          </a:p>
          <a:p>
            <a:pPr eaLnBrk="1" hangingPunct="1">
              <a:lnSpc>
                <a:spcPct val="90000"/>
              </a:lnSpc>
            </a:pPr>
            <a:endParaRPr lang="en-US" altLang="en-US" sz="2800" dirty="0"/>
          </a:p>
          <a:p>
            <a:pPr eaLnBrk="1" hangingPunct="1">
              <a:lnSpc>
                <a:spcPct val="90000"/>
              </a:lnSpc>
            </a:pPr>
            <a:r>
              <a:rPr lang="en-US" altLang="en-US" sz="2800" dirty="0"/>
              <a:t>An</a:t>
            </a:r>
            <a:r>
              <a:rPr lang="el-GR" altLang="en-US" sz="2800" dirty="0"/>
              <a:t> ontology document </a:t>
            </a:r>
            <a:r>
              <a:rPr lang="en-US" altLang="en-US" sz="2800" dirty="0"/>
              <a:t>should</a:t>
            </a:r>
            <a:r>
              <a:rPr lang="el-GR" altLang="en-US" sz="2800" dirty="0"/>
              <a:t> be </a:t>
            </a:r>
            <a:r>
              <a:rPr lang="el-GR" altLang="en-US" sz="2800" b="1" dirty="0"/>
              <a:t>accessible</a:t>
            </a:r>
            <a:r>
              <a:rPr lang="el-GR" altLang="en-US" sz="2800" dirty="0"/>
              <a:t> via the IRIs determined by </a:t>
            </a:r>
            <a:r>
              <a:rPr lang="en-US" altLang="en-US" sz="2800" dirty="0"/>
              <a:t>the</a:t>
            </a:r>
            <a:r>
              <a:rPr lang="el-GR" altLang="en-US" sz="2800" dirty="0"/>
              <a:t> rules </a:t>
            </a:r>
            <a:r>
              <a:rPr lang="en-US" altLang="en-US" sz="2800" dirty="0"/>
              <a:t>defined in the W3C specification.</a:t>
            </a:r>
          </a:p>
          <a:p>
            <a:pPr lvl="1" eaLnBrk="1" hangingPunct="1">
              <a:lnSpc>
                <a:spcPct val="90000"/>
              </a:lnSpc>
            </a:pPr>
            <a:r>
              <a:rPr lang="en-US" altLang="en-US" sz="2400" dirty="0"/>
              <a:t>Example: The document of the current version of an ontology should always be accessible via the ontology IRI and the current version IRI.</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a:extLst>
              <a:ext uri="{FF2B5EF4-FFF2-40B4-BE49-F238E27FC236}">
                <a16:creationId xmlns:a16="http://schemas.microsoft.com/office/drawing/2014/main" id="{46C2F872-7A46-4EC7-8CB2-6E53A77BB74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1315" name="Slide Number Placeholder 5">
            <a:extLst>
              <a:ext uri="{FF2B5EF4-FFF2-40B4-BE49-F238E27FC236}">
                <a16:creationId xmlns:a16="http://schemas.microsoft.com/office/drawing/2014/main" id="{D1D68FA8-4346-4465-BFBE-41B9F655B7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799E9C-2475-4C36-860D-2911B0171D11}" type="slidenum">
              <a:rPr lang="el-GR" altLang="en-US"/>
              <a:pPr eaLnBrk="1" hangingPunct="1"/>
              <a:t>140</a:t>
            </a:fld>
            <a:endParaRPr lang="el-GR" altLang="en-US"/>
          </a:p>
        </p:txBody>
      </p:sp>
      <p:sp>
        <p:nvSpPr>
          <p:cNvPr id="141316" name="Rectangle 2">
            <a:extLst>
              <a:ext uri="{FF2B5EF4-FFF2-40B4-BE49-F238E27FC236}">
                <a16:creationId xmlns:a16="http://schemas.microsoft.com/office/drawing/2014/main" id="{0BEE0D5A-DED4-47CE-91CA-B429598E9198}"/>
              </a:ext>
            </a:extLst>
          </p:cNvPr>
          <p:cNvSpPr>
            <a:spLocks noGrp="1" noChangeArrowheads="1"/>
          </p:cNvSpPr>
          <p:nvPr>
            <p:ph type="title"/>
          </p:nvPr>
        </p:nvSpPr>
        <p:spPr/>
        <p:txBody>
          <a:bodyPr/>
          <a:lstStyle/>
          <a:p>
            <a:pPr eaLnBrk="1" hangingPunct="1"/>
            <a:r>
              <a:rPr lang="el-GR" altLang="en-US"/>
              <a:t>Datatype Definitions </a:t>
            </a:r>
          </a:p>
        </p:txBody>
      </p:sp>
      <p:sp>
        <p:nvSpPr>
          <p:cNvPr id="141317" name="Rectangle 3">
            <a:extLst>
              <a:ext uri="{FF2B5EF4-FFF2-40B4-BE49-F238E27FC236}">
                <a16:creationId xmlns:a16="http://schemas.microsoft.com/office/drawing/2014/main" id="{BD2026ED-9DB9-4B39-98D8-B9C2FA588F69}"/>
              </a:ext>
            </a:extLst>
          </p:cNvPr>
          <p:cNvSpPr>
            <a:spLocks noGrp="1" noChangeArrowheads="1"/>
          </p:cNvSpPr>
          <p:nvPr>
            <p:ph type="body" idx="1"/>
          </p:nvPr>
        </p:nvSpPr>
        <p:spPr/>
        <p:txBody>
          <a:bodyPr/>
          <a:lstStyle/>
          <a:p>
            <a:pPr eaLnBrk="1" hangingPunct="1"/>
            <a:r>
              <a:rPr lang="el-GR" altLang="en-US" sz="2800"/>
              <a:t>A </a:t>
            </a:r>
            <a:r>
              <a:rPr lang="el-GR" altLang="en-US" sz="2800" b="1"/>
              <a:t>datatype definition</a:t>
            </a:r>
            <a:r>
              <a:rPr lang="el-GR" altLang="en-US" sz="2800"/>
              <a:t> </a:t>
            </a:r>
            <a:r>
              <a:rPr lang="el-GR" altLang="en-US" sz="2800">
                <a:latin typeface="Courier New" panose="02070309020205020404" pitchFamily="49" charset="0"/>
              </a:rPr>
              <a:t>DatatypeDefinition(DT DR)</a:t>
            </a:r>
            <a:r>
              <a:rPr lang="el-GR" altLang="en-US" sz="2800"/>
              <a:t> defines a new datatype </a:t>
            </a:r>
            <a:r>
              <a:rPr lang="el-GR" altLang="en-US" sz="2800">
                <a:latin typeface="Courier New" panose="02070309020205020404" pitchFamily="49" charset="0"/>
              </a:rPr>
              <a:t>DT</a:t>
            </a:r>
            <a:r>
              <a:rPr lang="el-GR" altLang="en-US" sz="2800"/>
              <a:t> as being semantically equivalent to the data range </a:t>
            </a:r>
            <a:r>
              <a:rPr lang="el-GR" altLang="en-US" sz="2800">
                <a:latin typeface="Courier New" panose="02070309020205020404" pitchFamily="49" charset="0"/>
              </a:rPr>
              <a:t>DR</a:t>
            </a:r>
            <a:r>
              <a:rPr lang="el-GR" altLang="en-US" sz="2800"/>
              <a:t>; the latter </a:t>
            </a:r>
            <a:r>
              <a:rPr lang="en-US" altLang="en-US" sz="2800"/>
              <a:t>must</a:t>
            </a:r>
            <a:r>
              <a:rPr lang="el-GR" altLang="en-US" sz="2800"/>
              <a:t> be a unary data range. </a:t>
            </a:r>
            <a:endParaRPr lang="en-US" altLang="en-US" sz="2800"/>
          </a:p>
          <a:p>
            <a:pPr eaLnBrk="1" hangingPunct="1"/>
            <a:endParaRPr lang="en-US" altLang="en-US" sz="2800"/>
          </a:p>
          <a:p>
            <a:pPr eaLnBrk="1" hangingPunct="1"/>
            <a:r>
              <a:rPr lang="el-GR" altLang="en-US" sz="2800"/>
              <a:t>The datatypes defined by datatype definition axioms </a:t>
            </a:r>
            <a:r>
              <a:rPr lang="el-GR" altLang="en-US" sz="2800" b="1"/>
              <a:t>support no facets</a:t>
            </a:r>
            <a:r>
              <a:rPr lang="el-GR" altLang="en-US" sz="2800"/>
              <a:t> so they </a:t>
            </a:r>
            <a:r>
              <a:rPr lang="en-US" altLang="en-US" sz="2800"/>
              <a:t>must not</a:t>
            </a:r>
            <a:r>
              <a:rPr lang="el-GR" altLang="en-US" sz="2800"/>
              <a:t> occur in datatype restrictions.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4">
            <a:extLst>
              <a:ext uri="{FF2B5EF4-FFF2-40B4-BE49-F238E27FC236}">
                <a16:creationId xmlns:a16="http://schemas.microsoft.com/office/drawing/2014/main" id="{47FA2E0E-91BD-457E-AA06-A07A8B073C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2339" name="Slide Number Placeholder 5">
            <a:extLst>
              <a:ext uri="{FF2B5EF4-FFF2-40B4-BE49-F238E27FC236}">
                <a16:creationId xmlns:a16="http://schemas.microsoft.com/office/drawing/2014/main" id="{D9243936-1204-4AB0-94CA-19649E4BD7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515BCC-82CA-4BF5-8DDE-4AEB0A2C008A}" type="slidenum">
              <a:rPr lang="el-GR" altLang="en-US"/>
              <a:pPr eaLnBrk="1" hangingPunct="1"/>
              <a:t>141</a:t>
            </a:fld>
            <a:endParaRPr lang="el-GR" altLang="en-US"/>
          </a:p>
        </p:txBody>
      </p:sp>
      <p:sp>
        <p:nvSpPr>
          <p:cNvPr id="142340" name="Rectangle 2">
            <a:extLst>
              <a:ext uri="{FF2B5EF4-FFF2-40B4-BE49-F238E27FC236}">
                <a16:creationId xmlns:a16="http://schemas.microsoft.com/office/drawing/2014/main" id="{31CCF027-5269-48C7-8635-3D88D15AF827}"/>
              </a:ext>
            </a:extLst>
          </p:cNvPr>
          <p:cNvSpPr>
            <a:spLocks noGrp="1" noChangeArrowheads="1"/>
          </p:cNvSpPr>
          <p:nvPr>
            <p:ph type="title"/>
          </p:nvPr>
        </p:nvSpPr>
        <p:spPr/>
        <p:txBody>
          <a:bodyPr/>
          <a:lstStyle/>
          <a:p>
            <a:pPr eaLnBrk="1" hangingPunct="1"/>
            <a:r>
              <a:rPr lang="en-US" altLang="en-US"/>
              <a:t>Example</a:t>
            </a:r>
            <a:endParaRPr lang="el-GR" altLang="en-US"/>
          </a:p>
        </p:txBody>
      </p:sp>
      <p:sp>
        <p:nvSpPr>
          <p:cNvPr id="142341" name="Rectangle 3">
            <a:extLst>
              <a:ext uri="{FF2B5EF4-FFF2-40B4-BE49-F238E27FC236}">
                <a16:creationId xmlns:a16="http://schemas.microsoft.com/office/drawing/2014/main" id="{5F1CD831-41DF-430A-989E-B3CD9A74226C}"/>
              </a:ext>
            </a:extLst>
          </p:cNvPr>
          <p:cNvSpPr>
            <a:spLocks noGrp="1" noChangeArrowheads="1"/>
          </p:cNvSpPr>
          <p:nvPr>
            <p:ph type="body" idx="1"/>
          </p:nvPr>
        </p:nvSpPr>
        <p:spPr/>
        <p:txBody>
          <a:bodyPr/>
          <a:lstStyle/>
          <a:p>
            <a:pPr algn="ctr" eaLnBrk="1" hangingPunct="1">
              <a:buFontTx/>
              <a:buNone/>
            </a:pPr>
            <a:r>
              <a:rPr lang="el-GR" altLang="en-US">
                <a:latin typeface="Courier New" panose="02070309020205020404" pitchFamily="49" charset="0"/>
              </a:rPr>
              <a:t>DatatypeDefinition(a:SSN</a:t>
            </a:r>
            <a:endParaRPr lang="en-US" altLang="en-US">
              <a:latin typeface="Courier New" panose="02070309020205020404" pitchFamily="49" charset="0"/>
            </a:endParaRPr>
          </a:p>
          <a:p>
            <a:pPr algn="ctr" eaLnBrk="1" hangingPunct="1">
              <a:buFontTx/>
              <a:buNone/>
            </a:pPr>
            <a:r>
              <a:rPr lang="el-GR" altLang="en-US">
                <a:latin typeface="Courier New" panose="02070309020205020404" pitchFamily="49" charset="0"/>
              </a:rPr>
              <a:t>DatatypeRestriction(xsd:string xsd:pattern "[0-9]{3}-[0-9]{2}-[0-9]{4}"))</a:t>
            </a:r>
            <a:endParaRPr lang="en-US" altLang="en-US">
              <a:latin typeface="Courier New" panose="02070309020205020404" pitchFamily="49" charset="0"/>
            </a:endParaRPr>
          </a:p>
          <a:p>
            <a:pPr algn="ctr" eaLnBrk="1" hangingPunct="1">
              <a:buFontTx/>
              <a:buNone/>
            </a:pPr>
            <a:r>
              <a:rPr lang="el-GR" altLang="en-US">
                <a:latin typeface="Courier New" panose="02070309020205020404" pitchFamily="49" charset="0"/>
              </a:rPr>
              <a:t> </a:t>
            </a:r>
            <a:endParaRPr lang="en-US" altLang="en-US">
              <a:latin typeface="Courier New" panose="02070309020205020404" pitchFamily="49" charset="0"/>
            </a:endParaRPr>
          </a:p>
          <a:p>
            <a:pPr algn="ctr" eaLnBrk="1" hangingPunct="1">
              <a:buFontTx/>
              <a:buNone/>
            </a:pPr>
            <a:r>
              <a:rPr lang="el-GR" altLang="en-US">
                <a:latin typeface="Courier New" panose="02070309020205020404" pitchFamily="49" charset="0"/>
              </a:rPr>
              <a:t>DataPropertyRange(a:hasSSN a:SSN)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4">
            <a:extLst>
              <a:ext uri="{FF2B5EF4-FFF2-40B4-BE49-F238E27FC236}">
                <a16:creationId xmlns:a16="http://schemas.microsoft.com/office/drawing/2014/main" id="{AB7D8619-6CA9-43C2-A6CD-75E1E3067D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3363" name="Slide Number Placeholder 5">
            <a:extLst>
              <a:ext uri="{FF2B5EF4-FFF2-40B4-BE49-F238E27FC236}">
                <a16:creationId xmlns:a16="http://schemas.microsoft.com/office/drawing/2014/main" id="{2CDFD6A6-DA8D-43B0-AD1F-CA3F245CCD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AA48B9-B115-4B95-B147-3A68BA5F1AC3}" type="slidenum">
              <a:rPr lang="el-GR" altLang="en-US"/>
              <a:pPr eaLnBrk="1" hangingPunct="1"/>
              <a:t>142</a:t>
            </a:fld>
            <a:endParaRPr lang="el-GR" altLang="en-US"/>
          </a:p>
        </p:txBody>
      </p:sp>
      <p:sp>
        <p:nvSpPr>
          <p:cNvPr id="143364" name="Rectangle 2">
            <a:extLst>
              <a:ext uri="{FF2B5EF4-FFF2-40B4-BE49-F238E27FC236}">
                <a16:creationId xmlns:a16="http://schemas.microsoft.com/office/drawing/2014/main" id="{0B327D4F-FF30-490E-B3D5-0C7C6E7FA390}"/>
              </a:ext>
            </a:extLst>
          </p:cNvPr>
          <p:cNvSpPr>
            <a:spLocks noGrp="1" noChangeArrowheads="1"/>
          </p:cNvSpPr>
          <p:nvPr>
            <p:ph type="title"/>
          </p:nvPr>
        </p:nvSpPr>
        <p:spPr/>
        <p:txBody>
          <a:bodyPr/>
          <a:lstStyle/>
          <a:p>
            <a:pPr eaLnBrk="1" hangingPunct="1"/>
            <a:r>
              <a:rPr lang="en-US" altLang="en-US"/>
              <a:t>Axioms (cont’d)</a:t>
            </a:r>
            <a:endParaRPr lang="el-GR" altLang="en-US"/>
          </a:p>
        </p:txBody>
      </p:sp>
      <p:pic>
        <p:nvPicPr>
          <p:cNvPr id="143365" name="Picture 3">
            <a:extLst>
              <a:ext uri="{FF2B5EF4-FFF2-40B4-BE49-F238E27FC236}">
                <a16:creationId xmlns:a16="http://schemas.microsoft.com/office/drawing/2014/main" id="{DCB32A7E-919F-4A66-8183-A71998B2FAF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143366" name="AutoShape 4">
            <a:extLst>
              <a:ext uri="{FF2B5EF4-FFF2-40B4-BE49-F238E27FC236}">
                <a16:creationId xmlns:a16="http://schemas.microsoft.com/office/drawing/2014/main" id="{49FEE99B-13B2-4797-829B-66C2142DEEB0}"/>
              </a:ext>
            </a:extLst>
          </p:cNvPr>
          <p:cNvSpPr>
            <a:spLocks noChangeArrowheads="1"/>
          </p:cNvSpPr>
          <p:nvPr/>
        </p:nvSpPr>
        <p:spPr bwMode="auto">
          <a:xfrm rot="10800000" flipV="1">
            <a:off x="6011863" y="5734050"/>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4">
            <a:extLst>
              <a:ext uri="{FF2B5EF4-FFF2-40B4-BE49-F238E27FC236}">
                <a16:creationId xmlns:a16="http://schemas.microsoft.com/office/drawing/2014/main" id="{DD7A1813-DB2E-47F0-9C97-C019201AE44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4387" name="Slide Number Placeholder 5">
            <a:extLst>
              <a:ext uri="{FF2B5EF4-FFF2-40B4-BE49-F238E27FC236}">
                <a16:creationId xmlns:a16="http://schemas.microsoft.com/office/drawing/2014/main" id="{A3D0CFD3-5EE7-495C-9D55-3D6FB243AA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6EEF10-D014-42D3-ABCE-70730F97BC80}" type="slidenum">
              <a:rPr lang="el-GR" altLang="en-US"/>
              <a:pPr eaLnBrk="1" hangingPunct="1"/>
              <a:t>143</a:t>
            </a:fld>
            <a:endParaRPr lang="el-GR" altLang="en-US"/>
          </a:p>
        </p:txBody>
      </p:sp>
      <p:sp>
        <p:nvSpPr>
          <p:cNvPr id="144388" name="Rectangle 2">
            <a:extLst>
              <a:ext uri="{FF2B5EF4-FFF2-40B4-BE49-F238E27FC236}">
                <a16:creationId xmlns:a16="http://schemas.microsoft.com/office/drawing/2014/main" id="{A0F848E3-AE4B-4BD2-A0D5-4015366E19B1}"/>
              </a:ext>
            </a:extLst>
          </p:cNvPr>
          <p:cNvSpPr>
            <a:spLocks noGrp="1" noChangeArrowheads="1"/>
          </p:cNvSpPr>
          <p:nvPr>
            <p:ph type="title"/>
          </p:nvPr>
        </p:nvSpPr>
        <p:spPr/>
        <p:txBody>
          <a:bodyPr/>
          <a:lstStyle/>
          <a:p>
            <a:pPr eaLnBrk="1" hangingPunct="1"/>
            <a:r>
              <a:rPr lang="en-US" altLang="en-US"/>
              <a:t>Keys</a:t>
            </a:r>
            <a:endParaRPr lang="el-GR" altLang="en-US"/>
          </a:p>
        </p:txBody>
      </p:sp>
      <p:sp>
        <p:nvSpPr>
          <p:cNvPr id="144389" name="Rectangle 3">
            <a:extLst>
              <a:ext uri="{FF2B5EF4-FFF2-40B4-BE49-F238E27FC236}">
                <a16:creationId xmlns:a16="http://schemas.microsoft.com/office/drawing/2014/main" id="{29955134-1899-4110-ADC8-CE03279ABC71}"/>
              </a:ext>
            </a:extLst>
          </p:cNvPr>
          <p:cNvSpPr>
            <a:spLocks noGrp="1" noChangeArrowheads="1"/>
          </p:cNvSpPr>
          <p:nvPr>
            <p:ph type="body" idx="1"/>
          </p:nvPr>
        </p:nvSpPr>
        <p:spPr/>
        <p:txBody>
          <a:bodyPr/>
          <a:lstStyle/>
          <a:p>
            <a:pPr eaLnBrk="1" hangingPunct="1">
              <a:lnSpc>
                <a:spcPct val="80000"/>
              </a:lnSpc>
            </a:pPr>
            <a:r>
              <a:rPr lang="en-US" altLang="en-US" sz="1800" dirty="0"/>
              <a:t>A </a:t>
            </a:r>
            <a:r>
              <a:rPr lang="en-US" altLang="en-US" sz="1800" b="1" dirty="0"/>
              <a:t>key axiom</a:t>
            </a:r>
            <a:r>
              <a:rPr lang="en-US" altLang="en-US" sz="1800" dirty="0"/>
              <a:t> </a:t>
            </a:r>
          </a:p>
          <a:p>
            <a:pPr algn="ctr" eaLnBrk="1" hangingPunct="1">
              <a:lnSpc>
                <a:spcPct val="80000"/>
              </a:lnSpc>
              <a:buFontTx/>
              <a:buNone/>
            </a:pPr>
            <a:r>
              <a:rPr lang="en-US" altLang="en-US" sz="1800" dirty="0" err="1">
                <a:latin typeface="Courier New" panose="02070309020205020404" pitchFamily="49" charset="0"/>
              </a:rPr>
              <a:t>HasKey</a:t>
            </a:r>
            <a:r>
              <a:rPr lang="en-US" altLang="en-US" sz="1800" dirty="0">
                <a:latin typeface="Courier New" panose="02070309020205020404" pitchFamily="49" charset="0"/>
              </a:rPr>
              <a:t>(CE (OPE1 ... </a:t>
            </a:r>
            <a:r>
              <a:rPr lang="en-US" altLang="en-US" sz="1800" dirty="0" err="1">
                <a:latin typeface="Courier New" panose="02070309020205020404" pitchFamily="49" charset="0"/>
              </a:rPr>
              <a:t>OPEm</a:t>
            </a:r>
            <a:r>
              <a:rPr lang="en-US" altLang="en-US" sz="1800" dirty="0">
                <a:latin typeface="Courier New" panose="02070309020205020404" pitchFamily="49" charset="0"/>
              </a:rPr>
              <a:t>) (DPE1 ... </a:t>
            </a:r>
            <a:r>
              <a:rPr lang="en-US" altLang="en-US" sz="1800" dirty="0" err="1">
                <a:latin typeface="Courier New" panose="02070309020205020404" pitchFamily="49" charset="0"/>
              </a:rPr>
              <a:t>DPEn</a:t>
            </a:r>
            <a:r>
              <a:rPr lang="en-US" altLang="en-US" sz="1800" dirty="0">
                <a:latin typeface="Courier New" panose="02070309020205020404" pitchFamily="49" charset="0"/>
              </a:rPr>
              <a:t>))</a:t>
            </a:r>
            <a:r>
              <a:rPr lang="en-US" altLang="en-US" sz="1800" dirty="0"/>
              <a:t> </a:t>
            </a:r>
          </a:p>
          <a:p>
            <a:pPr eaLnBrk="1" hangingPunct="1">
              <a:lnSpc>
                <a:spcPct val="80000"/>
              </a:lnSpc>
              <a:buFontTx/>
              <a:buNone/>
            </a:pPr>
            <a:r>
              <a:rPr lang="en-US" altLang="en-US" sz="1800" dirty="0"/>
              <a:t>     states that each </a:t>
            </a:r>
            <a:r>
              <a:rPr lang="en-US" altLang="en-US" sz="1800" b="1" dirty="0"/>
              <a:t>named </a:t>
            </a:r>
            <a:r>
              <a:rPr lang="en-US" altLang="en-US" sz="1800" dirty="0"/>
              <a:t>instance of the class expression </a:t>
            </a:r>
            <a:r>
              <a:rPr lang="en-US" altLang="en-US" sz="1800" dirty="0">
                <a:latin typeface="Courier New" panose="02070309020205020404" pitchFamily="49" charset="0"/>
              </a:rPr>
              <a:t>CE</a:t>
            </a:r>
            <a:r>
              <a:rPr lang="en-US" altLang="en-US" sz="1800" dirty="0"/>
              <a:t> is </a:t>
            </a:r>
            <a:r>
              <a:rPr lang="en-US" altLang="en-US" sz="1800" b="1" dirty="0"/>
              <a:t>uniquely</a:t>
            </a:r>
            <a:r>
              <a:rPr lang="en-US" altLang="en-US" sz="1800" dirty="0"/>
              <a:t> identified by the object property expressions </a:t>
            </a:r>
            <a:r>
              <a:rPr lang="en-US" altLang="en-US" sz="1800" dirty="0" err="1">
                <a:latin typeface="Courier New" panose="02070309020205020404" pitchFamily="49" charset="0"/>
              </a:rPr>
              <a:t>OPEi</a:t>
            </a:r>
            <a:r>
              <a:rPr lang="en-US" altLang="en-US" sz="1800" dirty="0"/>
              <a:t> and/or the data property expressions </a:t>
            </a:r>
            <a:r>
              <a:rPr lang="en-US" altLang="en-US" sz="1800" dirty="0" err="1">
                <a:latin typeface="Courier New" panose="02070309020205020404" pitchFamily="49" charset="0"/>
              </a:rPr>
              <a:t>DPEj</a:t>
            </a:r>
            <a:r>
              <a:rPr lang="en-US" altLang="en-US" sz="1800" dirty="0">
                <a:latin typeface="Courier New" panose="02070309020205020404" pitchFamily="49" charset="0"/>
              </a:rPr>
              <a:t>.</a:t>
            </a:r>
          </a:p>
          <a:p>
            <a:pPr eaLnBrk="1" hangingPunct="1">
              <a:lnSpc>
                <a:spcPct val="80000"/>
              </a:lnSpc>
            </a:pPr>
            <a:endParaRPr lang="en-US" altLang="en-US" sz="1800" dirty="0"/>
          </a:p>
          <a:p>
            <a:pPr eaLnBrk="1" hangingPunct="1">
              <a:lnSpc>
                <a:spcPct val="80000"/>
              </a:lnSpc>
            </a:pPr>
            <a:r>
              <a:rPr lang="en-US" altLang="en-US" sz="1800" dirty="0"/>
              <a:t>In this case, no two </a:t>
            </a:r>
            <a:r>
              <a:rPr lang="en-US" altLang="en-US" sz="1800" b="1" dirty="0"/>
              <a:t>distinct</a:t>
            </a:r>
            <a:r>
              <a:rPr lang="en-US" altLang="en-US" sz="1800" dirty="0"/>
              <a:t>, </a:t>
            </a:r>
            <a:r>
              <a:rPr lang="en-US" altLang="en-US" sz="1800" b="1" dirty="0"/>
              <a:t>named</a:t>
            </a:r>
            <a:r>
              <a:rPr lang="en-US" altLang="en-US" sz="1800" dirty="0"/>
              <a:t> instances of </a:t>
            </a:r>
            <a:r>
              <a:rPr lang="en-US" altLang="en-US" sz="1800" dirty="0">
                <a:latin typeface="Courier New" panose="02070309020205020404" pitchFamily="49" charset="0"/>
              </a:rPr>
              <a:t>CE</a:t>
            </a:r>
            <a:r>
              <a:rPr lang="en-US" altLang="en-US" sz="1800" dirty="0"/>
              <a:t> can coincide on the values of all object property expressions </a:t>
            </a:r>
            <a:r>
              <a:rPr lang="en-US" altLang="en-US" sz="1800" dirty="0" err="1">
                <a:latin typeface="Courier New" panose="02070309020205020404" pitchFamily="49" charset="0"/>
              </a:rPr>
              <a:t>OPEi</a:t>
            </a:r>
            <a:r>
              <a:rPr lang="en-US" altLang="en-US" sz="1800" dirty="0">
                <a:latin typeface="Courier New" panose="02070309020205020404" pitchFamily="49" charset="0"/>
              </a:rPr>
              <a:t> </a:t>
            </a:r>
            <a:r>
              <a:rPr lang="en-US" altLang="en-US" sz="1800" dirty="0"/>
              <a:t>and all data property expressions </a:t>
            </a:r>
            <a:r>
              <a:rPr lang="en-US" altLang="en-US" sz="1800" dirty="0" err="1">
                <a:latin typeface="Courier New" panose="02070309020205020404" pitchFamily="49" charset="0"/>
              </a:rPr>
              <a:t>DPEj</a:t>
            </a:r>
            <a:r>
              <a:rPr lang="en-US" altLang="en-US" sz="1800" dirty="0"/>
              <a:t>. </a:t>
            </a:r>
          </a:p>
          <a:p>
            <a:pPr eaLnBrk="1" hangingPunct="1">
              <a:lnSpc>
                <a:spcPct val="80000"/>
              </a:lnSpc>
            </a:pPr>
            <a:endParaRPr lang="en-US" altLang="en-US" sz="1800" dirty="0"/>
          </a:p>
          <a:p>
            <a:pPr eaLnBrk="1" hangingPunct="1">
              <a:lnSpc>
                <a:spcPct val="80000"/>
              </a:lnSpc>
            </a:pPr>
            <a:endParaRPr lang="en-US" altLang="en-US" sz="1800" dirty="0"/>
          </a:p>
          <a:p>
            <a:pPr eaLnBrk="1" hangingPunct="1">
              <a:lnSpc>
                <a:spcPct val="80000"/>
              </a:lnSpc>
            </a:pPr>
            <a:r>
              <a:rPr lang="en-US" altLang="en-US" sz="1800" dirty="0"/>
              <a:t>A key axiom of the form </a:t>
            </a:r>
            <a:r>
              <a:rPr lang="en-US" altLang="en-US" sz="1800" dirty="0" err="1">
                <a:latin typeface="Courier New" panose="02070309020205020404" pitchFamily="49" charset="0"/>
              </a:rPr>
              <a:t>HasKey</a:t>
            </a:r>
            <a:r>
              <a:rPr lang="en-US" altLang="en-US" sz="1800" dirty="0">
                <a:latin typeface="Courier New" panose="02070309020205020404" pitchFamily="49" charset="0"/>
              </a:rPr>
              <a:t>(</a:t>
            </a:r>
            <a:r>
              <a:rPr lang="en-US" altLang="en-US" sz="1800" dirty="0" err="1">
                <a:latin typeface="Courier New" panose="02070309020205020404" pitchFamily="49" charset="0"/>
              </a:rPr>
              <a:t>owl:Thing</a:t>
            </a:r>
            <a:r>
              <a:rPr lang="en-US" altLang="en-US" sz="1800" dirty="0">
                <a:latin typeface="Courier New" panose="02070309020205020404" pitchFamily="49" charset="0"/>
              </a:rPr>
              <a:t> (OPE) ())</a:t>
            </a:r>
            <a:r>
              <a:rPr lang="en-US" altLang="en-US" sz="1800" dirty="0"/>
              <a:t> is similar to the axiom </a:t>
            </a:r>
            <a:r>
              <a:rPr lang="en-US" altLang="en-US" sz="1800" dirty="0" err="1">
                <a:latin typeface="Courier New" panose="02070309020205020404" pitchFamily="49" charset="0"/>
              </a:rPr>
              <a:t>InverseFunctionalObjectProperty</a:t>
            </a:r>
            <a:r>
              <a:rPr lang="en-US" altLang="en-US" sz="1800" dirty="0">
                <a:latin typeface="Courier New" panose="02070309020205020404" pitchFamily="49" charset="0"/>
              </a:rPr>
              <a:t>(OPE).</a:t>
            </a:r>
            <a:r>
              <a:rPr lang="en-US" altLang="en-US" sz="1800" dirty="0"/>
              <a:t> Their main difference is that the former axiom is applicable only to individuals that are explicitly named in an ontology, while the latter axiom is also applicable to unnamed individuals.</a:t>
            </a:r>
            <a:endParaRPr lang="el-GR" altLang="en-US" sz="18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4">
            <a:extLst>
              <a:ext uri="{FF2B5EF4-FFF2-40B4-BE49-F238E27FC236}">
                <a16:creationId xmlns:a16="http://schemas.microsoft.com/office/drawing/2014/main" id="{AA108255-9449-4923-ABFB-15B674AAE9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5411" name="Slide Number Placeholder 5">
            <a:extLst>
              <a:ext uri="{FF2B5EF4-FFF2-40B4-BE49-F238E27FC236}">
                <a16:creationId xmlns:a16="http://schemas.microsoft.com/office/drawing/2014/main" id="{44F5499A-1183-40E5-A012-6CA3B8E5A9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EDA1DF-EB7D-428D-AA67-241DF38D1E8A}" type="slidenum">
              <a:rPr lang="el-GR" altLang="en-US"/>
              <a:pPr eaLnBrk="1" hangingPunct="1"/>
              <a:t>144</a:t>
            </a:fld>
            <a:endParaRPr lang="el-GR" altLang="en-US"/>
          </a:p>
        </p:txBody>
      </p:sp>
      <p:sp>
        <p:nvSpPr>
          <p:cNvPr id="145412" name="Rectangle 2">
            <a:extLst>
              <a:ext uri="{FF2B5EF4-FFF2-40B4-BE49-F238E27FC236}">
                <a16:creationId xmlns:a16="http://schemas.microsoft.com/office/drawing/2014/main" id="{385E6CBC-7EC3-4504-8903-2FE42431AD09}"/>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45413" name="Rectangle 3">
            <a:extLst>
              <a:ext uri="{FF2B5EF4-FFF2-40B4-BE49-F238E27FC236}">
                <a16:creationId xmlns:a16="http://schemas.microsoft.com/office/drawing/2014/main" id="{6654CC7E-B81E-4115-BF95-F2637BCED101}"/>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n-US" altLang="en-US" sz="2000">
                <a:latin typeface="Courier New" panose="02070309020205020404" pitchFamily="49" charset="0"/>
              </a:rPr>
              <a:t>HasKey(owl:Thing () ( a:hasSSN))</a:t>
            </a: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n-US" altLang="en-US" sz="2000">
                <a:latin typeface="Courier New" panose="02070309020205020404" pitchFamily="49" charset="0"/>
              </a:rPr>
              <a:t> DataPropertyAssertion(a:hasSSN a:Peter "123-45-6789")</a:t>
            </a:r>
          </a:p>
          <a:p>
            <a:pPr algn="ctr" eaLnBrk="1" hangingPunct="1">
              <a:lnSpc>
                <a:spcPct val="80000"/>
              </a:lnSpc>
              <a:buFontTx/>
              <a:buNone/>
            </a:pPr>
            <a:r>
              <a:rPr lang="en-US" altLang="en-US" sz="2000">
                <a:latin typeface="Courier New" panose="02070309020205020404" pitchFamily="49" charset="0"/>
              </a:rPr>
              <a:t> 	</a:t>
            </a:r>
          </a:p>
          <a:p>
            <a:pPr algn="ctr" eaLnBrk="1" hangingPunct="1">
              <a:lnSpc>
                <a:spcPct val="80000"/>
              </a:lnSpc>
              <a:buFontTx/>
              <a:buNone/>
            </a:pPr>
            <a:r>
              <a:rPr lang="en-US" altLang="en-US" sz="2000">
                <a:latin typeface="Courier New" panose="02070309020205020404" pitchFamily="49" charset="0"/>
              </a:rPr>
              <a:t>DataPropertyAssertion(a:hasSSN a:Peter_Griffin "123-45-6789") </a:t>
            </a:r>
          </a:p>
          <a:p>
            <a:pPr algn="ctr" eaLnBrk="1" hangingPunct="1">
              <a:lnSpc>
                <a:spcPct val="80000"/>
              </a:lnSpc>
              <a:buFontTx/>
              <a:buNone/>
            </a:pPr>
            <a:endParaRPr lang="en-US" altLang="en-US" sz="2800">
              <a:latin typeface="Courier New" panose="02070309020205020404" pitchFamily="49" charset="0"/>
            </a:endParaRPr>
          </a:p>
          <a:p>
            <a:pPr eaLnBrk="1" hangingPunct="1">
              <a:lnSpc>
                <a:spcPct val="80000"/>
              </a:lnSpc>
              <a:buFontTx/>
              <a:buNone/>
            </a:pPr>
            <a:r>
              <a:rPr lang="en-US" altLang="en-US" sz="2800"/>
              <a:t>we can infer</a:t>
            </a:r>
          </a:p>
          <a:p>
            <a:pPr eaLnBrk="1" hangingPunct="1">
              <a:lnSpc>
                <a:spcPct val="80000"/>
              </a:lnSpc>
              <a:buFontTx/>
              <a:buNone/>
            </a:pPr>
            <a:endParaRPr lang="en-US" altLang="en-US" sz="2800"/>
          </a:p>
          <a:p>
            <a:pPr algn="ctr" eaLnBrk="1" hangingPunct="1">
              <a:lnSpc>
                <a:spcPct val="80000"/>
              </a:lnSpc>
              <a:buFontTx/>
              <a:buNone/>
            </a:pPr>
            <a:r>
              <a:rPr lang="el-GR" altLang="en-US" sz="2000">
                <a:latin typeface="Courier New" panose="02070309020205020404" pitchFamily="49" charset="0"/>
              </a:rPr>
              <a:t>SameIndividual(a:Peter a:Peter_Griffin)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4">
            <a:extLst>
              <a:ext uri="{FF2B5EF4-FFF2-40B4-BE49-F238E27FC236}">
                <a16:creationId xmlns:a16="http://schemas.microsoft.com/office/drawing/2014/main" id="{527963F4-1A63-4559-97D2-8F51C81F146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6435" name="Slide Number Placeholder 5">
            <a:extLst>
              <a:ext uri="{FF2B5EF4-FFF2-40B4-BE49-F238E27FC236}">
                <a16:creationId xmlns:a16="http://schemas.microsoft.com/office/drawing/2014/main" id="{D6E97546-6892-4AFB-81E4-1EA9893936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CAAFF2-D01D-409C-A197-5BA97BADA3EF}" type="slidenum">
              <a:rPr lang="el-GR" altLang="en-US"/>
              <a:pPr eaLnBrk="1" hangingPunct="1"/>
              <a:t>145</a:t>
            </a:fld>
            <a:endParaRPr lang="el-GR" altLang="en-US"/>
          </a:p>
        </p:txBody>
      </p:sp>
      <p:sp>
        <p:nvSpPr>
          <p:cNvPr id="146436" name="Rectangle 2">
            <a:extLst>
              <a:ext uri="{FF2B5EF4-FFF2-40B4-BE49-F238E27FC236}">
                <a16:creationId xmlns:a16="http://schemas.microsoft.com/office/drawing/2014/main" id="{9BD9A584-D657-4FA6-9E85-94B8B9B14186}"/>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46437" name="Rectangle 3">
            <a:extLst>
              <a:ext uri="{FF2B5EF4-FFF2-40B4-BE49-F238E27FC236}">
                <a16:creationId xmlns:a16="http://schemas.microsoft.com/office/drawing/2014/main" id="{50EB3493-6C3F-4801-9D1A-6F89DEF313B6}"/>
              </a:ext>
            </a:extLst>
          </p:cNvPr>
          <p:cNvSpPr>
            <a:spLocks noGrp="1" noChangeArrowheads="1"/>
          </p:cNvSpPr>
          <p:nvPr>
            <p:ph type="body" idx="1"/>
          </p:nvPr>
        </p:nvSpPr>
        <p:spPr/>
        <p:txBody>
          <a:bodyPr/>
          <a:lstStyle/>
          <a:p>
            <a:pPr eaLnBrk="1" hangingPunct="1">
              <a:lnSpc>
                <a:spcPct val="80000"/>
              </a:lnSpc>
            </a:pPr>
            <a:r>
              <a:rPr lang="en-US" altLang="en-US" sz="1800" dirty="0"/>
              <a:t>From</a:t>
            </a:r>
          </a:p>
          <a:p>
            <a:pPr algn="ctr" eaLnBrk="1" hangingPunct="1">
              <a:lnSpc>
                <a:spcPct val="80000"/>
              </a:lnSpc>
              <a:buFontTx/>
              <a:buNone/>
            </a:pPr>
            <a:r>
              <a:rPr lang="en-US" altLang="en-US" sz="1800" dirty="0" err="1">
                <a:latin typeface="Courier New" panose="02070309020205020404" pitchFamily="49" charset="0"/>
              </a:rPr>
              <a:t>HasKey</a:t>
            </a:r>
            <a:r>
              <a:rPr lang="en-US" altLang="en-US" sz="1800" dirty="0">
                <a:latin typeface="Courier New" panose="02070309020205020404" pitchFamily="49" charset="0"/>
              </a:rPr>
              <a:t>(</a:t>
            </a:r>
            <a:r>
              <a:rPr lang="en-US" altLang="en-US" sz="1800" dirty="0" err="1">
                <a:latin typeface="Courier New" panose="02070309020205020404" pitchFamily="49" charset="0"/>
              </a:rPr>
              <a:t>a:GriffinFamilyMember</a:t>
            </a:r>
            <a:r>
              <a:rPr lang="en-US" altLang="en-US" sz="1800" dirty="0">
                <a:latin typeface="Courier New" panose="02070309020205020404" pitchFamily="49" charset="0"/>
              </a:rPr>
              <a:t> () (</a:t>
            </a:r>
            <a:r>
              <a:rPr lang="en-US" altLang="en-US" sz="1800" dirty="0" err="1">
                <a:latin typeface="Courier New" panose="02070309020205020404" pitchFamily="49" charset="0"/>
              </a:rPr>
              <a:t>a:hasName</a:t>
            </a:r>
            <a:r>
              <a:rPr lang="en-US" altLang="en-US" sz="1800" dirty="0">
                <a:latin typeface="Courier New" panose="02070309020205020404" pitchFamily="49" charset="0"/>
              </a:rPr>
              <a:t>))</a:t>
            </a:r>
          </a:p>
          <a:p>
            <a:pPr algn="ctr" eaLnBrk="1" hangingPunct="1">
              <a:lnSpc>
                <a:spcPct val="80000"/>
              </a:lnSpc>
              <a:buFontTx/>
              <a:buNone/>
            </a:pPr>
            <a:r>
              <a:rPr lang="en-US" altLang="en-US" sz="1800" dirty="0">
                <a:latin typeface="Courier New" panose="02070309020205020404" pitchFamily="49" charset="0"/>
              </a:rPr>
              <a:t>	 </a:t>
            </a:r>
          </a:p>
          <a:p>
            <a:pPr algn="ctr" eaLnBrk="1" hangingPunct="1">
              <a:lnSpc>
                <a:spcPct val="80000"/>
              </a:lnSpc>
              <a:buFontTx/>
              <a:buNone/>
            </a:pPr>
            <a:r>
              <a:rPr lang="en-US" altLang="en-US" sz="1800" dirty="0" err="1">
                <a:latin typeface="Courier New" panose="02070309020205020404" pitchFamily="49" charset="0"/>
              </a:rPr>
              <a:t>DataPropertyAssertion</a:t>
            </a:r>
            <a:r>
              <a:rPr lang="en-US" altLang="en-US" sz="1800" dirty="0">
                <a:latin typeface="Courier New" panose="02070309020205020404" pitchFamily="49" charset="0"/>
              </a:rPr>
              <a:t>(</a:t>
            </a:r>
            <a:r>
              <a:rPr lang="en-US" altLang="en-US" sz="1800" dirty="0" err="1">
                <a:latin typeface="Courier New" panose="02070309020205020404" pitchFamily="49" charset="0"/>
              </a:rPr>
              <a:t>a:hasName</a:t>
            </a:r>
            <a:r>
              <a:rPr lang="en-US" altLang="en-US" sz="1800" dirty="0">
                <a:latin typeface="Courier New" panose="02070309020205020404" pitchFamily="49" charset="0"/>
              </a:rPr>
              <a:t> a:Peter "Peter")</a:t>
            </a:r>
          </a:p>
          <a:p>
            <a:pPr algn="ctr" eaLnBrk="1" hangingPunct="1">
              <a:lnSpc>
                <a:spcPct val="80000"/>
              </a:lnSpc>
              <a:buFontTx/>
              <a:buNone/>
            </a:pPr>
            <a:endParaRPr lang="en-US" altLang="en-US" sz="1800" dirty="0">
              <a:latin typeface="Courier New" panose="02070309020205020404" pitchFamily="49" charset="0"/>
            </a:endParaRPr>
          </a:p>
          <a:p>
            <a:pPr algn="ctr" eaLnBrk="1" hangingPunct="1">
              <a:lnSpc>
                <a:spcPct val="80000"/>
              </a:lnSpc>
              <a:buFontTx/>
              <a:buNone/>
            </a:pPr>
            <a:r>
              <a:rPr lang="en-US" altLang="en-US" sz="1800" dirty="0" err="1">
                <a:latin typeface="Courier New" panose="02070309020205020404" pitchFamily="49" charset="0"/>
              </a:rPr>
              <a:t>ClassAssertion</a:t>
            </a:r>
            <a:r>
              <a:rPr lang="en-US" altLang="en-US" sz="1800" dirty="0">
                <a:latin typeface="Courier New" panose="02070309020205020404" pitchFamily="49" charset="0"/>
              </a:rPr>
              <a:t>(</a:t>
            </a:r>
            <a:r>
              <a:rPr lang="en-US" altLang="en-US" sz="1800" dirty="0" err="1">
                <a:latin typeface="Courier New" panose="02070309020205020404" pitchFamily="49" charset="0"/>
              </a:rPr>
              <a:t>a:GriffinFamilyMember</a:t>
            </a:r>
            <a:r>
              <a:rPr lang="en-US" altLang="en-US" sz="1800" dirty="0">
                <a:latin typeface="Courier New" panose="02070309020205020404" pitchFamily="49" charset="0"/>
              </a:rPr>
              <a:t> a:Peter) </a:t>
            </a:r>
          </a:p>
          <a:p>
            <a:pPr algn="ctr" eaLnBrk="1" hangingPunct="1">
              <a:lnSpc>
                <a:spcPct val="80000"/>
              </a:lnSpc>
              <a:buFontTx/>
              <a:buNone/>
            </a:pPr>
            <a:endParaRPr lang="en-US" altLang="en-US" sz="1800" dirty="0">
              <a:latin typeface="Courier New" panose="02070309020205020404" pitchFamily="49" charset="0"/>
            </a:endParaRPr>
          </a:p>
          <a:p>
            <a:pPr algn="ctr" eaLnBrk="1" hangingPunct="1">
              <a:lnSpc>
                <a:spcPct val="80000"/>
              </a:lnSpc>
              <a:buFontTx/>
              <a:buNone/>
            </a:pPr>
            <a:r>
              <a:rPr lang="en-US" altLang="en-US" sz="1800" dirty="0" err="1">
                <a:latin typeface="Courier New" panose="02070309020205020404" pitchFamily="49" charset="0"/>
              </a:rPr>
              <a:t>DataPropertyAssertion</a:t>
            </a:r>
            <a:r>
              <a:rPr lang="en-US" altLang="en-US" sz="1800" dirty="0">
                <a:latin typeface="Courier New" panose="02070309020205020404" pitchFamily="49" charset="0"/>
              </a:rPr>
              <a:t>(</a:t>
            </a:r>
            <a:r>
              <a:rPr lang="en-US" altLang="en-US" sz="1800" dirty="0" err="1">
                <a:latin typeface="Courier New" panose="02070309020205020404" pitchFamily="49" charset="0"/>
              </a:rPr>
              <a:t>a:hasName</a:t>
            </a:r>
            <a:r>
              <a:rPr lang="en-US" altLang="en-US" sz="1800" dirty="0">
                <a:latin typeface="Courier New" panose="02070309020205020404" pitchFamily="49" charset="0"/>
              </a:rPr>
              <a:t> a:Peter_Griffin "Peter") 	</a:t>
            </a:r>
          </a:p>
          <a:p>
            <a:pPr algn="ctr" eaLnBrk="1" hangingPunct="1">
              <a:lnSpc>
                <a:spcPct val="80000"/>
              </a:lnSpc>
              <a:buFontTx/>
              <a:buNone/>
            </a:pPr>
            <a:r>
              <a:rPr lang="en-US" altLang="en-US" sz="1800" dirty="0" err="1">
                <a:latin typeface="Courier New" panose="02070309020205020404" pitchFamily="49" charset="0"/>
              </a:rPr>
              <a:t>ClassAssertion</a:t>
            </a:r>
            <a:r>
              <a:rPr lang="en-US" altLang="en-US" sz="1800" dirty="0">
                <a:latin typeface="Courier New" panose="02070309020205020404" pitchFamily="49" charset="0"/>
              </a:rPr>
              <a:t>(</a:t>
            </a:r>
            <a:r>
              <a:rPr lang="en-US" altLang="en-US" sz="1800" dirty="0" err="1">
                <a:latin typeface="Courier New" panose="02070309020205020404" pitchFamily="49" charset="0"/>
              </a:rPr>
              <a:t>a:GriffinFamilyMember</a:t>
            </a:r>
            <a:r>
              <a:rPr lang="en-US" altLang="en-US" sz="1800" dirty="0">
                <a:latin typeface="Courier New" panose="02070309020205020404" pitchFamily="49" charset="0"/>
              </a:rPr>
              <a:t> a:Peter_Griffin) </a:t>
            </a:r>
          </a:p>
          <a:p>
            <a:pPr algn="ctr" eaLnBrk="1" hangingPunct="1">
              <a:lnSpc>
                <a:spcPct val="80000"/>
              </a:lnSpc>
              <a:buFontTx/>
              <a:buNone/>
            </a:pPr>
            <a:endParaRPr lang="en-US" altLang="en-US" sz="1800" dirty="0">
              <a:latin typeface="Courier New" panose="02070309020205020404" pitchFamily="49" charset="0"/>
            </a:endParaRPr>
          </a:p>
          <a:p>
            <a:pPr algn="ctr" eaLnBrk="1" hangingPunct="1">
              <a:lnSpc>
                <a:spcPct val="80000"/>
              </a:lnSpc>
              <a:buFontTx/>
              <a:buNone/>
            </a:pPr>
            <a:r>
              <a:rPr lang="en-US" altLang="en-US" sz="1800" dirty="0" err="1">
                <a:latin typeface="Courier New" panose="02070309020205020404" pitchFamily="49" charset="0"/>
              </a:rPr>
              <a:t>DataPropertyAssertion</a:t>
            </a:r>
            <a:r>
              <a:rPr lang="en-US" altLang="en-US" sz="1800" dirty="0">
                <a:latin typeface="Courier New" panose="02070309020205020404" pitchFamily="49" charset="0"/>
              </a:rPr>
              <a:t>(</a:t>
            </a:r>
            <a:r>
              <a:rPr lang="en-US" altLang="en-US" sz="1800" dirty="0" err="1">
                <a:latin typeface="Courier New" panose="02070309020205020404" pitchFamily="49" charset="0"/>
              </a:rPr>
              <a:t>a:hasName</a:t>
            </a:r>
            <a:r>
              <a:rPr lang="en-US" altLang="en-US" sz="1800" dirty="0">
                <a:latin typeface="Courier New" panose="02070309020205020404" pitchFamily="49" charset="0"/>
              </a:rPr>
              <a:t> a:StPeter "Peter")</a:t>
            </a:r>
          </a:p>
          <a:p>
            <a:pPr algn="ctr" eaLnBrk="1" hangingPunct="1">
              <a:lnSpc>
                <a:spcPct val="80000"/>
              </a:lnSpc>
              <a:buFontTx/>
              <a:buNone/>
            </a:pPr>
            <a:r>
              <a:rPr lang="en-US" altLang="en-US" sz="1800" dirty="0">
                <a:latin typeface="Courier New" panose="02070309020205020404" pitchFamily="49" charset="0"/>
              </a:rPr>
              <a:t> </a:t>
            </a:r>
          </a:p>
          <a:p>
            <a:pPr eaLnBrk="1" hangingPunct="1">
              <a:lnSpc>
                <a:spcPct val="80000"/>
              </a:lnSpc>
              <a:buFontTx/>
              <a:buNone/>
            </a:pPr>
            <a:r>
              <a:rPr lang="en-US" altLang="en-US" sz="1800" dirty="0"/>
              <a:t>we can infer</a:t>
            </a:r>
          </a:p>
          <a:p>
            <a:pPr eaLnBrk="1" hangingPunct="1">
              <a:lnSpc>
                <a:spcPct val="80000"/>
              </a:lnSpc>
              <a:buFontTx/>
              <a:buNone/>
            </a:pPr>
            <a:endParaRPr lang="en-US" altLang="en-US" sz="1800" dirty="0"/>
          </a:p>
          <a:p>
            <a:pPr algn="ctr" eaLnBrk="1" hangingPunct="1">
              <a:lnSpc>
                <a:spcPct val="80000"/>
              </a:lnSpc>
              <a:buFontTx/>
              <a:buNone/>
            </a:pPr>
            <a:r>
              <a:rPr lang="el-GR" altLang="en-US" sz="1800" dirty="0">
                <a:latin typeface="Courier New" panose="02070309020205020404" pitchFamily="49" charset="0"/>
              </a:rPr>
              <a:t>SameIndividual(a:Peter a:Peter_Griffin)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Footer Placeholder 4">
            <a:extLst>
              <a:ext uri="{FF2B5EF4-FFF2-40B4-BE49-F238E27FC236}">
                <a16:creationId xmlns:a16="http://schemas.microsoft.com/office/drawing/2014/main" id="{44AEF968-0520-4DE3-B628-6EE0812EE6A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7459" name="Slide Number Placeholder 5">
            <a:extLst>
              <a:ext uri="{FF2B5EF4-FFF2-40B4-BE49-F238E27FC236}">
                <a16:creationId xmlns:a16="http://schemas.microsoft.com/office/drawing/2014/main" id="{90FD6E3A-D7B4-4A91-80A8-21CCAA2818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5F833D-B95D-4E84-9BC1-07EDC42C2B7F}" type="slidenum">
              <a:rPr lang="el-GR" altLang="en-US"/>
              <a:pPr eaLnBrk="1" hangingPunct="1"/>
              <a:t>146</a:t>
            </a:fld>
            <a:endParaRPr lang="el-GR" altLang="en-US"/>
          </a:p>
        </p:txBody>
      </p:sp>
      <p:sp>
        <p:nvSpPr>
          <p:cNvPr id="147460" name="Rectangle 2">
            <a:extLst>
              <a:ext uri="{FF2B5EF4-FFF2-40B4-BE49-F238E27FC236}">
                <a16:creationId xmlns:a16="http://schemas.microsoft.com/office/drawing/2014/main" id="{01B58B37-FD0C-467A-AC04-1314F44FFC21}"/>
              </a:ext>
            </a:extLst>
          </p:cNvPr>
          <p:cNvSpPr>
            <a:spLocks noGrp="1" noChangeArrowheads="1"/>
          </p:cNvSpPr>
          <p:nvPr>
            <p:ph type="title"/>
          </p:nvPr>
        </p:nvSpPr>
        <p:spPr/>
        <p:txBody>
          <a:bodyPr/>
          <a:lstStyle/>
          <a:p>
            <a:pPr eaLnBrk="1" hangingPunct="1"/>
            <a:r>
              <a:rPr lang="en-US" altLang="en-US"/>
              <a:t>Example</a:t>
            </a:r>
            <a:endParaRPr lang="el-GR" altLang="en-US"/>
          </a:p>
        </p:txBody>
      </p:sp>
      <p:sp>
        <p:nvSpPr>
          <p:cNvPr id="147461" name="Rectangle 3">
            <a:extLst>
              <a:ext uri="{FF2B5EF4-FFF2-40B4-BE49-F238E27FC236}">
                <a16:creationId xmlns:a16="http://schemas.microsoft.com/office/drawing/2014/main" id="{BE57C7A5-7BCA-40C6-880A-38A6954E0486}"/>
              </a:ext>
            </a:extLst>
          </p:cNvPr>
          <p:cNvSpPr>
            <a:spLocks noGrp="1" noChangeArrowheads="1"/>
          </p:cNvSpPr>
          <p:nvPr>
            <p:ph type="body" idx="1"/>
          </p:nvPr>
        </p:nvSpPr>
        <p:spPr/>
        <p:txBody>
          <a:bodyPr/>
          <a:lstStyle/>
          <a:p>
            <a:pPr eaLnBrk="1" hangingPunct="1">
              <a:lnSpc>
                <a:spcPct val="90000"/>
              </a:lnSpc>
            </a:pPr>
            <a:r>
              <a:rPr lang="en-US" altLang="en-US" sz="2400"/>
              <a:t>The ontology</a:t>
            </a:r>
          </a:p>
          <a:p>
            <a:pPr eaLnBrk="1" hangingPunct="1">
              <a:lnSpc>
                <a:spcPct val="90000"/>
              </a:lnSpc>
              <a:buFontTx/>
              <a:buNone/>
            </a:pPr>
            <a:endParaRPr lang="en-US" altLang="en-US" sz="2400"/>
          </a:p>
          <a:p>
            <a:pPr lvl="1" algn="ctr" eaLnBrk="1" hangingPunct="1">
              <a:lnSpc>
                <a:spcPct val="90000"/>
              </a:lnSpc>
              <a:buFontTx/>
              <a:buNone/>
            </a:pPr>
            <a:r>
              <a:rPr lang="el-GR" altLang="en-US" sz="2000">
                <a:latin typeface="Courier New" panose="02070309020205020404" pitchFamily="49" charset="0"/>
              </a:rPr>
              <a:t>HasKey(a:GriffinFamilyMember () (a:hasName))</a:t>
            </a:r>
            <a:endParaRPr lang="en-US" altLang="en-US" sz="2000">
              <a:latin typeface="Courier New" panose="02070309020205020404" pitchFamily="49" charset="0"/>
            </a:endParaRPr>
          </a:p>
          <a:p>
            <a:pPr lvl="1" algn="ctr" eaLnBrk="1" hangingPunct="1">
              <a:lnSpc>
                <a:spcPct val="90000"/>
              </a:lnSpc>
              <a:buFontTx/>
              <a:buNone/>
            </a:pPr>
            <a:r>
              <a:rPr lang="el-GR" altLang="en-US" sz="2000">
                <a:latin typeface="Courier New" panose="02070309020205020404" pitchFamily="49" charset="0"/>
              </a:rPr>
              <a:t> 	 </a:t>
            </a:r>
            <a:endParaRPr lang="en-US" altLang="en-US" sz="2000">
              <a:latin typeface="Courier New" panose="02070309020205020404" pitchFamily="49" charset="0"/>
            </a:endParaRPr>
          </a:p>
          <a:p>
            <a:pPr lvl="1" algn="ctr" eaLnBrk="1" hangingPunct="1">
              <a:lnSpc>
                <a:spcPct val="90000"/>
              </a:lnSpc>
              <a:buFontTx/>
              <a:buNone/>
            </a:pPr>
            <a:r>
              <a:rPr lang="el-GR" altLang="en-US" sz="2000">
                <a:latin typeface="Courier New" panose="02070309020205020404" pitchFamily="49" charset="0"/>
              </a:rPr>
              <a:t>DataPropertyAssertion(a:hasName a:Peter "Peter")</a:t>
            </a:r>
            <a:endParaRPr lang="en-US" altLang="en-US" sz="2000">
              <a:latin typeface="Courier New" panose="02070309020205020404" pitchFamily="49" charset="0"/>
            </a:endParaRPr>
          </a:p>
          <a:p>
            <a:pPr lvl="1" algn="ctr" eaLnBrk="1" hangingPunct="1">
              <a:lnSpc>
                <a:spcPct val="90000"/>
              </a:lnSpc>
              <a:buFontTx/>
              <a:buNone/>
            </a:pPr>
            <a:r>
              <a:rPr lang="el-GR" altLang="en-US" sz="2000">
                <a:latin typeface="Courier New" panose="02070309020205020404" pitchFamily="49" charset="0"/>
              </a:rPr>
              <a:t> </a:t>
            </a:r>
            <a:endParaRPr lang="en-US" altLang="en-US" sz="2000">
              <a:latin typeface="Courier New" panose="02070309020205020404" pitchFamily="49" charset="0"/>
            </a:endParaRPr>
          </a:p>
          <a:p>
            <a:pPr lvl="1" algn="ctr" eaLnBrk="1" hangingPunct="1">
              <a:lnSpc>
                <a:spcPct val="90000"/>
              </a:lnSpc>
              <a:buFontTx/>
              <a:buNone/>
            </a:pPr>
            <a:r>
              <a:rPr lang="el-GR" altLang="en-US" sz="2000">
                <a:latin typeface="Courier New" panose="02070309020205020404" pitchFamily="49" charset="0"/>
              </a:rPr>
              <a:t>DataPropertyAssertion(a:hasName a:Peter "Kichwa-Tembo")</a:t>
            </a:r>
            <a:endParaRPr lang="en-US" altLang="en-US" sz="2000">
              <a:latin typeface="Courier New" panose="02070309020205020404" pitchFamily="49" charset="0"/>
            </a:endParaRPr>
          </a:p>
          <a:p>
            <a:pPr lvl="1" algn="ctr" eaLnBrk="1" hangingPunct="1">
              <a:lnSpc>
                <a:spcPct val="90000"/>
              </a:lnSpc>
              <a:buFontTx/>
              <a:buNone/>
            </a:pPr>
            <a:r>
              <a:rPr lang="el-GR" altLang="en-US" sz="2000">
                <a:latin typeface="Courier New" panose="02070309020205020404" pitchFamily="49" charset="0"/>
              </a:rPr>
              <a:t> 	</a:t>
            </a:r>
            <a:endParaRPr lang="en-US" altLang="en-US" sz="2000">
              <a:latin typeface="Courier New" panose="02070309020205020404" pitchFamily="49" charset="0"/>
            </a:endParaRPr>
          </a:p>
          <a:p>
            <a:pPr lvl="1" algn="ctr" eaLnBrk="1" hangingPunct="1">
              <a:lnSpc>
                <a:spcPct val="90000"/>
              </a:lnSpc>
              <a:buFontTx/>
              <a:buNone/>
            </a:pPr>
            <a:r>
              <a:rPr lang="el-GR" altLang="en-US" sz="2000">
                <a:latin typeface="Courier New" panose="02070309020205020404" pitchFamily="49" charset="0"/>
              </a:rPr>
              <a:t>ClassAssertion(a:GriffinFamilyMember a:Peter)</a:t>
            </a:r>
            <a:endParaRPr lang="en-US" altLang="en-US" sz="2000">
              <a:latin typeface="Courier New" panose="02070309020205020404" pitchFamily="49" charset="0"/>
            </a:endParaRPr>
          </a:p>
          <a:p>
            <a:pPr lvl="1" algn="ctr" eaLnBrk="1" hangingPunct="1">
              <a:lnSpc>
                <a:spcPct val="90000"/>
              </a:lnSpc>
              <a:buFontTx/>
              <a:buNone/>
            </a:pPr>
            <a:endParaRPr lang="en-US" altLang="en-US" sz="2000">
              <a:latin typeface="Courier New" panose="02070309020205020404" pitchFamily="49" charset="0"/>
            </a:endParaRPr>
          </a:p>
          <a:p>
            <a:pPr lvl="1" eaLnBrk="1" hangingPunct="1">
              <a:lnSpc>
                <a:spcPct val="90000"/>
              </a:lnSpc>
              <a:buFontTx/>
              <a:buNone/>
            </a:pPr>
            <a:r>
              <a:rPr lang="en-US" altLang="en-US" sz="2000"/>
              <a:t>is consistent because a </a:t>
            </a:r>
            <a:r>
              <a:rPr lang="el-GR" altLang="en-US" sz="2000"/>
              <a:t>key axiom does not make all the properties</a:t>
            </a:r>
            <a:endParaRPr lang="en-US" altLang="en-US" sz="2000"/>
          </a:p>
          <a:p>
            <a:pPr lvl="1" eaLnBrk="1" hangingPunct="1">
              <a:lnSpc>
                <a:spcPct val="90000"/>
              </a:lnSpc>
              <a:buFontTx/>
              <a:buNone/>
            </a:pPr>
            <a:r>
              <a:rPr lang="el-GR" altLang="en-US" sz="2000"/>
              <a:t>used in it functional. </a:t>
            </a:r>
            <a:r>
              <a:rPr lang="el-GR" altLang="en-US" sz="2000">
                <a:latin typeface="Courier New" panose="02070309020205020404" pitchFamily="49" charset="0"/>
              </a:rPr>
              <a:t>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4">
            <a:extLst>
              <a:ext uri="{FF2B5EF4-FFF2-40B4-BE49-F238E27FC236}">
                <a16:creationId xmlns:a16="http://schemas.microsoft.com/office/drawing/2014/main" id="{EC048BFA-8DE5-46C8-97FF-A86DF6AFB27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8483" name="Slide Number Placeholder 5">
            <a:extLst>
              <a:ext uri="{FF2B5EF4-FFF2-40B4-BE49-F238E27FC236}">
                <a16:creationId xmlns:a16="http://schemas.microsoft.com/office/drawing/2014/main" id="{B97BC05C-7082-446F-A459-505E6EFE70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EA7298-F9BC-40B8-BE19-5D21A33EB25C}" type="slidenum">
              <a:rPr lang="el-GR" altLang="en-US"/>
              <a:pPr eaLnBrk="1" hangingPunct="1"/>
              <a:t>147</a:t>
            </a:fld>
            <a:endParaRPr lang="el-GR" altLang="en-US"/>
          </a:p>
        </p:txBody>
      </p:sp>
      <p:sp>
        <p:nvSpPr>
          <p:cNvPr id="148484" name="Rectangle 2">
            <a:extLst>
              <a:ext uri="{FF2B5EF4-FFF2-40B4-BE49-F238E27FC236}">
                <a16:creationId xmlns:a16="http://schemas.microsoft.com/office/drawing/2014/main" id="{F015E50B-DFD1-4F03-BAEB-A5527A625C0D}"/>
              </a:ext>
            </a:extLst>
          </p:cNvPr>
          <p:cNvSpPr>
            <a:spLocks noGrp="1" noChangeArrowheads="1"/>
          </p:cNvSpPr>
          <p:nvPr>
            <p:ph type="title"/>
          </p:nvPr>
        </p:nvSpPr>
        <p:spPr/>
        <p:txBody>
          <a:bodyPr/>
          <a:lstStyle/>
          <a:p>
            <a:pPr eaLnBrk="1" hangingPunct="1"/>
            <a:r>
              <a:rPr lang="en-US" altLang="en-US"/>
              <a:t>Axioms (cont’d)</a:t>
            </a:r>
            <a:endParaRPr lang="el-GR" altLang="en-US"/>
          </a:p>
        </p:txBody>
      </p:sp>
      <p:pic>
        <p:nvPicPr>
          <p:cNvPr id="148485" name="Picture 3">
            <a:extLst>
              <a:ext uri="{FF2B5EF4-FFF2-40B4-BE49-F238E27FC236}">
                <a16:creationId xmlns:a16="http://schemas.microsoft.com/office/drawing/2014/main" id="{00E25F12-4FAD-4AD4-9576-AE86E3D41EF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148486" name="AutoShape 4">
            <a:extLst>
              <a:ext uri="{FF2B5EF4-FFF2-40B4-BE49-F238E27FC236}">
                <a16:creationId xmlns:a16="http://schemas.microsoft.com/office/drawing/2014/main" id="{CB6B0ABF-313F-47CA-BAAC-39575F002EC6}"/>
              </a:ext>
            </a:extLst>
          </p:cNvPr>
          <p:cNvSpPr>
            <a:spLocks noChangeArrowheads="1"/>
          </p:cNvSpPr>
          <p:nvPr/>
        </p:nvSpPr>
        <p:spPr bwMode="auto">
          <a:xfrm rot="16200000" flipV="1">
            <a:off x="1078706" y="3825082"/>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4">
            <a:extLst>
              <a:ext uri="{FF2B5EF4-FFF2-40B4-BE49-F238E27FC236}">
                <a16:creationId xmlns:a16="http://schemas.microsoft.com/office/drawing/2014/main" id="{BDFAFD0B-E277-4D42-87F6-8B25313DD2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49507" name="Slide Number Placeholder 5">
            <a:extLst>
              <a:ext uri="{FF2B5EF4-FFF2-40B4-BE49-F238E27FC236}">
                <a16:creationId xmlns:a16="http://schemas.microsoft.com/office/drawing/2014/main" id="{9CB094D9-D476-4303-BF05-C484396821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621668-B2D3-4392-9B0C-82604D93EDEA}" type="slidenum">
              <a:rPr lang="el-GR" altLang="en-US"/>
              <a:pPr eaLnBrk="1" hangingPunct="1"/>
              <a:t>148</a:t>
            </a:fld>
            <a:endParaRPr lang="el-GR" altLang="en-US"/>
          </a:p>
        </p:txBody>
      </p:sp>
      <p:sp>
        <p:nvSpPr>
          <p:cNvPr id="149508" name="Rectangle 2">
            <a:extLst>
              <a:ext uri="{FF2B5EF4-FFF2-40B4-BE49-F238E27FC236}">
                <a16:creationId xmlns:a16="http://schemas.microsoft.com/office/drawing/2014/main" id="{4F9A0845-B52C-4C14-9FF8-7AD25A496C99}"/>
              </a:ext>
            </a:extLst>
          </p:cNvPr>
          <p:cNvSpPr>
            <a:spLocks noGrp="1" noChangeArrowheads="1"/>
          </p:cNvSpPr>
          <p:nvPr>
            <p:ph type="title"/>
          </p:nvPr>
        </p:nvSpPr>
        <p:spPr/>
        <p:txBody>
          <a:bodyPr/>
          <a:lstStyle/>
          <a:p>
            <a:pPr eaLnBrk="1" hangingPunct="1"/>
            <a:r>
              <a:rPr lang="en-US" altLang="en-US"/>
              <a:t>Declarations</a:t>
            </a:r>
            <a:endParaRPr lang="el-GR" altLang="en-US"/>
          </a:p>
        </p:txBody>
      </p:sp>
      <p:sp>
        <p:nvSpPr>
          <p:cNvPr id="149509" name="Rectangle 3">
            <a:extLst>
              <a:ext uri="{FF2B5EF4-FFF2-40B4-BE49-F238E27FC236}">
                <a16:creationId xmlns:a16="http://schemas.microsoft.com/office/drawing/2014/main" id="{71A5C1DB-CCBC-4E1B-A2D0-70143F5B8541}"/>
              </a:ext>
            </a:extLst>
          </p:cNvPr>
          <p:cNvSpPr>
            <a:spLocks noGrp="1" noChangeArrowheads="1"/>
          </p:cNvSpPr>
          <p:nvPr>
            <p:ph type="body" idx="1"/>
          </p:nvPr>
        </p:nvSpPr>
        <p:spPr/>
        <p:txBody>
          <a:bodyPr/>
          <a:lstStyle/>
          <a:p>
            <a:pPr eaLnBrk="1" hangingPunct="1">
              <a:lnSpc>
                <a:spcPct val="80000"/>
              </a:lnSpc>
            </a:pPr>
            <a:r>
              <a:rPr lang="en-US" altLang="en-US" sz="2800"/>
              <a:t>In </a:t>
            </a:r>
            <a:r>
              <a:rPr lang="el-GR" altLang="en-US" sz="2800"/>
              <a:t>an OWL 2 ontology</a:t>
            </a:r>
            <a:r>
              <a:rPr lang="en-US" altLang="en-US" sz="2800"/>
              <a:t>,</a:t>
            </a:r>
            <a:r>
              <a:rPr lang="el-GR" altLang="en-US" sz="2800"/>
              <a:t> </a:t>
            </a:r>
            <a:r>
              <a:rPr lang="en-US" altLang="en-US" sz="2800"/>
              <a:t>the entities (individuals, classes, properties) used </a:t>
            </a:r>
            <a:r>
              <a:rPr lang="el-GR" altLang="en-US" sz="2800"/>
              <a:t>can be, and sometimes even needs to be, declared</a:t>
            </a:r>
            <a:r>
              <a:rPr lang="en-US" altLang="en-US" sz="2800"/>
              <a:t>.</a:t>
            </a:r>
          </a:p>
          <a:p>
            <a:pPr eaLnBrk="1" hangingPunct="1">
              <a:lnSpc>
                <a:spcPct val="80000"/>
              </a:lnSpc>
              <a:buFontTx/>
              <a:buNone/>
            </a:pPr>
            <a:endParaRPr lang="en-US" altLang="en-US" sz="2800"/>
          </a:p>
          <a:p>
            <a:pPr eaLnBrk="1" hangingPunct="1">
              <a:lnSpc>
                <a:spcPct val="80000"/>
              </a:lnSpc>
            </a:pPr>
            <a:r>
              <a:rPr lang="en-US" altLang="en-US" sz="2800"/>
              <a:t>Declarations are </a:t>
            </a:r>
            <a:r>
              <a:rPr lang="en-US" altLang="en-US" sz="2800" b="1"/>
              <a:t>nonlogical axioms</a:t>
            </a:r>
            <a:r>
              <a:rPr lang="en-US" altLang="en-US" sz="2800"/>
              <a:t>. They have no semantics but can allow OWL 2 tools to catch errors.</a:t>
            </a:r>
          </a:p>
          <a:p>
            <a:pPr eaLnBrk="1" hangingPunct="1">
              <a:lnSpc>
                <a:spcPct val="80000"/>
              </a:lnSpc>
            </a:pPr>
            <a:endParaRPr lang="en-US" altLang="en-US" sz="2800"/>
          </a:p>
          <a:p>
            <a:pPr eaLnBrk="1" hangingPunct="1">
              <a:lnSpc>
                <a:spcPct val="80000"/>
              </a:lnSpc>
            </a:pPr>
            <a:r>
              <a:rPr lang="en-US" altLang="en-US" sz="2800"/>
              <a:t>Declarations are </a:t>
            </a:r>
            <a:r>
              <a:rPr lang="en-US" altLang="en-US" sz="2800" b="1"/>
              <a:t>optional</a:t>
            </a:r>
            <a:r>
              <a:rPr lang="en-US" altLang="en-US" sz="2800"/>
              <a:t>. But in OWL DL classes, datatypes and properties of various kinds </a:t>
            </a:r>
            <a:r>
              <a:rPr lang="en-US" altLang="en-US" sz="2800" b="1"/>
              <a:t>need to be declared</a:t>
            </a:r>
            <a:r>
              <a:rPr lang="en-US" altLang="en-US" sz="2800"/>
              <a:t> as such.</a:t>
            </a:r>
            <a:endParaRPr lang="el-GR" altLang="en-US" sz="28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4">
            <a:extLst>
              <a:ext uri="{FF2B5EF4-FFF2-40B4-BE49-F238E27FC236}">
                <a16:creationId xmlns:a16="http://schemas.microsoft.com/office/drawing/2014/main" id="{CE339B4E-956B-45ED-A885-3AE196E4E57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0531" name="Slide Number Placeholder 5">
            <a:extLst>
              <a:ext uri="{FF2B5EF4-FFF2-40B4-BE49-F238E27FC236}">
                <a16:creationId xmlns:a16="http://schemas.microsoft.com/office/drawing/2014/main" id="{BCDCC414-F79D-4D3F-A57E-96AB6EF703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7E930F-6028-4691-BBE4-79B87874ED5D}" type="slidenum">
              <a:rPr lang="el-GR" altLang="en-US"/>
              <a:pPr eaLnBrk="1" hangingPunct="1"/>
              <a:t>149</a:t>
            </a:fld>
            <a:endParaRPr lang="el-GR" altLang="en-US"/>
          </a:p>
        </p:txBody>
      </p:sp>
      <p:sp>
        <p:nvSpPr>
          <p:cNvPr id="150532" name="Rectangle 2">
            <a:extLst>
              <a:ext uri="{FF2B5EF4-FFF2-40B4-BE49-F238E27FC236}">
                <a16:creationId xmlns:a16="http://schemas.microsoft.com/office/drawing/2014/main" id="{5AADBC10-FBA4-4599-961C-2C3DAE6B4565}"/>
              </a:ext>
            </a:extLst>
          </p:cNvPr>
          <p:cNvSpPr>
            <a:spLocks noGrp="1" noChangeArrowheads="1"/>
          </p:cNvSpPr>
          <p:nvPr>
            <p:ph type="title"/>
          </p:nvPr>
        </p:nvSpPr>
        <p:spPr/>
        <p:txBody>
          <a:bodyPr/>
          <a:lstStyle/>
          <a:p>
            <a:pPr eaLnBrk="1" hangingPunct="1"/>
            <a:r>
              <a:rPr lang="en-US" altLang="en-US"/>
              <a:t>BNF for Entity Declarations</a:t>
            </a:r>
            <a:endParaRPr lang="el-GR" altLang="en-US"/>
          </a:p>
        </p:txBody>
      </p:sp>
      <p:sp>
        <p:nvSpPr>
          <p:cNvPr id="150533" name="Rectangle 3">
            <a:extLst>
              <a:ext uri="{FF2B5EF4-FFF2-40B4-BE49-F238E27FC236}">
                <a16:creationId xmlns:a16="http://schemas.microsoft.com/office/drawing/2014/main" id="{002D0B2B-EA76-439E-966F-22B0DE0999F8}"/>
              </a:ext>
            </a:extLst>
          </p:cNvPr>
          <p:cNvSpPr>
            <a:spLocks noGrp="1" noChangeArrowheads="1"/>
          </p:cNvSpPr>
          <p:nvPr>
            <p:ph type="body" idx="1"/>
          </p:nvPr>
        </p:nvSpPr>
        <p:spPr/>
        <p:txBody>
          <a:bodyPr/>
          <a:lstStyle/>
          <a:p>
            <a:pPr eaLnBrk="1" hangingPunct="1">
              <a:lnSpc>
                <a:spcPct val="80000"/>
              </a:lnSpc>
              <a:buFontTx/>
              <a:buNone/>
            </a:pPr>
            <a:r>
              <a:rPr lang="el-GR" altLang="en-US" sz="2400">
                <a:solidFill>
                  <a:srgbClr val="000000"/>
                </a:solidFill>
              </a:rPr>
              <a:t>Declaration := </a:t>
            </a:r>
            <a:r>
              <a:rPr lang="el-GR" altLang="en-US" sz="2400">
                <a:solidFill>
                  <a:srgbClr val="000000"/>
                </a:solidFill>
                <a:latin typeface="Courier New" panose="02070309020205020404" pitchFamily="49" charset="0"/>
              </a:rPr>
              <a:t>'Declaration' '('</a:t>
            </a:r>
            <a:r>
              <a:rPr lang="el-GR" altLang="en-US" sz="2400">
                <a:solidFill>
                  <a:srgbClr val="000000"/>
                </a:solidFill>
              </a:rPr>
              <a:t> axiomAnnotations Entity </a:t>
            </a:r>
            <a:r>
              <a:rPr lang="el-GR" altLang="en-US" sz="2400">
                <a:solidFill>
                  <a:srgbClr val="000000"/>
                </a:solidFill>
                <a:latin typeface="Courier New" panose="02070309020205020404" pitchFamily="49" charset="0"/>
              </a:rPr>
              <a:t>')‘</a:t>
            </a:r>
            <a:endParaRPr lang="en-US" altLang="en-US" sz="2400">
              <a:solidFill>
                <a:srgbClr val="000000"/>
              </a:solidFill>
              <a:latin typeface="Courier New" panose="02070309020205020404" pitchFamily="49" charset="0"/>
            </a:endParaRPr>
          </a:p>
          <a:p>
            <a:pPr eaLnBrk="1" hangingPunct="1">
              <a:lnSpc>
                <a:spcPct val="80000"/>
              </a:lnSpc>
              <a:buFontTx/>
              <a:buNone/>
            </a:pPr>
            <a:endParaRPr lang="en-US" altLang="en-US" sz="2400">
              <a:solidFill>
                <a:srgbClr val="000000"/>
              </a:solidFill>
              <a:latin typeface="Courier New" panose="02070309020205020404" pitchFamily="49" charset="0"/>
            </a:endParaRPr>
          </a:p>
          <a:p>
            <a:pPr eaLnBrk="1" hangingPunct="1">
              <a:lnSpc>
                <a:spcPct val="80000"/>
              </a:lnSpc>
              <a:buFontTx/>
              <a:buNone/>
            </a:pPr>
            <a:r>
              <a:rPr lang="el-GR" altLang="en-US" sz="2400">
                <a:solidFill>
                  <a:srgbClr val="000000"/>
                </a:solidFill>
              </a:rPr>
              <a:t>Entity :=</a:t>
            </a:r>
            <a:br>
              <a:rPr lang="el-GR" altLang="en-US" sz="2400">
                <a:solidFill>
                  <a:srgbClr val="000000"/>
                </a:solidFill>
              </a:rPr>
            </a:br>
            <a:r>
              <a:rPr lang="el-GR" altLang="en-US" sz="2400">
                <a:solidFill>
                  <a:srgbClr val="000000"/>
                </a:solidFill>
              </a:rPr>
              <a:t>   </a:t>
            </a:r>
            <a:r>
              <a:rPr lang="en-US" altLang="en-US" sz="2400">
                <a:solidFill>
                  <a:srgbClr val="000000"/>
                </a:solidFill>
              </a:rPr>
              <a:t> </a:t>
            </a:r>
            <a:r>
              <a:rPr lang="el-GR" altLang="en-US" sz="2400">
                <a:solidFill>
                  <a:srgbClr val="000000"/>
                </a:solidFill>
                <a:latin typeface="Courier New" panose="02070309020205020404" pitchFamily="49" charset="0"/>
              </a:rPr>
              <a:t>'Class' '('</a:t>
            </a:r>
            <a:r>
              <a:rPr lang="el-GR" altLang="en-US" sz="2400">
                <a:solidFill>
                  <a:srgbClr val="000000"/>
                </a:solidFill>
              </a:rPr>
              <a:t> Class </a:t>
            </a:r>
            <a:r>
              <a:rPr lang="el-GR" altLang="en-US" sz="2400">
                <a:solidFill>
                  <a:srgbClr val="000000"/>
                </a:solidFill>
                <a:latin typeface="Courier New" panose="02070309020205020404" pitchFamily="49" charset="0"/>
              </a:rPr>
              <a:t>')'</a:t>
            </a:r>
            <a:r>
              <a:rPr lang="el-GR" altLang="en-US" sz="2400">
                <a:solidFill>
                  <a:srgbClr val="000000"/>
                </a:solidFill>
              </a:rPr>
              <a:t> |</a:t>
            </a:r>
            <a:br>
              <a:rPr lang="el-GR" altLang="en-US" sz="2400">
                <a:solidFill>
                  <a:srgbClr val="000000"/>
                </a:solidFill>
              </a:rPr>
            </a:br>
            <a:r>
              <a:rPr lang="el-GR" altLang="en-US" sz="2400">
                <a:solidFill>
                  <a:srgbClr val="000000"/>
                </a:solidFill>
              </a:rPr>
              <a:t>    </a:t>
            </a:r>
            <a:r>
              <a:rPr lang="el-GR" altLang="en-US" sz="2400">
                <a:solidFill>
                  <a:srgbClr val="000000"/>
                </a:solidFill>
                <a:latin typeface="Courier New" panose="02070309020205020404" pitchFamily="49" charset="0"/>
              </a:rPr>
              <a:t>'Datatype' '('</a:t>
            </a:r>
            <a:r>
              <a:rPr lang="el-GR" altLang="en-US" sz="2400">
                <a:solidFill>
                  <a:srgbClr val="000000"/>
                </a:solidFill>
              </a:rPr>
              <a:t> Datatype </a:t>
            </a:r>
            <a:r>
              <a:rPr lang="el-GR" altLang="en-US" sz="2400">
                <a:solidFill>
                  <a:srgbClr val="000000"/>
                </a:solidFill>
                <a:latin typeface="Courier New" panose="02070309020205020404" pitchFamily="49" charset="0"/>
              </a:rPr>
              <a:t>')'</a:t>
            </a:r>
            <a:r>
              <a:rPr lang="el-GR" altLang="en-US" sz="2400">
                <a:solidFill>
                  <a:srgbClr val="000000"/>
                </a:solidFill>
              </a:rPr>
              <a:t> |</a:t>
            </a:r>
            <a:br>
              <a:rPr lang="el-GR" altLang="en-US" sz="2400">
                <a:solidFill>
                  <a:srgbClr val="000000"/>
                </a:solidFill>
              </a:rPr>
            </a:br>
            <a:r>
              <a:rPr lang="el-GR" altLang="en-US" sz="2400">
                <a:solidFill>
                  <a:srgbClr val="000000"/>
                </a:solidFill>
              </a:rPr>
              <a:t>    </a:t>
            </a:r>
            <a:r>
              <a:rPr lang="el-GR" altLang="en-US" sz="2400">
                <a:solidFill>
                  <a:srgbClr val="000000"/>
                </a:solidFill>
                <a:latin typeface="Courier New" panose="02070309020205020404" pitchFamily="49" charset="0"/>
              </a:rPr>
              <a:t>'ObjectProperty' '('</a:t>
            </a:r>
            <a:r>
              <a:rPr lang="el-GR" altLang="en-US" sz="2400">
                <a:solidFill>
                  <a:srgbClr val="000000"/>
                </a:solidFill>
              </a:rPr>
              <a:t> ObjectProperty </a:t>
            </a:r>
            <a:r>
              <a:rPr lang="el-GR" altLang="en-US" sz="2400">
                <a:solidFill>
                  <a:srgbClr val="000000"/>
                </a:solidFill>
                <a:latin typeface="Courier New" panose="02070309020205020404" pitchFamily="49" charset="0"/>
              </a:rPr>
              <a:t>')' </a:t>
            </a:r>
            <a:r>
              <a:rPr lang="el-GR" altLang="en-US" sz="2400">
                <a:solidFill>
                  <a:srgbClr val="000000"/>
                </a:solidFill>
              </a:rPr>
              <a:t>|</a:t>
            </a:r>
            <a:br>
              <a:rPr lang="el-GR" altLang="en-US" sz="2400">
                <a:solidFill>
                  <a:srgbClr val="000000"/>
                </a:solidFill>
              </a:rPr>
            </a:br>
            <a:r>
              <a:rPr lang="el-GR" altLang="en-US" sz="2400">
                <a:solidFill>
                  <a:srgbClr val="000000"/>
                </a:solidFill>
              </a:rPr>
              <a:t>    </a:t>
            </a:r>
            <a:r>
              <a:rPr lang="el-GR" altLang="en-US" sz="2400">
                <a:solidFill>
                  <a:srgbClr val="000000"/>
                </a:solidFill>
                <a:latin typeface="Courier New" panose="02070309020205020404" pitchFamily="49" charset="0"/>
              </a:rPr>
              <a:t>'DataProperty' '('</a:t>
            </a:r>
            <a:r>
              <a:rPr lang="el-GR" altLang="en-US" sz="2400">
                <a:solidFill>
                  <a:srgbClr val="000000"/>
                </a:solidFill>
              </a:rPr>
              <a:t> DataProperty </a:t>
            </a:r>
            <a:r>
              <a:rPr lang="el-GR" altLang="en-US" sz="2400">
                <a:solidFill>
                  <a:srgbClr val="000000"/>
                </a:solidFill>
                <a:latin typeface="Courier New" panose="02070309020205020404" pitchFamily="49" charset="0"/>
              </a:rPr>
              <a:t>')'</a:t>
            </a:r>
            <a:r>
              <a:rPr lang="el-GR" altLang="en-US" sz="2400">
                <a:solidFill>
                  <a:srgbClr val="000000"/>
                </a:solidFill>
              </a:rPr>
              <a:t> |</a:t>
            </a:r>
            <a:br>
              <a:rPr lang="el-GR" altLang="en-US" sz="2400">
                <a:solidFill>
                  <a:srgbClr val="000000"/>
                </a:solidFill>
              </a:rPr>
            </a:br>
            <a:r>
              <a:rPr lang="el-GR" altLang="en-US" sz="2400">
                <a:solidFill>
                  <a:srgbClr val="000000"/>
                </a:solidFill>
              </a:rPr>
              <a:t>    </a:t>
            </a:r>
            <a:r>
              <a:rPr lang="el-GR" altLang="en-US" sz="2400">
                <a:solidFill>
                  <a:srgbClr val="000000"/>
                </a:solidFill>
                <a:latin typeface="Courier New" panose="02070309020205020404" pitchFamily="49" charset="0"/>
              </a:rPr>
              <a:t>'AnnotationProperty' '('</a:t>
            </a:r>
            <a:r>
              <a:rPr lang="el-GR" altLang="en-US" sz="2400">
                <a:solidFill>
                  <a:srgbClr val="000000"/>
                </a:solidFill>
              </a:rPr>
              <a:t> AnnotationProperty </a:t>
            </a:r>
            <a:r>
              <a:rPr lang="el-GR" altLang="en-US" sz="2400">
                <a:solidFill>
                  <a:srgbClr val="000000"/>
                </a:solidFill>
                <a:latin typeface="Courier New" panose="02070309020205020404" pitchFamily="49" charset="0"/>
              </a:rPr>
              <a:t>')'</a:t>
            </a:r>
            <a:r>
              <a:rPr lang="el-GR" altLang="en-US" sz="2400">
                <a:solidFill>
                  <a:srgbClr val="000000"/>
                </a:solidFill>
              </a:rPr>
              <a:t> |</a:t>
            </a:r>
            <a:br>
              <a:rPr lang="el-GR" altLang="en-US" sz="2400">
                <a:solidFill>
                  <a:srgbClr val="000000"/>
                </a:solidFill>
              </a:rPr>
            </a:br>
            <a:r>
              <a:rPr lang="el-GR" altLang="en-US" sz="2400">
                <a:solidFill>
                  <a:srgbClr val="000000"/>
                </a:solidFill>
              </a:rPr>
              <a:t>    </a:t>
            </a:r>
            <a:r>
              <a:rPr lang="el-GR" altLang="en-US" sz="2400">
                <a:solidFill>
                  <a:srgbClr val="000000"/>
                </a:solidFill>
                <a:latin typeface="Courier New" panose="02070309020205020404" pitchFamily="49" charset="0"/>
              </a:rPr>
              <a:t>'NamedIndividual' '('</a:t>
            </a:r>
            <a:r>
              <a:rPr lang="el-GR" altLang="en-US" sz="2400">
                <a:solidFill>
                  <a:srgbClr val="000000"/>
                </a:solidFill>
              </a:rPr>
              <a:t> NamedIndividual </a:t>
            </a:r>
            <a:r>
              <a:rPr lang="el-GR" altLang="en-US" sz="2400">
                <a:solidFill>
                  <a:srgbClr val="000000"/>
                </a:solidFill>
                <a:latin typeface="Courier New" panose="02070309020205020404" pitchFamily="49" charset="0"/>
              </a:rPr>
              <a:t>')'</a:t>
            </a:r>
            <a:r>
              <a:rPr lang="el-GR" altLang="en-US" sz="240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FDAFA341-0A4C-498B-AE54-FF2EA974836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387" name="Slide Number Placeholder 5">
            <a:extLst>
              <a:ext uri="{FF2B5EF4-FFF2-40B4-BE49-F238E27FC236}">
                <a16:creationId xmlns:a16="http://schemas.microsoft.com/office/drawing/2014/main" id="{D08AC8DF-A51D-48C8-BB98-1BB9405DC8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2C092D-250E-4438-AA1E-5CF3DE5F2D38}" type="slidenum">
              <a:rPr lang="el-GR" altLang="en-US"/>
              <a:pPr eaLnBrk="1" hangingPunct="1"/>
              <a:t>15</a:t>
            </a:fld>
            <a:endParaRPr lang="el-GR" altLang="en-US"/>
          </a:p>
        </p:txBody>
      </p:sp>
      <p:sp>
        <p:nvSpPr>
          <p:cNvPr id="16388" name="Rectangle 2">
            <a:extLst>
              <a:ext uri="{FF2B5EF4-FFF2-40B4-BE49-F238E27FC236}">
                <a16:creationId xmlns:a16="http://schemas.microsoft.com/office/drawing/2014/main" id="{390DBA91-59AA-4253-B80C-5A7AE98BEC3B}"/>
              </a:ext>
            </a:extLst>
          </p:cNvPr>
          <p:cNvSpPr>
            <a:spLocks noGrp="1" noChangeArrowheads="1"/>
          </p:cNvSpPr>
          <p:nvPr>
            <p:ph type="title"/>
          </p:nvPr>
        </p:nvSpPr>
        <p:spPr/>
        <p:txBody>
          <a:bodyPr/>
          <a:lstStyle/>
          <a:p>
            <a:pPr eaLnBrk="1" hangingPunct="1"/>
            <a:r>
              <a:rPr lang="en-US" altLang="en-US"/>
              <a:t>Imports</a:t>
            </a:r>
            <a:endParaRPr lang="el-GR" altLang="en-US"/>
          </a:p>
        </p:txBody>
      </p:sp>
      <p:sp>
        <p:nvSpPr>
          <p:cNvPr id="16389" name="Rectangle 3">
            <a:extLst>
              <a:ext uri="{FF2B5EF4-FFF2-40B4-BE49-F238E27FC236}">
                <a16:creationId xmlns:a16="http://schemas.microsoft.com/office/drawing/2014/main" id="{C12DB94A-644F-4F18-A4CF-31D594C5E646}"/>
              </a:ext>
            </a:extLst>
          </p:cNvPr>
          <p:cNvSpPr>
            <a:spLocks noGrp="1" noChangeArrowheads="1"/>
          </p:cNvSpPr>
          <p:nvPr>
            <p:ph type="body" idx="1"/>
          </p:nvPr>
        </p:nvSpPr>
        <p:spPr/>
        <p:txBody>
          <a:bodyPr/>
          <a:lstStyle/>
          <a:p>
            <a:pPr eaLnBrk="1" hangingPunct="1">
              <a:lnSpc>
                <a:spcPct val="90000"/>
              </a:lnSpc>
            </a:pPr>
            <a:r>
              <a:rPr lang="el-GR" altLang="en-US"/>
              <a:t>An OWL 2 ontology can </a:t>
            </a:r>
            <a:r>
              <a:rPr lang="el-GR" altLang="en-US" b="1"/>
              <a:t>import</a:t>
            </a:r>
            <a:r>
              <a:rPr lang="en-US" altLang="en-US" b="1"/>
              <a:t> (directly or indirectly)</a:t>
            </a:r>
            <a:r>
              <a:rPr lang="el-GR" altLang="en-US" b="1"/>
              <a:t> other ontologies</a:t>
            </a:r>
            <a:r>
              <a:rPr lang="el-GR" altLang="en-US"/>
              <a:t> in order to gain access to their entities, expressions and axioms, thus providing the basic facility for </a:t>
            </a:r>
            <a:r>
              <a:rPr lang="el-GR" altLang="en-US" b="1"/>
              <a:t>ontology modularization. </a:t>
            </a:r>
            <a:endParaRPr lang="en-US" altLang="en-US" b="1"/>
          </a:p>
          <a:p>
            <a:pPr eaLnBrk="1" hangingPunct="1">
              <a:lnSpc>
                <a:spcPct val="90000"/>
              </a:lnSpc>
            </a:pPr>
            <a:endParaRPr lang="en-US" altLang="en-US" b="1"/>
          </a:p>
          <a:p>
            <a:pPr eaLnBrk="1" hangingPunct="1">
              <a:lnSpc>
                <a:spcPct val="90000"/>
              </a:lnSpc>
            </a:pPr>
            <a:r>
              <a:rPr lang="en-US" altLang="en-US" b="1"/>
              <a:t>Example:</a:t>
            </a:r>
            <a:r>
              <a:rPr lang="en-US" altLang="en-US"/>
              <a:t> an ontology of sensors can import a geospatial ontology to specify the location of sensors.</a:t>
            </a:r>
            <a:endParaRPr lang="el-GR" alt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4">
            <a:extLst>
              <a:ext uri="{FF2B5EF4-FFF2-40B4-BE49-F238E27FC236}">
                <a16:creationId xmlns:a16="http://schemas.microsoft.com/office/drawing/2014/main" id="{F042883A-6616-4FBA-9300-2F68E23A004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1555" name="Slide Number Placeholder 5">
            <a:extLst>
              <a:ext uri="{FF2B5EF4-FFF2-40B4-BE49-F238E27FC236}">
                <a16:creationId xmlns:a16="http://schemas.microsoft.com/office/drawing/2014/main" id="{905AFBBD-3DBA-4DF9-AC48-C2C5201E1F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E09412-A280-4784-B435-66176E564EC8}" type="slidenum">
              <a:rPr lang="el-GR" altLang="en-US"/>
              <a:pPr eaLnBrk="1" hangingPunct="1"/>
              <a:t>150</a:t>
            </a:fld>
            <a:endParaRPr lang="el-GR" altLang="en-US"/>
          </a:p>
        </p:txBody>
      </p:sp>
      <p:sp>
        <p:nvSpPr>
          <p:cNvPr id="151556" name="Rectangle 2">
            <a:extLst>
              <a:ext uri="{FF2B5EF4-FFF2-40B4-BE49-F238E27FC236}">
                <a16:creationId xmlns:a16="http://schemas.microsoft.com/office/drawing/2014/main" id="{5C328355-FCBA-47F3-BE28-08524D5B82CC}"/>
              </a:ext>
            </a:extLst>
          </p:cNvPr>
          <p:cNvSpPr>
            <a:spLocks noGrp="1" noChangeArrowheads="1"/>
          </p:cNvSpPr>
          <p:nvPr>
            <p:ph type="title"/>
          </p:nvPr>
        </p:nvSpPr>
        <p:spPr/>
        <p:txBody>
          <a:bodyPr/>
          <a:lstStyle/>
          <a:p>
            <a:pPr eaLnBrk="1" hangingPunct="1"/>
            <a:r>
              <a:rPr lang="en-US" altLang="en-US"/>
              <a:t>Example</a:t>
            </a:r>
            <a:endParaRPr lang="el-GR" altLang="en-US"/>
          </a:p>
        </p:txBody>
      </p:sp>
      <p:sp>
        <p:nvSpPr>
          <p:cNvPr id="151557" name="Rectangle 3">
            <a:extLst>
              <a:ext uri="{FF2B5EF4-FFF2-40B4-BE49-F238E27FC236}">
                <a16:creationId xmlns:a16="http://schemas.microsoft.com/office/drawing/2014/main" id="{D862B578-211D-46B1-A68C-8EE8259FB821}"/>
              </a:ext>
            </a:extLst>
          </p:cNvPr>
          <p:cNvSpPr>
            <a:spLocks noGrp="1" noChangeArrowheads="1"/>
          </p:cNvSpPr>
          <p:nvPr>
            <p:ph type="body" idx="1"/>
          </p:nvPr>
        </p:nvSpPr>
        <p:spPr/>
        <p:txBody>
          <a:bodyPr/>
          <a:lstStyle/>
          <a:p>
            <a:pPr algn="ctr" eaLnBrk="1" hangingPunct="1">
              <a:buFontTx/>
              <a:buNone/>
            </a:pPr>
            <a:r>
              <a:rPr lang="el-GR" altLang="en-US" sz="2000">
                <a:latin typeface="Courier New" panose="02070309020205020404" pitchFamily="49" charset="0"/>
              </a:rPr>
              <a:t>Declaration(Class(a:Person)) </a:t>
            </a:r>
            <a:endParaRPr lang="en-US" altLang="en-US" sz="2000">
              <a:latin typeface="Courier New" panose="02070309020205020404" pitchFamily="49" charset="0"/>
            </a:endParaRPr>
          </a:p>
          <a:p>
            <a:pPr algn="ctr" eaLnBrk="1" hangingPunct="1">
              <a:buFontTx/>
              <a:buNone/>
            </a:pPr>
            <a:r>
              <a:rPr lang="el-GR" altLang="en-US" sz="2000">
                <a:latin typeface="Courier New" panose="02070309020205020404" pitchFamily="49" charset="0"/>
              </a:rPr>
              <a:t>Declaration(NamedIndividual(a:Peter))</a:t>
            </a:r>
            <a:endParaRPr lang="en-US" altLang="en-US" sz="2000">
              <a:latin typeface="Courier New" panose="02070309020205020404" pitchFamily="49" charset="0"/>
            </a:endParaRPr>
          </a:p>
          <a:p>
            <a:pPr algn="ctr" eaLnBrk="1" hangingPunct="1">
              <a:buFontTx/>
              <a:buNone/>
            </a:pPr>
            <a:endParaRPr lang="en-US" altLang="en-US" sz="2000">
              <a:latin typeface="Courier New" panose="02070309020205020404" pitchFamily="49" charset="0"/>
            </a:endParaRPr>
          </a:p>
          <a:p>
            <a:pPr algn="ctr" eaLnBrk="1" hangingPunct="1">
              <a:buFontTx/>
              <a:buNone/>
            </a:pPr>
            <a:r>
              <a:rPr lang="en-US" altLang="en-US" sz="2000">
                <a:latin typeface="Courier New" panose="02070309020205020404" pitchFamily="49" charset="0"/>
              </a:rPr>
              <a:t>ClassAssertion(a:Person a:Peter)</a:t>
            </a:r>
            <a:r>
              <a:rPr lang="el-GR" altLang="en-US" sz="2000">
                <a:latin typeface="Courier New" panose="02070309020205020404" pitchFamily="49" charset="0"/>
              </a:rPr>
              <a:t>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4">
            <a:extLst>
              <a:ext uri="{FF2B5EF4-FFF2-40B4-BE49-F238E27FC236}">
                <a16:creationId xmlns:a16="http://schemas.microsoft.com/office/drawing/2014/main" id="{0ED5FE5E-6925-47AA-AA6E-7A1206E3AD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2579" name="Slide Number Placeholder 5">
            <a:extLst>
              <a:ext uri="{FF2B5EF4-FFF2-40B4-BE49-F238E27FC236}">
                <a16:creationId xmlns:a16="http://schemas.microsoft.com/office/drawing/2014/main" id="{AD16D446-9622-4FC5-80B4-7A8204FFC8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AE4AF7-4701-41D7-9280-8CEDA94808D7}" type="slidenum">
              <a:rPr lang="el-GR" altLang="en-US"/>
              <a:pPr eaLnBrk="1" hangingPunct="1"/>
              <a:t>151</a:t>
            </a:fld>
            <a:endParaRPr lang="el-GR" altLang="en-US"/>
          </a:p>
        </p:txBody>
      </p:sp>
      <p:sp>
        <p:nvSpPr>
          <p:cNvPr id="152580" name="Rectangle 2">
            <a:extLst>
              <a:ext uri="{FF2B5EF4-FFF2-40B4-BE49-F238E27FC236}">
                <a16:creationId xmlns:a16="http://schemas.microsoft.com/office/drawing/2014/main" id="{8C8B2A4D-2CA0-4388-B0CB-712CF95D3AAD}"/>
              </a:ext>
            </a:extLst>
          </p:cNvPr>
          <p:cNvSpPr>
            <a:spLocks noGrp="1" noChangeArrowheads="1"/>
          </p:cNvSpPr>
          <p:nvPr>
            <p:ph type="title"/>
          </p:nvPr>
        </p:nvSpPr>
        <p:spPr/>
        <p:txBody>
          <a:bodyPr/>
          <a:lstStyle/>
          <a:p>
            <a:pPr eaLnBrk="1" hangingPunct="1"/>
            <a:r>
              <a:rPr lang="en-US" altLang="en-US"/>
              <a:t>Axioms (cont’d)</a:t>
            </a:r>
            <a:endParaRPr lang="el-GR" altLang="en-US"/>
          </a:p>
        </p:txBody>
      </p:sp>
      <p:pic>
        <p:nvPicPr>
          <p:cNvPr id="152581" name="Picture 3">
            <a:extLst>
              <a:ext uri="{FF2B5EF4-FFF2-40B4-BE49-F238E27FC236}">
                <a16:creationId xmlns:a16="http://schemas.microsoft.com/office/drawing/2014/main" id="{4075912D-B223-4F44-8600-7EBCA89FE7F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152582" name="AutoShape 4">
            <a:extLst>
              <a:ext uri="{FF2B5EF4-FFF2-40B4-BE49-F238E27FC236}">
                <a16:creationId xmlns:a16="http://schemas.microsoft.com/office/drawing/2014/main" id="{63A1F0D8-3D9E-4835-840B-D098D7CA67F8}"/>
              </a:ext>
            </a:extLst>
          </p:cNvPr>
          <p:cNvSpPr>
            <a:spLocks noChangeArrowheads="1"/>
          </p:cNvSpPr>
          <p:nvPr/>
        </p:nvSpPr>
        <p:spPr bwMode="auto">
          <a:xfrm rot="5400000" flipV="1">
            <a:off x="7416006" y="3825082"/>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4">
            <a:extLst>
              <a:ext uri="{FF2B5EF4-FFF2-40B4-BE49-F238E27FC236}">
                <a16:creationId xmlns:a16="http://schemas.microsoft.com/office/drawing/2014/main" id="{4B31E583-AB41-4A50-AB42-7E0E3AE93A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3603" name="Slide Number Placeholder 5">
            <a:extLst>
              <a:ext uri="{FF2B5EF4-FFF2-40B4-BE49-F238E27FC236}">
                <a16:creationId xmlns:a16="http://schemas.microsoft.com/office/drawing/2014/main" id="{22C45EF2-70A9-463B-9BBE-5A44BDFDEE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ADA496-5A1B-41B6-9B3F-8D2186CB4381}" type="slidenum">
              <a:rPr lang="el-GR" altLang="en-US"/>
              <a:pPr eaLnBrk="1" hangingPunct="1"/>
              <a:t>152</a:t>
            </a:fld>
            <a:endParaRPr lang="el-GR" altLang="en-US"/>
          </a:p>
        </p:txBody>
      </p:sp>
      <p:sp>
        <p:nvSpPr>
          <p:cNvPr id="153604" name="Rectangle 2">
            <a:extLst>
              <a:ext uri="{FF2B5EF4-FFF2-40B4-BE49-F238E27FC236}">
                <a16:creationId xmlns:a16="http://schemas.microsoft.com/office/drawing/2014/main" id="{B8EDFDBF-C649-4DC2-9771-DC5EA2918243}"/>
              </a:ext>
            </a:extLst>
          </p:cNvPr>
          <p:cNvSpPr>
            <a:spLocks noGrp="1" noChangeArrowheads="1"/>
          </p:cNvSpPr>
          <p:nvPr>
            <p:ph type="title"/>
          </p:nvPr>
        </p:nvSpPr>
        <p:spPr/>
        <p:txBody>
          <a:bodyPr/>
          <a:lstStyle/>
          <a:p>
            <a:pPr eaLnBrk="1" hangingPunct="1"/>
            <a:r>
              <a:rPr lang="el-GR" altLang="en-US" b="1"/>
              <a:t>Assertions </a:t>
            </a:r>
            <a:endParaRPr lang="el-GR" altLang="en-US"/>
          </a:p>
        </p:txBody>
      </p:sp>
      <p:sp>
        <p:nvSpPr>
          <p:cNvPr id="153605" name="Rectangle 3">
            <a:extLst>
              <a:ext uri="{FF2B5EF4-FFF2-40B4-BE49-F238E27FC236}">
                <a16:creationId xmlns:a16="http://schemas.microsoft.com/office/drawing/2014/main" id="{B412BD40-8ADC-4DEE-A85F-894E23F6F61B}"/>
              </a:ext>
            </a:extLst>
          </p:cNvPr>
          <p:cNvSpPr>
            <a:spLocks noGrp="1" noChangeArrowheads="1"/>
          </p:cNvSpPr>
          <p:nvPr>
            <p:ph type="body" idx="1"/>
          </p:nvPr>
        </p:nvSpPr>
        <p:spPr/>
        <p:txBody>
          <a:bodyPr/>
          <a:lstStyle/>
          <a:p>
            <a:pPr eaLnBrk="1" hangingPunct="1">
              <a:lnSpc>
                <a:spcPct val="80000"/>
              </a:lnSpc>
            </a:pPr>
            <a:r>
              <a:rPr lang="en-US" altLang="en-US" sz="2800"/>
              <a:t>OWL 2 supports a rich set of axioms for stating </a:t>
            </a:r>
            <a:r>
              <a:rPr lang="en-US" altLang="en-US" sz="2800" b="1"/>
              <a:t>assertions about individuals</a:t>
            </a:r>
            <a:r>
              <a:rPr lang="en-US" altLang="en-US" sz="2800"/>
              <a:t>:</a:t>
            </a:r>
          </a:p>
          <a:p>
            <a:pPr lvl="1" eaLnBrk="1" hangingPunct="1">
              <a:lnSpc>
                <a:spcPct val="80000"/>
              </a:lnSpc>
            </a:pPr>
            <a:r>
              <a:rPr lang="en-US" altLang="en-US" sz="2400"/>
              <a:t>Individual equality</a:t>
            </a:r>
          </a:p>
          <a:p>
            <a:pPr lvl="1" eaLnBrk="1" hangingPunct="1">
              <a:lnSpc>
                <a:spcPct val="80000"/>
              </a:lnSpc>
            </a:pPr>
            <a:r>
              <a:rPr lang="en-US" altLang="en-US" sz="2400"/>
              <a:t>Individual inequality</a:t>
            </a:r>
          </a:p>
          <a:p>
            <a:pPr lvl="1" eaLnBrk="1" hangingPunct="1">
              <a:lnSpc>
                <a:spcPct val="80000"/>
              </a:lnSpc>
            </a:pPr>
            <a:r>
              <a:rPr lang="en-US" altLang="en-US" sz="2400"/>
              <a:t>Class assertion</a:t>
            </a:r>
          </a:p>
          <a:p>
            <a:pPr lvl="1" eaLnBrk="1" hangingPunct="1">
              <a:lnSpc>
                <a:spcPct val="80000"/>
              </a:lnSpc>
            </a:pPr>
            <a:r>
              <a:rPr lang="en-US" altLang="en-US" sz="2400"/>
              <a:t>Positive object property assertion</a:t>
            </a:r>
          </a:p>
          <a:p>
            <a:pPr lvl="1" eaLnBrk="1" hangingPunct="1">
              <a:lnSpc>
                <a:spcPct val="80000"/>
              </a:lnSpc>
            </a:pPr>
            <a:r>
              <a:rPr lang="en-US" altLang="en-US" sz="2400"/>
              <a:t>Negative object property assertion</a:t>
            </a:r>
          </a:p>
          <a:p>
            <a:pPr lvl="1" eaLnBrk="1" hangingPunct="1">
              <a:lnSpc>
                <a:spcPct val="80000"/>
              </a:lnSpc>
            </a:pPr>
            <a:r>
              <a:rPr lang="en-US" altLang="en-US" sz="2400"/>
              <a:t>Positive data property assertion</a:t>
            </a:r>
          </a:p>
          <a:p>
            <a:pPr lvl="1" eaLnBrk="1" hangingPunct="1">
              <a:lnSpc>
                <a:spcPct val="80000"/>
              </a:lnSpc>
            </a:pPr>
            <a:r>
              <a:rPr lang="en-US" altLang="en-US" sz="2400"/>
              <a:t>Negative data property assertion</a:t>
            </a:r>
          </a:p>
          <a:p>
            <a:pPr lvl="1" eaLnBrk="1" hangingPunct="1">
              <a:lnSpc>
                <a:spcPct val="80000"/>
              </a:lnSpc>
            </a:pPr>
            <a:endParaRPr lang="en-US" altLang="en-US" sz="2400"/>
          </a:p>
          <a:p>
            <a:pPr eaLnBrk="1" hangingPunct="1">
              <a:lnSpc>
                <a:spcPct val="80000"/>
              </a:lnSpc>
            </a:pPr>
            <a:r>
              <a:rPr lang="en-US" altLang="en-US" sz="2800"/>
              <a:t>Assertions are often also called </a:t>
            </a:r>
            <a:r>
              <a:rPr lang="en-US" altLang="en-US" sz="2800" b="1"/>
              <a:t>facts</a:t>
            </a:r>
            <a:r>
              <a:rPr lang="en-US" altLang="en-US" sz="2800"/>
              <a:t>. They are part of the ABox in DLs.</a:t>
            </a:r>
            <a:endParaRPr lang="el-GR" altLang="en-US" sz="28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4">
            <a:extLst>
              <a:ext uri="{FF2B5EF4-FFF2-40B4-BE49-F238E27FC236}">
                <a16:creationId xmlns:a16="http://schemas.microsoft.com/office/drawing/2014/main" id="{366812D7-54E3-4783-A672-0E8F38F3A5E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4627" name="Slide Number Placeholder 5">
            <a:extLst>
              <a:ext uri="{FF2B5EF4-FFF2-40B4-BE49-F238E27FC236}">
                <a16:creationId xmlns:a16="http://schemas.microsoft.com/office/drawing/2014/main" id="{C0AE8A66-5141-4113-9A0D-FDA60BDEA0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0E1F8C-878F-4E81-8D4E-01EBD6527D01}" type="slidenum">
              <a:rPr lang="el-GR" altLang="en-US"/>
              <a:pPr eaLnBrk="1" hangingPunct="1"/>
              <a:t>153</a:t>
            </a:fld>
            <a:endParaRPr lang="el-GR" altLang="en-US"/>
          </a:p>
        </p:txBody>
      </p:sp>
      <p:sp>
        <p:nvSpPr>
          <p:cNvPr id="154628" name="Rectangle 2">
            <a:extLst>
              <a:ext uri="{FF2B5EF4-FFF2-40B4-BE49-F238E27FC236}">
                <a16:creationId xmlns:a16="http://schemas.microsoft.com/office/drawing/2014/main" id="{4C70F637-3486-4F90-B343-71DEB46D6C6B}"/>
              </a:ext>
            </a:extLst>
          </p:cNvPr>
          <p:cNvSpPr>
            <a:spLocks noGrp="1" noChangeArrowheads="1"/>
          </p:cNvSpPr>
          <p:nvPr>
            <p:ph type="title"/>
          </p:nvPr>
        </p:nvSpPr>
        <p:spPr/>
        <p:txBody>
          <a:bodyPr/>
          <a:lstStyle/>
          <a:p>
            <a:pPr eaLnBrk="1" hangingPunct="1"/>
            <a:r>
              <a:rPr lang="el-GR" altLang="en-US"/>
              <a:t>Individual Equality</a:t>
            </a:r>
            <a:r>
              <a:rPr lang="en-US" altLang="en-US"/>
              <a:t> Axiom</a:t>
            </a:r>
            <a:endParaRPr lang="el-GR" altLang="en-US"/>
          </a:p>
        </p:txBody>
      </p:sp>
      <p:sp>
        <p:nvSpPr>
          <p:cNvPr id="154629" name="Rectangle 3">
            <a:extLst>
              <a:ext uri="{FF2B5EF4-FFF2-40B4-BE49-F238E27FC236}">
                <a16:creationId xmlns:a16="http://schemas.microsoft.com/office/drawing/2014/main" id="{F22D3431-D5FA-4711-A027-C48A374E31AC}"/>
              </a:ext>
            </a:extLst>
          </p:cNvPr>
          <p:cNvSpPr>
            <a:spLocks noGrp="1" noChangeArrowheads="1"/>
          </p:cNvSpPr>
          <p:nvPr>
            <p:ph type="body" idx="1"/>
          </p:nvPr>
        </p:nvSpPr>
        <p:spPr/>
        <p:txBody>
          <a:bodyPr/>
          <a:lstStyle/>
          <a:p>
            <a:pPr eaLnBrk="1" hangingPunct="1"/>
            <a:r>
              <a:rPr lang="el-GR" altLang="en-US"/>
              <a:t>An </a:t>
            </a:r>
            <a:r>
              <a:rPr lang="el-GR" altLang="en-US" b="1"/>
              <a:t>individual equality axiom</a:t>
            </a:r>
            <a:r>
              <a:rPr lang="el-GR" altLang="en-US"/>
              <a:t> </a:t>
            </a:r>
            <a:r>
              <a:rPr lang="el-GR" altLang="en-US">
                <a:latin typeface="Courier New" panose="02070309020205020404" pitchFamily="49" charset="0"/>
              </a:rPr>
              <a:t>SameIndividual(a1 ... an)</a:t>
            </a:r>
            <a:r>
              <a:rPr lang="el-GR" altLang="en-US"/>
              <a:t> states that all of the individuals </a:t>
            </a:r>
            <a:r>
              <a:rPr lang="el-GR" altLang="en-US">
                <a:latin typeface="Courier New" panose="02070309020205020404" pitchFamily="49" charset="0"/>
              </a:rPr>
              <a:t>ai, 1≤i≤n,</a:t>
            </a:r>
            <a:r>
              <a:rPr lang="el-GR" altLang="en-US"/>
              <a:t> are equal to each other. </a:t>
            </a:r>
            <a:endParaRPr lang="en-US" alt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4">
            <a:extLst>
              <a:ext uri="{FF2B5EF4-FFF2-40B4-BE49-F238E27FC236}">
                <a16:creationId xmlns:a16="http://schemas.microsoft.com/office/drawing/2014/main" id="{B60E90A4-C473-4D8F-BFB8-FE508856B5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5651" name="Slide Number Placeholder 5">
            <a:extLst>
              <a:ext uri="{FF2B5EF4-FFF2-40B4-BE49-F238E27FC236}">
                <a16:creationId xmlns:a16="http://schemas.microsoft.com/office/drawing/2014/main" id="{2690A1AA-235F-449C-BA74-146B2D292E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0A1681-D6AD-444A-9231-3A8FF12ADDC8}" type="slidenum">
              <a:rPr lang="el-GR" altLang="en-US"/>
              <a:pPr eaLnBrk="1" hangingPunct="1"/>
              <a:t>154</a:t>
            </a:fld>
            <a:endParaRPr lang="el-GR" altLang="en-US"/>
          </a:p>
        </p:txBody>
      </p:sp>
      <p:sp>
        <p:nvSpPr>
          <p:cNvPr id="155652" name="Rectangle 2">
            <a:extLst>
              <a:ext uri="{FF2B5EF4-FFF2-40B4-BE49-F238E27FC236}">
                <a16:creationId xmlns:a16="http://schemas.microsoft.com/office/drawing/2014/main" id="{0060D2D6-4E83-43FB-AD53-31A550108868}"/>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155653" name="Rectangle 3">
            <a:extLst>
              <a:ext uri="{FF2B5EF4-FFF2-40B4-BE49-F238E27FC236}">
                <a16:creationId xmlns:a16="http://schemas.microsoft.com/office/drawing/2014/main" id="{E7BAEF61-F99B-491B-A239-874C1FA54E7E}"/>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n-US" altLang="en-US" sz="2000">
                <a:latin typeface="Courier New" panose="02070309020205020404" pitchFamily="49" charset="0"/>
              </a:rPr>
              <a:t>SameIndividual(a:Meg a:Megan)</a:t>
            </a: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n-US" altLang="en-US" sz="2000">
                <a:latin typeface="Courier New" panose="02070309020205020404" pitchFamily="49" charset="0"/>
              </a:rPr>
              <a:t>	 ObjectPropertyAssertion(a:hasBrother a:Meg a:Stewie) </a:t>
            </a:r>
          </a:p>
          <a:p>
            <a:pPr algn="ctr" eaLnBrk="1" hangingPunct="1">
              <a:lnSpc>
                <a:spcPct val="80000"/>
              </a:lnSpc>
              <a:buFontTx/>
              <a:buNone/>
            </a:pPr>
            <a:endParaRPr lang="en-US" altLang="en-US" sz="2800">
              <a:latin typeface="Courier New" panose="02070309020205020404" pitchFamily="49" charset="0"/>
            </a:endParaRPr>
          </a:p>
          <a:p>
            <a:pPr eaLnBrk="1" hangingPunct="1">
              <a:lnSpc>
                <a:spcPct val="80000"/>
              </a:lnSpc>
              <a:buFontTx/>
              <a:buNone/>
            </a:pPr>
            <a:r>
              <a:rPr lang="en-US" altLang="en-US" sz="2800"/>
              <a:t>we can infer</a:t>
            </a:r>
          </a:p>
          <a:p>
            <a:pPr eaLnBrk="1" hangingPunct="1">
              <a:lnSpc>
                <a:spcPct val="80000"/>
              </a:lnSpc>
              <a:buFontTx/>
              <a:buNone/>
            </a:pPr>
            <a:endParaRPr lang="en-US" altLang="en-US" sz="2800"/>
          </a:p>
          <a:p>
            <a:pPr algn="ctr" eaLnBrk="1" hangingPunct="1">
              <a:lnSpc>
                <a:spcPct val="80000"/>
              </a:lnSpc>
              <a:buFontTx/>
              <a:buNone/>
            </a:pPr>
            <a:r>
              <a:rPr lang="el-GR" altLang="en-US" sz="2000">
                <a:latin typeface="Courier New" panose="02070309020205020404" pitchFamily="49" charset="0"/>
              </a:rPr>
              <a:t>ObjectPropertyAssertion(a:hasBrother a:Megan a:Stewie)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4">
            <a:extLst>
              <a:ext uri="{FF2B5EF4-FFF2-40B4-BE49-F238E27FC236}">
                <a16:creationId xmlns:a16="http://schemas.microsoft.com/office/drawing/2014/main" id="{5791EE36-2850-46EA-9F08-B3B19EA35C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6675" name="Slide Number Placeholder 5">
            <a:extLst>
              <a:ext uri="{FF2B5EF4-FFF2-40B4-BE49-F238E27FC236}">
                <a16:creationId xmlns:a16="http://schemas.microsoft.com/office/drawing/2014/main" id="{6A8A3517-444B-4429-862C-BDBD11B1E2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41C48A-47B0-4452-89C3-4EB9F635645F}" type="slidenum">
              <a:rPr lang="el-GR" altLang="en-US"/>
              <a:pPr eaLnBrk="1" hangingPunct="1"/>
              <a:t>155</a:t>
            </a:fld>
            <a:endParaRPr lang="el-GR" altLang="en-US"/>
          </a:p>
        </p:txBody>
      </p:sp>
      <p:sp>
        <p:nvSpPr>
          <p:cNvPr id="156676" name="Rectangle 2">
            <a:extLst>
              <a:ext uri="{FF2B5EF4-FFF2-40B4-BE49-F238E27FC236}">
                <a16:creationId xmlns:a16="http://schemas.microsoft.com/office/drawing/2014/main" id="{F351732B-3AA7-4641-8656-48A637F86AF6}"/>
              </a:ext>
            </a:extLst>
          </p:cNvPr>
          <p:cNvSpPr>
            <a:spLocks noGrp="1" noChangeArrowheads="1"/>
          </p:cNvSpPr>
          <p:nvPr>
            <p:ph type="title"/>
          </p:nvPr>
        </p:nvSpPr>
        <p:spPr/>
        <p:txBody>
          <a:bodyPr/>
          <a:lstStyle/>
          <a:p>
            <a:pPr eaLnBrk="1" hangingPunct="1"/>
            <a:r>
              <a:rPr lang="el-GR" altLang="en-US"/>
              <a:t>Individual Inequality</a:t>
            </a:r>
            <a:r>
              <a:rPr lang="en-US" altLang="en-US"/>
              <a:t> Axiom</a:t>
            </a:r>
            <a:endParaRPr lang="el-GR" altLang="en-US"/>
          </a:p>
        </p:txBody>
      </p:sp>
      <p:sp>
        <p:nvSpPr>
          <p:cNvPr id="156677" name="Rectangle 3">
            <a:extLst>
              <a:ext uri="{FF2B5EF4-FFF2-40B4-BE49-F238E27FC236}">
                <a16:creationId xmlns:a16="http://schemas.microsoft.com/office/drawing/2014/main" id="{83DC3699-A91E-457E-A954-79F5C33A8DEA}"/>
              </a:ext>
            </a:extLst>
          </p:cNvPr>
          <p:cNvSpPr>
            <a:spLocks noGrp="1" noChangeArrowheads="1"/>
          </p:cNvSpPr>
          <p:nvPr>
            <p:ph type="body" idx="1"/>
          </p:nvPr>
        </p:nvSpPr>
        <p:spPr/>
        <p:txBody>
          <a:bodyPr/>
          <a:lstStyle/>
          <a:p>
            <a:pPr eaLnBrk="1" hangingPunct="1"/>
            <a:r>
              <a:rPr lang="el-GR" altLang="en-US"/>
              <a:t>An </a:t>
            </a:r>
            <a:r>
              <a:rPr lang="el-GR" altLang="en-US" b="1"/>
              <a:t>individual inequality axiom</a:t>
            </a:r>
            <a:r>
              <a:rPr lang="el-GR" altLang="en-US"/>
              <a:t> </a:t>
            </a:r>
            <a:r>
              <a:rPr lang="el-GR" altLang="en-US">
                <a:latin typeface="Courier New" panose="02070309020205020404" pitchFamily="49" charset="0"/>
              </a:rPr>
              <a:t>DifferentIndividuals(a1 ... an)</a:t>
            </a:r>
            <a:r>
              <a:rPr lang="el-GR" altLang="en-US"/>
              <a:t> states that all of the individuals </a:t>
            </a:r>
            <a:r>
              <a:rPr lang="el-GR" altLang="en-US">
                <a:latin typeface="Courier New" panose="02070309020205020404" pitchFamily="49" charset="0"/>
              </a:rPr>
              <a:t>ai, 1≤i≤n,</a:t>
            </a:r>
            <a:r>
              <a:rPr lang="el-GR" altLang="en-US"/>
              <a:t> are different from each other</a:t>
            </a:r>
            <a:r>
              <a:rPr lang="en-US" altLang="en-US"/>
              <a:t>.</a:t>
            </a:r>
          </a:p>
          <a:p>
            <a:pPr eaLnBrk="1" hangingPunct="1"/>
            <a:endParaRPr lang="en-US" altLang="en-US"/>
          </a:p>
          <a:p>
            <a:pPr eaLnBrk="1" hangingPunct="1"/>
            <a:r>
              <a:rPr lang="en-US" altLang="en-US"/>
              <a:t>Example: </a:t>
            </a:r>
          </a:p>
          <a:p>
            <a:pPr algn="ctr" eaLnBrk="1" hangingPunct="1">
              <a:buFontTx/>
              <a:buNone/>
            </a:pPr>
            <a:r>
              <a:rPr lang="en-US" altLang="en-US" sz="2800">
                <a:latin typeface="Courier New" panose="02070309020205020404" pitchFamily="49" charset="0"/>
              </a:rPr>
              <a:t>DifferentIndividuals(a:Peter a:Meg a:Chris a:Stewie)</a:t>
            </a:r>
            <a:endParaRPr lang="el-GR" altLang="en-US" sz="28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4">
            <a:extLst>
              <a:ext uri="{FF2B5EF4-FFF2-40B4-BE49-F238E27FC236}">
                <a16:creationId xmlns:a16="http://schemas.microsoft.com/office/drawing/2014/main" id="{1ADC93FD-724D-452F-BA4A-D30319849E3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7699" name="Slide Number Placeholder 5">
            <a:extLst>
              <a:ext uri="{FF2B5EF4-FFF2-40B4-BE49-F238E27FC236}">
                <a16:creationId xmlns:a16="http://schemas.microsoft.com/office/drawing/2014/main" id="{A252BC47-6BC9-40D3-AC45-5BF0A50877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11EBAA-B71B-425F-A9F4-5BC20FB0D059}" type="slidenum">
              <a:rPr lang="el-GR" altLang="en-US"/>
              <a:pPr eaLnBrk="1" hangingPunct="1"/>
              <a:t>156</a:t>
            </a:fld>
            <a:endParaRPr lang="el-GR" altLang="en-US"/>
          </a:p>
        </p:txBody>
      </p:sp>
      <p:sp>
        <p:nvSpPr>
          <p:cNvPr id="157700" name="Rectangle 2">
            <a:extLst>
              <a:ext uri="{FF2B5EF4-FFF2-40B4-BE49-F238E27FC236}">
                <a16:creationId xmlns:a16="http://schemas.microsoft.com/office/drawing/2014/main" id="{6B097C36-6D2A-4BB2-B21D-39D671AAB9BE}"/>
              </a:ext>
            </a:extLst>
          </p:cNvPr>
          <p:cNvSpPr>
            <a:spLocks noGrp="1" noChangeArrowheads="1"/>
          </p:cNvSpPr>
          <p:nvPr>
            <p:ph type="title"/>
          </p:nvPr>
        </p:nvSpPr>
        <p:spPr/>
        <p:txBody>
          <a:bodyPr/>
          <a:lstStyle/>
          <a:p>
            <a:pPr eaLnBrk="1" hangingPunct="1"/>
            <a:r>
              <a:rPr lang="el-GR" altLang="en-US"/>
              <a:t>Class Assertions </a:t>
            </a:r>
          </a:p>
        </p:txBody>
      </p:sp>
      <p:sp>
        <p:nvSpPr>
          <p:cNvPr id="157701" name="Rectangle 3">
            <a:extLst>
              <a:ext uri="{FF2B5EF4-FFF2-40B4-BE49-F238E27FC236}">
                <a16:creationId xmlns:a16="http://schemas.microsoft.com/office/drawing/2014/main" id="{50E7F3AD-42E7-4847-87A4-9CF5009ED1EA}"/>
              </a:ext>
            </a:extLst>
          </p:cNvPr>
          <p:cNvSpPr>
            <a:spLocks noGrp="1" noChangeArrowheads="1"/>
          </p:cNvSpPr>
          <p:nvPr>
            <p:ph type="body" idx="1"/>
          </p:nvPr>
        </p:nvSpPr>
        <p:spPr/>
        <p:txBody>
          <a:bodyPr/>
          <a:lstStyle/>
          <a:p>
            <a:pPr eaLnBrk="1" hangingPunct="1"/>
            <a:r>
              <a:rPr lang="el-GR" altLang="en-US"/>
              <a:t>A </a:t>
            </a:r>
            <a:r>
              <a:rPr lang="el-GR" altLang="en-US" b="1"/>
              <a:t>class assertion</a:t>
            </a:r>
            <a:r>
              <a:rPr lang="el-GR" altLang="en-US"/>
              <a:t> </a:t>
            </a:r>
            <a:r>
              <a:rPr lang="el-GR" altLang="en-US">
                <a:latin typeface="Courier New" panose="02070309020205020404" pitchFamily="49" charset="0"/>
              </a:rPr>
              <a:t>ClassAssertion(CE a)</a:t>
            </a:r>
            <a:r>
              <a:rPr lang="el-GR" altLang="en-US"/>
              <a:t> states that the individual </a:t>
            </a:r>
            <a:r>
              <a:rPr lang="el-GR" altLang="en-US">
                <a:latin typeface="Courier New" panose="02070309020205020404" pitchFamily="49" charset="0"/>
              </a:rPr>
              <a:t>a</a:t>
            </a:r>
            <a:r>
              <a:rPr lang="el-GR" altLang="en-US"/>
              <a:t> is an instance of the class expression </a:t>
            </a:r>
            <a:r>
              <a:rPr lang="el-GR" altLang="en-US">
                <a:latin typeface="Courier New" panose="02070309020205020404" pitchFamily="49" charset="0"/>
              </a:rPr>
              <a:t>CE</a:t>
            </a:r>
            <a:r>
              <a:rPr lang="el-GR" altLang="en-US"/>
              <a:t>. </a:t>
            </a:r>
            <a:endParaRPr lang="en-US" altLang="en-US"/>
          </a:p>
          <a:p>
            <a:pPr eaLnBrk="1" hangingPunct="1"/>
            <a:endParaRPr lang="en-US" altLang="en-US"/>
          </a:p>
          <a:p>
            <a:pPr eaLnBrk="1" hangingPunct="1"/>
            <a:r>
              <a:rPr lang="en-US" altLang="en-US"/>
              <a:t>Example: </a:t>
            </a:r>
          </a:p>
          <a:p>
            <a:pPr algn="ctr" eaLnBrk="1" hangingPunct="1">
              <a:buFontTx/>
              <a:buNone/>
            </a:pPr>
            <a:r>
              <a:rPr lang="el-GR" altLang="en-US">
                <a:latin typeface="Courier New" panose="02070309020205020404" pitchFamily="49" charset="0"/>
              </a:rPr>
              <a:t>ClassAssertion(a:Dog a:Brian)</a:t>
            </a:r>
            <a:r>
              <a:rPr lang="el-GR" altLang="en-US"/>
              <a:t>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4">
            <a:extLst>
              <a:ext uri="{FF2B5EF4-FFF2-40B4-BE49-F238E27FC236}">
                <a16:creationId xmlns:a16="http://schemas.microsoft.com/office/drawing/2014/main" id="{07F3C5FC-835A-47DB-8E74-950E64E834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8723" name="Slide Number Placeholder 5">
            <a:extLst>
              <a:ext uri="{FF2B5EF4-FFF2-40B4-BE49-F238E27FC236}">
                <a16:creationId xmlns:a16="http://schemas.microsoft.com/office/drawing/2014/main" id="{86665856-6C4D-4D3B-99AD-51A46B8B29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3F69A1-EB7C-4BD4-A6DD-1BE4E9F5BAD3}" type="slidenum">
              <a:rPr lang="el-GR" altLang="en-US"/>
              <a:pPr eaLnBrk="1" hangingPunct="1"/>
              <a:t>157</a:t>
            </a:fld>
            <a:endParaRPr lang="el-GR" altLang="en-US"/>
          </a:p>
        </p:txBody>
      </p:sp>
      <p:sp>
        <p:nvSpPr>
          <p:cNvPr id="158724" name="Rectangle 2">
            <a:extLst>
              <a:ext uri="{FF2B5EF4-FFF2-40B4-BE49-F238E27FC236}">
                <a16:creationId xmlns:a16="http://schemas.microsoft.com/office/drawing/2014/main" id="{52710FB6-8103-46ED-819B-3B03FA6DE9CD}"/>
              </a:ext>
            </a:extLst>
          </p:cNvPr>
          <p:cNvSpPr>
            <a:spLocks noGrp="1" noChangeArrowheads="1"/>
          </p:cNvSpPr>
          <p:nvPr>
            <p:ph type="title"/>
          </p:nvPr>
        </p:nvSpPr>
        <p:spPr/>
        <p:txBody>
          <a:bodyPr/>
          <a:lstStyle/>
          <a:p>
            <a:pPr eaLnBrk="1" hangingPunct="1"/>
            <a:r>
              <a:rPr lang="en-US" altLang="en-US"/>
              <a:t>Object Property Assertions</a:t>
            </a:r>
            <a:endParaRPr lang="el-GR" altLang="en-US"/>
          </a:p>
        </p:txBody>
      </p:sp>
      <p:sp>
        <p:nvSpPr>
          <p:cNvPr id="158725" name="Rectangle 3">
            <a:extLst>
              <a:ext uri="{FF2B5EF4-FFF2-40B4-BE49-F238E27FC236}">
                <a16:creationId xmlns:a16="http://schemas.microsoft.com/office/drawing/2014/main" id="{95D71B3F-43C5-49F7-8A19-F98B8FFC6883}"/>
              </a:ext>
            </a:extLst>
          </p:cNvPr>
          <p:cNvSpPr>
            <a:spLocks noGrp="1" noChangeArrowheads="1"/>
          </p:cNvSpPr>
          <p:nvPr>
            <p:ph type="body" idx="1"/>
          </p:nvPr>
        </p:nvSpPr>
        <p:spPr/>
        <p:txBody>
          <a:bodyPr/>
          <a:lstStyle/>
          <a:p>
            <a:pPr eaLnBrk="1" hangingPunct="1">
              <a:lnSpc>
                <a:spcPct val="90000"/>
              </a:lnSpc>
            </a:pPr>
            <a:r>
              <a:rPr lang="el-GR" altLang="en-US" sz="2800"/>
              <a:t>A </a:t>
            </a:r>
            <a:r>
              <a:rPr lang="el-GR" altLang="en-US" sz="2800" b="1"/>
              <a:t>positive object property assertion</a:t>
            </a:r>
            <a:r>
              <a:rPr lang="el-GR" altLang="en-US" sz="2800"/>
              <a:t> </a:t>
            </a:r>
            <a:r>
              <a:rPr lang="el-GR" altLang="en-US" sz="2800">
                <a:latin typeface="Courier New" panose="02070309020205020404" pitchFamily="49" charset="0"/>
              </a:rPr>
              <a:t>ObjectPropertyAssertion(OPE a1 a2)</a:t>
            </a:r>
            <a:r>
              <a:rPr lang="el-GR" altLang="en-US" sz="2800"/>
              <a:t> states that the individual </a:t>
            </a:r>
            <a:r>
              <a:rPr lang="el-GR" altLang="en-US" sz="2800">
                <a:latin typeface="Courier New" panose="02070309020205020404" pitchFamily="49" charset="0"/>
              </a:rPr>
              <a:t>a1</a:t>
            </a:r>
            <a:r>
              <a:rPr lang="el-GR" altLang="en-US" sz="2800"/>
              <a:t> is connected by the object property expression </a:t>
            </a:r>
            <a:r>
              <a:rPr lang="el-GR" altLang="en-US" sz="2800">
                <a:latin typeface="Courier New" panose="02070309020205020404" pitchFamily="49" charset="0"/>
              </a:rPr>
              <a:t>OPE</a:t>
            </a:r>
            <a:r>
              <a:rPr lang="el-GR" altLang="en-US" sz="2800"/>
              <a:t> to the individual </a:t>
            </a:r>
            <a:r>
              <a:rPr lang="el-GR" altLang="en-US" sz="2800">
                <a:latin typeface="Courier New" panose="02070309020205020404" pitchFamily="49" charset="0"/>
              </a:rPr>
              <a:t>a2</a:t>
            </a:r>
            <a:r>
              <a:rPr lang="el-GR" altLang="en-US" sz="2800"/>
              <a:t>. </a:t>
            </a:r>
            <a:endParaRPr lang="en-US" altLang="en-US" sz="2800"/>
          </a:p>
          <a:p>
            <a:pPr eaLnBrk="1" hangingPunct="1">
              <a:lnSpc>
                <a:spcPct val="90000"/>
              </a:lnSpc>
            </a:pPr>
            <a:endParaRPr lang="en-US" altLang="en-US" sz="2800"/>
          </a:p>
          <a:p>
            <a:pPr eaLnBrk="1" hangingPunct="1">
              <a:lnSpc>
                <a:spcPct val="90000"/>
              </a:lnSpc>
            </a:pPr>
            <a:r>
              <a:rPr lang="el-GR" altLang="en-US" sz="2800"/>
              <a:t>A </a:t>
            </a:r>
            <a:r>
              <a:rPr lang="el-GR" altLang="en-US" sz="2800" b="1"/>
              <a:t>negative object property assertion</a:t>
            </a:r>
            <a:r>
              <a:rPr lang="el-GR" altLang="en-US" sz="2800"/>
              <a:t> </a:t>
            </a:r>
            <a:r>
              <a:rPr lang="el-GR" altLang="en-US" sz="2800">
                <a:latin typeface="Courier New" panose="02070309020205020404" pitchFamily="49" charset="0"/>
              </a:rPr>
              <a:t>NegativeObjectPropertyAssertion(OPE a1 a2)</a:t>
            </a:r>
            <a:r>
              <a:rPr lang="el-GR" altLang="en-US" sz="2800"/>
              <a:t> states that the individual </a:t>
            </a:r>
            <a:r>
              <a:rPr lang="el-GR" altLang="en-US" sz="2800">
                <a:latin typeface="Courier New" panose="02070309020205020404" pitchFamily="49" charset="0"/>
              </a:rPr>
              <a:t>a1</a:t>
            </a:r>
            <a:r>
              <a:rPr lang="el-GR" altLang="en-US" sz="2800"/>
              <a:t> is not connected by the object property expression </a:t>
            </a:r>
            <a:r>
              <a:rPr lang="el-GR" altLang="en-US" sz="2800">
                <a:latin typeface="Courier New" panose="02070309020205020404" pitchFamily="49" charset="0"/>
              </a:rPr>
              <a:t>OPE</a:t>
            </a:r>
            <a:r>
              <a:rPr lang="el-GR" altLang="en-US" sz="2800"/>
              <a:t> to the individual </a:t>
            </a:r>
            <a:r>
              <a:rPr lang="el-GR" altLang="en-US" sz="2800">
                <a:latin typeface="Courier New" panose="02070309020205020404" pitchFamily="49" charset="0"/>
              </a:rPr>
              <a:t>a2</a:t>
            </a:r>
            <a:r>
              <a:rPr lang="el-GR" altLang="en-US" sz="2800"/>
              <a:t>.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4">
            <a:extLst>
              <a:ext uri="{FF2B5EF4-FFF2-40B4-BE49-F238E27FC236}">
                <a16:creationId xmlns:a16="http://schemas.microsoft.com/office/drawing/2014/main" id="{F9EB679E-DA31-4A66-B84E-B5F3EA9A50C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59747" name="Slide Number Placeholder 5">
            <a:extLst>
              <a:ext uri="{FF2B5EF4-FFF2-40B4-BE49-F238E27FC236}">
                <a16:creationId xmlns:a16="http://schemas.microsoft.com/office/drawing/2014/main" id="{E5AA0C69-B270-4FD9-AEAA-27117E344C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78883A-24E9-438C-8F68-3C1AF15794C6}" type="slidenum">
              <a:rPr lang="el-GR" altLang="en-US"/>
              <a:pPr eaLnBrk="1" hangingPunct="1"/>
              <a:t>158</a:t>
            </a:fld>
            <a:endParaRPr lang="el-GR" altLang="en-US"/>
          </a:p>
        </p:txBody>
      </p:sp>
      <p:sp>
        <p:nvSpPr>
          <p:cNvPr id="159748" name="Rectangle 2">
            <a:extLst>
              <a:ext uri="{FF2B5EF4-FFF2-40B4-BE49-F238E27FC236}">
                <a16:creationId xmlns:a16="http://schemas.microsoft.com/office/drawing/2014/main" id="{154013C0-5323-49B7-B1B7-629B7A8A215D}"/>
              </a:ext>
            </a:extLst>
          </p:cNvPr>
          <p:cNvSpPr>
            <a:spLocks noGrp="1" noChangeArrowheads="1"/>
          </p:cNvSpPr>
          <p:nvPr>
            <p:ph type="title"/>
          </p:nvPr>
        </p:nvSpPr>
        <p:spPr/>
        <p:txBody>
          <a:bodyPr/>
          <a:lstStyle/>
          <a:p>
            <a:pPr eaLnBrk="1" hangingPunct="1"/>
            <a:r>
              <a:rPr lang="en-US" altLang="en-US"/>
              <a:t>Examples</a:t>
            </a:r>
            <a:endParaRPr lang="el-GR" altLang="en-US"/>
          </a:p>
        </p:txBody>
      </p:sp>
      <p:sp>
        <p:nvSpPr>
          <p:cNvPr id="159749" name="Rectangle 3">
            <a:extLst>
              <a:ext uri="{FF2B5EF4-FFF2-40B4-BE49-F238E27FC236}">
                <a16:creationId xmlns:a16="http://schemas.microsoft.com/office/drawing/2014/main" id="{C455DE2A-284B-480B-BFA0-04FB0FF3A9E1}"/>
              </a:ext>
            </a:extLst>
          </p:cNvPr>
          <p:cNvSpPr>
            <a:spLocks noGrp="1" noChangeArrowheads="1"/>
          </p:cNvSpPr>
          <p:nvPr>
            <p:ph type="body" idx="1"/>
          </p:nvPr>
        </p:nvSpPr>
        <p:spPr/>
        <p:txBody>
          <a:bodyPr/>
          <a:lstStyle/>
          <a:p>
            <a:pPr algn="ctr" eaLnBrk="1" hangingPunct="1">
              <a:buFontTx/>
              <a:buNone/>
            </a:pPr>
            <a:r>
              <a:rPr lang="el-GR" altLang="en-US">
                <a:latin typeface="Courier New" panose="02070309020205020404" pitchFamily="49" charset="0"/>
              </a:rPr>
              <a:t>ObjectPropertyAssertion(a:hasDog a:Peter a:Brian) </a:t>
            </a:r>
            <a:endParaRPr lang="en-US" altLang="en-US">
              <a:latin typeface="Courier New" panose="02070309020205020404" pitchFamily="49" charset="0"/>
            </a:endParaRPr>
          </a:p>
          <a:p>
            <a:pPr algn="ctr" eaLnBrk="1" hangingPunct="1">
              <a:buFontTx/>
              <a:buNone/>
            </a:pPr>
            <a:endParaRPr lang="en-US" altLang="en-US">
              <a:latin typeface="Courier New" panose="02070309020205020404" pitchFamily="49" charset="0"/>
            </a:endParaRPr>
          </a:p>
          <a:p>
            <a:pPr algn="ctr" eaLnBrk="1" hangingPunct="1">
              <a:buFontTx/>
              <a:buNone/>
            </a:pPr>
            <a:r>
              <a:rPr lang="el-GR" altLang="en-US">
                <a:latin typeface="Courier New" panose="02070309020205020404" pitchFamily="49" charset="0"/>
              </a:rPr>
              <a:t>NegativeObjectPropertyAssertion(a:hasSon a:Peter a:Meg)</a:t>
            </a:r>
            <a:r>
              <a:rPr lang="el-GR" altLang="en-US"/>
              <a:t>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4">
            <a:extLst>
              <a:ext uri="{FF2B5EF4-FFF2-40B4-BE49-F238E27FC236}">
                <a16:creationId xmlns:a16="http://schemas.microsoft.com/office/drawing/2014/main" id="{9C60F3A2-F45D-4F5B-8124-C84E08AEC1B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0771" name="Slide Number Placeholder 5">
            <a:extLst>
              <a:ext uri="{FF2B5EF4-FFF2-40B4-BE49-F238E27FC236}">
                <a16:creationId xmlns:a16="http://schemas.microsoft.com/office/drawing/2014/main" id="{735BEA73-BE9A-4C14-A3DB-ECF4D14976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0EEFC9-86D2-420B-A90D-A17CC0943271}" type="slidenum">
              <a:rPr lang="el-GR" altLang="en-US"/>
              <a:pPr eaLnBrk="1" hangingPunct="1"/>
              <a:t>159</a:t>
            </a:fld>
            <a:endParaRPr lang="el-GR" altLang="en-US"/>
          </a:p>
        </p:txBody>
      </p:sp>
      <p:sp>
        <p:nvSpPr>
          <p:cNvPr id="160772" name="Rectangle 2">
            <a:extLst>
              <a:ext uri="{FF2B5EF4-FFF2-40B4-BE49-F238E27FC236}">
                <a16:creationId xmlns:a16="http://schemas.microsoft.com/office/drawing/2014/main" id="{750530E0-27AD-4E2A-9914-2577D64D348B}"/>
              </a:ext>
            </a:extLst>
          </p:cNvPr>
          <p:cNvSpPr>
            <a:spLocks noGrp="1" noChangeArrowheads="1"/>
          </p:cNvSpPr>
          <p:nvPr>
            <p:ph type="title"/>
          </p:nvPr>
        </p:nvSpPr>
        <p:spPr/>
        <p:txBody>
          <a:bodyPr/>
          <a:lstStyle/>
          <a:p>
            <a:pPr eaLnBrk="1" hangingPunct="1"/>
            <a:r>
              <a:rPr lang="el-GR" altLang="en-US"/>
              <a:t>Data Property Assertions </a:t>
            </a:r>
          </a:p>
        </p:txBody>
      </p:sp>
      <p:sp>
        <p:nvSpPr>
          <p:cNvPr id="160773" name="Rectangle 3">
            <a:extLst>
              <a:ext uri="{FF2B5EF4-FFF2-40B4-BE49-F238E27FC236}">
                <a16:creationId xmlns:a16="http://schemas.microsoft.com/office/drawing/2014/main" id="{4E7282A4-46FD-4772-901B-95767805A0E9}"/>
              </a:ext>
            </a:extLst>
          </p:cNvPr>
          <p:cNvSpPr>
            <a:spLocks noGrp="1" noChangeArrowheads="1"/>
          </p:cNvSpPr>
          <p:nvPr>
            <p:ph type="body" idx="1"/>
          </p:nvPr>
        </p:nvSpPr>
        <p:spPr/>
        <p:txBody>
          <a:bodyPr/>
          <a:lstStyle/>
          <a:p>
            <a:pPr eaLnBrk="1" hangingPunct="1">
              <a:lnSpc>
                <a:spcPct val="90000"/>
              </a:lnSpc>
            </a:pPr>
            <a:r>
              <a:rPr lang="el-GR" altLang="en-US" sz="2800"/>
              <a:t>A </a:t>
            </a:r>
            <a:r>
              <a:rPr lang="el-GR" altLang="en-US" sz="2800" b="1"/>
              <a:t>positive data property assertion</a:t>
            </a:r>
            <a:r>
              <a:rPr lang="el-GR" altLang="en-US" sz="2800"/>
              <a:t> </a:t>
            </a:r>
            <a:r>
              <a:rPr lang="el-GR" altLang="en-US" sz="2800">
                <a:latin typeface="Courier New" panose="02070309020205020404" pitchFamily="49" charset="0"/>
              </a:rPr>
              <a:t>DataPropertyAssertion(DPE a lt)</a:t>
            </a:r>
            <a:r>
              <a:rPr lang="el-GR" altLang="en-US" sz="2800"/>
              <a:t> states that the individual </a:t>
            </a:r>
            <a:r>
              <a:rPr lang="el-GR" altLang="en-US" sz="2800">
                <a:latin typeface="Courier New" panose="02070309020205020404" pitchFamily="49" charset="0"/>
              </a:rPr>
              <a:t>a</a:t>
            </a:r>
            <a:r>
              <a:rPr lang="el-GR" altLang="en-US" sz="2800"/>
              <a:t> is connected by the data property expression </a:t>
            </a:r>
            <a:r>
              <a:rPr lang="el-GR" altLang="en-US" sz="2800">
                <a:latin typeface="Courier New" panose="02070309020205020404" pitchFamily="49" charset="0"/>
              </a:rPr>
              <a:t>DPE</a:t>
            </a:r>
            <a:r>
              <a:rPr lang="el-GR" altLang="en-US" sz="2800"/>
              <a:t> to the literal </a:t>
            </a:r>
            <a:r>
              <a:rPr lang="el-GR" altLang="en-US" sz="2800">
                <a:latin typeface="Courier New" panose="02070309020205020404" pitchFamily="49" charset="0"/>
              </a:rPr>
              <a:t>lt</a:t>
            </a:r>
            <a:r>
              <a:rPr lang="el-GR" altLang="en-US" sz="2800"/>
              <a:t>. </a:t>
            </a:r>
            <a:endParaRPr lang="en-US" altLang="en-US" sz="2800"/>
          </a:p>
          <a:p>
            <a:pPr eaLnBrk="1" hangingPunct="1">
              <a:lnSpc>
                <a:spcPct val="90000"/>
              </a:lnSpc>
              <a:buFontTx/>
              <a:buNone/>
            </a:pPr>
            <a:endParaRPr lang="en-US" altLang="en-US" sz="2800"/>
          </a:p>
          <a:p>
            <a:pPr eaLnBrk="1" hangingPunct="1">
              <a:lnSpc>
                <a:spcPct val="90000"/>
              </a:lnSpc>
            </a:pPr>
            <a:r>
              <a:rPr lang="el-GR" altLang="en-US" sz="2800"/>
              <a:t>A </a:t>
            </a:r>
            <a:r>
              <a:rPr lang="el-GR" altLang="en-US" sz="2800" b="1"/>
              <a:t>negative data property</a:t>
            </a:r>
            <a:r>
              <a:rPr lang="el-GR" altLang="en-US" sz="2800"/>
              <a:t> assertion </a:t>
            </a:r>
            <a:r>
              <a:rPr lang="el-GR" altLang="en-US" sz="2800">
                <a:latin typeface="Courier New" panose="02070309020205020404" pitchFamily="49" charset="0"/>
              </a:rPr>
              <a:t>NegativeDataPropertyAssertion(DPE a lt)</a:t>
            </a:r>
            <a:r>
              <a:rPr lang="el-GR" altLang="en-US" sz="2800"/>
              <a:t> states that the individual </a:t>
            </a:r>
            <a:r>
              <a:rPr lang="el-GR" altLang="en-US" sz="2800">
                <a:latin typeface="Courier New" panose="02070309020205020404" pitchFamily="49" charset="0"/>
              </a:rPr>
              <a:t>a</a:t>
            </a:r>
            <a:r>
              <a:rPr lang="el-GR" altLang="en-US" sz="2800"/>
              <a:t> is not connected by the data property expression </a:t>
            </a:r>
            <a:r>
              <a:rPr lang="el-GR" altLang="en-US" sz="2800">
                <a:latin typeface="Courier New" panose="02070309020205020404" pitchFamily="49" charset="0"/>
              </a:rPr>
              <a:t>DPE</a:t>
            </a:r>
            <a:r>
              <a:rPr lang="el-GR" altLang="en-US" sz="2800"/>
              <a:t> to the literal </a:t>
            </a:r>
            <a:r>
              <a:rPr lang="el-GR" altLang="en-US" sz="2800">
                <a:latin typeface="Courier New" panose="02070309020205020404" pitchFamily="49" charset="0"/>
              </a:rPr>
              <a:t>lt.</a:t>
            </a:r>
            <a:r>
              <a:rPr lang="el-GR" altLang="en-US" sz="2800"/>
              <a:t> </a:t>
            </a:r>
            <a:endParaRPr lang="en-US" altLang="en-US" sz="2800"/>
          </a:p>
          <a:p>
            <a:pPr eaLnBrk="1" hangingPunct="1">
              <a:lnSpc>
                <a:spcPct val="90000"/>
              </a:lnSpc>
            </a:pPr>
            <a:endParaRPr lang="el-GR"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0E516AF5-96DF-4AF9-A127-56D7D156141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411" name="Slide Number Placeholder 5">
            <a:extLst>
              <a:ext uri="{FF2B5EF4-FFF2-40B4-BE49-F238E27FC236}">
                <a16:creationId xmlns:a16="http://schemas.microsoft.com/office/drawing/2014/main" id="{91740838-1275-415D-AAB4-5B338B7D11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5686ED-C7AF-4B09-A874-F1798DF497DF}" type="slidenum">
              <a:rPr lang="el-GR" altLang="en-US"/>
              <a:pPr eaLnBrk="1" hangingPunct="1"/>
              <a:t>16</a:t>
            </a:fld>
            <a:endParaRPr lang="el-GR" altLang="en-US"/>
          </a:p>
        </p:txBody>
      </p:sp>
      <p:sp>
        <p:nvSpPr>
          <p:cNvPr id="17412" name="Rectangle 2">
            <a:extLst>
              <a:ext uri="{FF2B5EF4-FFF2-40B4-BE49-F238E27FC236}">
                <a16:creationId xmlns:a16="http://schemas.microsoft.com/office/drawing/2014/main" id="{3160FB63-C960-48A7-B436-C01733826E09}"/>
              </a:ext>
            </a:extLst>
          </p:cNvPr>
          <p:cNvSpPr>
            <a:spLocks noGrp="1" noChangeArrowheads="1"/>
          </p:cNvSpPr>
          <p:nvPr>
            <p:ph type="title"/>
          </p:nvPr>
        </p:nvSpPr>
        <p:spPr/>
        <p:txBody>
          <a:bodyPr/>
          <a:lstStyle/>
          <a:p>
            <a:pPr eaLnBrk="1" hangingPunct="1"/>
            <a:r>
              <a:rPr lang="en-US" altLang="en-US"/>
              <a:t>OWL 2 Syntaxes</a:t>
            </a:r>
            <a:endParaRPr lang="el-GR" altLang="en-US"/>
          </a:p>
        </p:txBody>
      </p:sp>
      <p:sp>
        <p:nvSpPr>
          <p:cNvPr id="17413" name="Rectangle 3">
            <a:extLst>
              <a:ext uri="{FF2B5EF4-FFF2-40B4-BE49-F238E27FC236}">
                <a16:creationId xmlns:a16="http://schemas.microsoft.com/office/drawing/2014/main" id="{A10415E7-996B-4F4C-A11E-2652CADFA0EB}"/>
              </a:ext>
            </a:extLst>
          </p:cNvPr>
          <p:cNvSpPr>
            <a:spLocks noGrp="1" noChangeArrowheads="1"/>
          </p:cNvSpPr>
          <p:nvPr>
            <p:ph type="body" idx="1"/>
          </p:nvPr>
        </p:nvSpPr>
        <p:spPr/>
        <p:txBody>
          <a:bodyPr/>
          <a:lstStyle/>
          <a:p>
            <a:pPr eaLnBrk="1" hangingPunct="1">
              <a:lnSpc>
                <a:spcPct val="80000"/>
              </a:lnSpc>
            </a:pPr>
            <a:r>
              <a:rPr lang="en-US" altLang="en-US" sz="2000" b="1" dirty="0"/>
              <a:t>The </a:t>
            </a:r>
            <a:r>
              <a:rPr lang="el-GR" altLang="en-US" sz="2000" b="1" dirty="0"/>
              <a:t>Functional-Style syntax</a:t>
            </a:r>
            <a:r>
              <a:rPr lang="en-US" altLang="en-US" sz="2000" b="1" dirty="0"/>
              <a:t>.</a:t>
            </a:r>
            <a:r>
              <a:rPr lang="en-US" altLang="en-US" sz="2000" dirty="0"/>
              <a:t> This syntax </a:t>
            </a:r>
            <a:r>
              <a:rPr lang="en-US" altLang="en-US" sz="2000" dirty="0" err="1"/>
              <a:t>i</a:t>
            </a:r>
            <a:r>
              <a:rPr lang="el-GR" altLang="en-US" sz="2000" dirty="0"/>
              <a:t>s designed to be easier for specification purposes and to provide a foundation for the implementation of OWL 2 tools such as APIs and reasoners. </a:t>
            </a:r>
            <a:r>
              <a:rPr lang="en-US" altLang="en-US" sz="2000" b="1" dirty="0"/>
              <a:t>This is the syntax we will use in this presentation.</a:t>
            </a:r>
          </a:p>
          <a:p>
            <a:pPr eaLnBrk="1" hangingPunct="1">
              <a:lnSpc>
                <a:spcPct val="80000"/>
              </a:lnSpc>
            </a:pPr>
            <a:endParaRPr lang="en-US" altLang="en-US" sz="2000" b="1" dirty="0"/>
          </a:p>
          <a:p>
            <a:pPr eaLnBrk="1" hangingPunct="1">
              <a:lnSpc>
                <a:spcPct val="80000"/>
              </a:lnSpc>
            </a:pPr>
            <a:r>
              <a:rPr lang="en-US" altLang="en-US" sz="2000" b="1" dirty="0"/>
              <a:t>The </a:t>
            </a:r>
            <a:r>
              <a:rPr lang="el-GR" altLang="en-US" sz="2000" b="1" dirty="0"/>
              <a:t>RDF/XML syntax</a:t>
            </a:r>
            <a:r>
              <a:rPr lang="en-US" altLang="en-US" sz="2000" dirty="0"/>
              <a:t>: this </a:t>
            </a:r>
            <a:r>
              <a:rPr lang="el-GR" altLang="en-US" sz="2000" dirty="0"/>
              <a:t>is just RDF/XML, with a particular translation for the OWL constructs</a:t>
            </a:r>
            <a:r>
              <a:rPr lang="en-US" altLang="en-US" sz="2000" dirty="0"/>
              <a:t>. Here one can use other popular syntaxes for RDF, e.g., </a:t>
            </a:r>
            <a:r>
              <a:rPr lang="en-US" altLang="en-US" sz="2000" b="1" dirty="0"/>
              <a:t>Turtle syntax.</a:t>
            </a:r>
          </a:p>
          <a:p>
            <a:pPr eaLnBrk="1" hangingPunct="1">
              <a:lnSpc>
                <a:spcPct val="80000"/>
              </a:lnSpc>
              <a:buFontTx/>
              <a:buNone/>
            </a:pPr>
            <a:endParaRPr lang="en-US" altLang="en-US" sz="2000" b="1" dirty="0"/>
          </a:p>
          <a:p>
            <a:pPr eaLnBrk="1" hangingPunct="1">
              <a:lnSpc>
                <a:spcPct val="80000"/>
              </a:lnSpc>
            </a:pPr>
            <a:r>
              <a:rPr lang="el-GR" altLang="en-US" sz="2000" b="1" dirty="0"/>
              <a:t>The Manchester syntax</a:t>
            </a:r>
            <a:r>
              <a:rPr lang="en-US" altLang="en-US" sz="2000" b="1" dirty="0"/>
              <a:t>:</a:t>
            </a:r>
            <a:r>
              <a:rPr lang="en-US" altLang="en-US" sz="2000" dirty="0"/>
              <a:t> this</a:t>
            </a:r>
            <a:r>
              <a:rPr lang="el-GR" altLang="en-US" sz="2000" dirty="0"/>
              <a:t> is </a:t>
            </a:r>
            <a:r>
              <a:rPr lang="en-US" altLang="en-US" sz="2000" dirty="0"/>
              <a:t>a frame-based</a:t>
            </a:r>
            <a:r>
              <a:rPr lang="el-GR" altLang="en-US" sz="2000" dirty="0"/>
              <a:t> syntax that is designed to be easier for </a:t>
            </a:r>
            <a:r>
              <a:rPr lang="en-US" altLang="en-US" sz="2000" dirty="0"/>
              <a:t>users</a:t>
            </a:r>
            <a:r>
              <a:rPr lang="el-GR" altLang="en-US" sz="2000" dirty="0"/>
              <a:t> to read. </a:t>
            </a:r>
            <a:endParaRPr lang="en-US" altLang="en-US" sz="2000" dirty="0"/>
          </a:p>
          <a:p>
            <a:pPr eaLnBrk="1" hangingPunct="1">
              <a:lnSpc>
                <a:spcPct val="80000"/>
              </a:lnSpc>
              <a:buFontTx/>
              <a:buNone/>
            </a:pPr>
            <a:endParaRPr lang="en-US" altLang="en-US" sz="2000" dirty="0"/>
          </a:p>
          <a:p>
            <a:pPr eaLnBrk="1" hangingPunct="1">
              <a:lnSpc>
                <a:spcPct val="80000"/>
              </a:lnSpc>
            </a:pPr>
            <a:r>
              <a:rPr lang="el-GR" altLang="en-US" sz="2000" b="1" dirty="0"/>
              <a:t>The OWL XML syntax</a:t>
            </a:r>
            <a:r>
              <a:rPr lang="en-US" altLang="en-US" sz="2000" b="1" dirty="0"/>
              <a:t>:</a:t>
            </a:r>
            <a:r>
              <a:rPr lang="en-US" altLang="en-US" sz="2000" dirty="0"/>
              <a:t> this</a:t>
            </a:r>
            <a:r>
              <a:rPr lang="el-GR" altLang="en-US" sz="2000" dirty="0"/>
              <a:t> is an XML syntax for OWL defined by an XML schema</a:t>
            </a:r>
            <a:r>
              <a:rPr lang="en-US" altLang="en-US" sz="2000" dirty="0"/>
              <a:t>.</a:t>
            </a:r>
          </a:p>
          <a:p>
            <a:pPr eaLnBrk="1" hangingPunct="1">
              <a:lnSpc>
                <a:spcPct val="80000"/>
              </a:lnSpc>
            </a:pPr>
            <a:endParaRPr lang="en-US" altLang="en-US" sz="2000" dirty="0"/>
          </a:p>
          <a:p>
            <a:pPr eaLnBrk="1" hangingPunct="1">
              <a:lnSpc>
                <a:spcPct val="80000"/>
              </a:lnSpc>
            </a:pPr>
            <a:r>
              <a:rPr lang="en-GB" sz="1600" b="1" dirty="0">
                <a:solidFill>
                  <a:srgbClr val="333333"/>
                </a:solidFill>
                <a:effectLst/>
                <a:latin typeface="Droid Sans"/>
              </a:rPr>
              <a:t>OWL Syntax Converter:</a:t>
            </a:r>
            <a:endParaRPr lang="en-US" altLang="en-US" sz="1600" dirty="0"/>
          </a:p>
          <a:p>
            <a:pPr eaLnBrk="1" hangingPunct="1">
              <a:lnSpc>
                <a:spcPct val="80000"/>
              </a:lnSpc>
            </a:pPr>
            <a:r>
              <a:rPr lang="en-GB" altLang="en-US" sz="2000" dirty="0"/>
              <a:t>http://owl.cs.manchester.ac.uk/tools/webapps/owl-syntax-converter/</a:t>
            </a:r>
            <a:endParaRPr lang="el-GR" altLang="en-US" sz="2000"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4">
            <a:extLst>
              <a:ext uri="{FF2B5EF4-FFF2-40B4-BE49-F238E27FC236}">
                <a16:creationId xmlns:a16="http://schemas.microsoft.com/office/drawing/2014/main" id="{B38A0123-8A0F-40E6-83ED-275D4A3A90C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1795" name="Slide Number Placeholder 5">
            <a:extLst>
              <a:ext uri="{FF2B5EF4-FFF2-40B4-BE49-F238E27FC236}">
                <a16:creationId xmlns:a16="http://schemas.microsoft.com/office/drawing/2014/main" id="{B1BE942E-4DD2-4509-84B6-97FF4C63B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411183-AE9B-4AA9-BB23-3E4F6C78685C}" type="slidenum">
              <a:rPr lang="el-GR" altLang="en-US"/>
              <a:pPr eaLnBrk="1" hangingPunct="1"/>
              <a:t>160</a:t>
            </a:fld>
            <a:endParaRPr lang="el-GR" altLang="en-US"/>
          </a:p>
        </p:txBody>
      </p:sp>
      <p:sp>
        <p:nvSpPr>
          <p:cNvPr id="161796" name="Rectangle 2">
            <a:extLst>
              <a:ext uri="{FF2B5EF4-FFF2-40B4-BE49-F238E27FC236}">
                <a16:creationId xmlns:a16="http://schemas.microsoft.com/office/drawing/2014/main" id="{8B3444EA-FCDC-4D0F-ADC3-E94500B222A1}"/>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161797" name="Rectangle 3">
            <a:extLst>
              <a:ext uri="{FF2B5EF4-FFF2-40B4-BE49-F238E27FC236}">
                <a16:creationId xmlns:a16="http://schemas.microsoft.com/office/drawing/2014/main" id="{E01D8928-73DD-4DEB-8AA2-EA472EE2B6E2}"/>
              </a:ext>
            </a:extLst>
          </p:cNvPr>
          <p:cNvSpPr>
            <a:spLocks noGrp="1" noChangeArrowheads="1"/>
          </p:cNvSpPr>
          <p:nvPr>
            <p:ph type="body" idx="1"/>
          </p:nvPr>
        </p:nvSpPr>
        <p:spPr/>
        <p:txBody>
          <a:bodyPr/>
          <a:lstStyle/>
          <a:p>
            <a:pPr eaLnBrk="1" hangingPunct="1">
              <a:lnSpc>
                <a:spcPct val="80000"/>
              </a:lnSpc>
            </a:pPr>
            <a:r>
              <a:rPr lang="en-US" altLang="en-US" sz="1800"/>
              <a:t>From</a:t>
            </a:r>
          </a:p>
          <a:p>
            <a:pPr eaLnBrk="1" hangingPunct="1">
              <a:lnSpc>
                <a:spcPct val="80000"/>
              </a:lnSpc>
              <a:buFontTx/>
              <a:buNone/>
            </a:pPr>
            <a:endParaRPr lang="en-US" altLang="en-US" sz="1800"/>
          </a:p>
          <a:p>
            <a:pPr eaLnBrk="1" hangingPunct="1">
              <a:lnSpc>
                <a:spcPct val="80000"/>
              </a:lnSpc>
              <a:buFontTx/>
              <a:buNone/>
            </a:pPr>
            <a:r>
              <a:rPr lang="el-GR" altLang="en-US" sz="1800">
                <a:latin typeface="Courier New" panose="02070309020205020404" pitchFamily="49" charset="0"/>
              </a:rPr>
              <a:t>DataPropertyAssertion(a:hasAge a:Meg "17"^^xsd:integer)</a:t>
            </a:r>
            <a:endParaRPr lang="en-US" altLang="en-US" sz="1800">
              <a:latin typeface="Courier New" panose="02070309020205020404" pitchFamily="49" charset="0"/>
            </a:endParaRPr>
          </a:p>
          <a:p>
            <a:pPr eaLnBrk="1" hangingPunct="1">
              <a:lnSpc>
                <a:spcPct val="80000"/>
              </a:lnSpc>
              <a:buFontTx/>
              <a:buNone/>
            </a:pPr>
            <a:r>
              <a:rPr lang="el-GR" altLang="en-US" sz="1800">
                <a:latin typeface="Courier New" panose="02070309020205020404" pitchFamily="49" charset="0"/>
              </a:rPr>
              <a:t> </a:t>
            </a:r>
            <a:endParaRPr lang="en-US" altLang="en-US" sz="1800">
              <a:latin typeface="Courier New" panose="02070309020205020404" pitchFamily="49" charset="0"/>
            </a:endParaRPr>
          </a:p>
          <a:p>
            <a:pPr eaLnBrk="1" hangingPunct="1">
              <a:lnSpc>
                <a:spcPct val="80000"/>
              </a:lnSpc>
              <a:buFontTx/>
              <a:buNone/>
            </a:pPr>
            <a:r>
              <a:rPr lang="el-GR" altLang="en-US" sz="1800">
                <a:latin typeface="Courier New" panose="02070309020205020404" pitchFamily="49" charset="0"/>
              </a:rPr>
              <a:t>SubClassOf(</a:t>
            </a:r>
            <a:br>
              <a:rPr lang="el-GR" altLang="en-US" sz="1800">
                <a:latin typeface="Courier New" panose="02070309020205020404" pitchFamily="49" charset="0"/>
              </a:rPr>
            </a:br>
            <a:r>
              <a:rPr lang="el-GR" altLang="en-US" sz="1800">
                <a:latin typeface="Courier New" panose="02070309020205020404" pitchFamily="49" charset="0"/>
              </a:rPr>
              <a:t>    DataSomeValuesFrom(a:hasAge</a:t>
            </a:r>
            <a:br>
              <a:rPr lang="el-GR" altLang="en-US" sz="1800">
                <a:latin typeface="Courier New" panose="02070309020205020404" pitchFamily="49" charset="0"/>
              </a:rPr>
            </a:br>
            <a:r>
              <a:rPr lang="el-GR" altLang="en-US" sz="1800">
                <a:latin typeface="Courier New" panose="02070309020205020404" pitchFamily="49" charset="0"/>
              </a:rPr>
              <a:t>       DatatypeRestriction(xsd:integer</a:t>
            </a:r>
            <a:br>
              <a:rPr lang="el-GR" altLang="en-US" sz="1800">
                <a:latin typeface="Courier New" panose="02070309020205020404" pitchFamily="49" charset="0"/>
              </a:rPr>
            </a:br>
            <a:r>
              <a:rPr lang="el-GR" altLang="en-US" sz="1800">
                <a:latin typeface="Courier New" panose="02070309020205020404" pitchFamily="49" charset="0"/>
              </a:rPr>
              <a:t>          xsd:minInclusive "13"^^xsd:integer</a:t>
            </a:r>
            <a:br>
              <a:rPr lang="el-GR" altLang="en-US" sz="1800">
                <a:latin typeface="Courier New" panose="02070309020205020404" pitchFamily="49" charset="0"/>
              </a:rPr>
            </a:br>
            <a:r>
              <a:rPr lang="el-GR" altLang="en-US" sz="1800">
                <a:latin typeface="Courier New" panose="02070309020205020404" pitchFamily="49" charset="0"/>
              </a:rPr>
              <a:t>          xsd:maxInclusive "19"^^xsd:integer</a:t>
            </a:r>
            <a:br>
              <a:rPr lang="el-GR" altLang="en-US" sz="1800">
                <a:latin typeface="Courier New" panose="02070309020205020404" pitchFamily="49" charset="0"/>
              </a:rPr>
            </a:br>
            <a:r>
              <a:rPr lang="el-GR" altLang="en-US" sz="1800">
                <a:latin typeface="Courier New" panose="02070309020205020404" pitchFamily="49" charset="0"/>
              </a:rPr>
              <a:t>       )</a:t>
            </a:r>
            <a:br>
              <a:rPr lang="el-GR" altLang="en-US" sz="1800">
                <a:latin typeface="Courier New" panose="02070309020205020404" pitchFamily="49" charset="0"/>
              </a:rPr>
            </a:br>
            <a:r>
              <a:rPr lang="el-GR" altLang="en-US" sz="1800">
                <a:latin typeface="Courier New" panose="02070309020205020404" pitchFamily="49" charset="0"/>
              </a:rPr>
              <a:t>    </a:t>
            </a:r>
            <a:r>
              <a:rPr lang="en-US" altLang="en-US" sz="1800">
                <a:latin typeface="Courier New" panose="02070309020205020404" pitchFamily="49" charset="0"/>
              </a:rPr>
              <a:t> </a:t>
            </a:r>
            <a:r>
              <a:rPr lang="el-GR" altLang="en-US" sz="1800">
                <a:latin typeface="Courier New" panose="02070309020205020404" pitchFamily="49" charset="0"/>
              </a:rPr>
              <a:t>)</a:t>
            </a:r>
            <a:br>
              <a:rPr lang="el-GR" altLang="en-US" sz="1800">
                <a:latin typeface="Courier New" panose="02070309020205020404" pitchFamily="49" charset="0"/>
              </a:rPr>
            </a:br>
            <a:r>
              <a:rPr lang="el-GR" altLang="en-US" sz="1800">
                <a:latin typeface="Courier New" panose="02070309020205020404" pitchFamily="49" charset="0"/>
              </a:rPr>
              <a:t>    </a:t>
            </a:r>
            <a:r>
              <a:rPr lang="en-US" altLang="en-US" sz="1800">
                <a:latin typeface="Courier New" panose="02070309020205020404" pitchFamily="49" charset="0"/>
              </a:rPr>
              <a:t> </a:t>
            </a:r>
            <a:r>
              <a:rPr lang="el-GR" altLang="en-US" sz="1800">
                <a:latin typeface="Courier New" panose="02070309020205020404" pitchFamily="49" charset="0"/>
              </a:rPr>
              <a:t>a:Teenager</a:t>
            </a:r>
            <a:br>
              <a:rPr lang="el-GR" altLang="en-US" sz="1800">
                <a:latin typeface="Courier New" panose="02070309020205020404" pitchFamily="49" charset="0"/>
              </a:rPr>
            </a:br>
            <a:r>
              <a:rPr lang="el-GR" altLang="en-US" sz="1800">
                <a:latin typeface="Courier New" panose="02070309020205020404" pitchFamily="49" charset="0"/>
              </a:rPr>
              <a:t>)</a:t>
            </a:r>
            <a:endParaRPr lang="en-US" altLang="en-US" sz="1800">
              <a:latin typeface="Courier New" panose="02070309020205020404" pitchFamily="49" charset="0"/>
            </a:endParaRPr>
          </a:p>
          <a:p>
            <a:pPr lvl="1" eaLnBrk="1" hangingPunct="1">
              <a:lnSpc>
                <a:spcPct val="80000"/>
              </a:lnSpc>
              <a:buFontTx/>
              <a:buNone/>
            </a:pPr>
            <a:endParaRPr lang="en-US" altLang="en-US" sz="1800"/>
          </a:p>
          <a:p>
            <a:pPr lvl="1" eaLnBrk="1" hangingPunct="1">
              <a:lnSpc>
                <a:spcPct val="80000"/>
              </a:lnSpc>
              <a:buFontTx/>
              <a:buNone/>
            </a:pPr>
            <a:r>
              <a:rPr lang="en-US" altLang="en-US" sz="1800"/>
              <a:t>we can infer</a:t>
            </a:r>
          </a:p>
          <a:p>
            <a:pPr algn="ctr" eaLnBrk="1" hangingPunct="1">
              <a:lnSpc>
                <a:spcPct val="80000"/>
              </a:lnSpc>
              <a:buFontTx/>
              <a:buNone/>
            </a:pPr>
            <a:endParaRPr lang="en-US" altLang="en-US" sz="1800">
              <a:latin typeface="Courier New" panose="02070309020205020404" pitchFamily="49" charset="0"/>
            </a:endParaRPr>
          </a:p>
          <a:p>
            <a:pPr algn="ctr" eaLnBrk="1" hangingPunct="1">
              <a:lnSpc>
                <a:spcPct val="80000"/>
              </a:lnSpc>
              <a:buFontTx/>
              <a:buNone/>
            </a:pPr>
            <a:r>
              <a:rPr lang="en-US" altLang="en-US" sz="1800">
                <a:latin typeface="Courier New" panose="02070309020205020404" pitchFamily="49" charset="0"/>
              </a:rPr>
              <a:t>ClassAssertion(a:Teenager a:Meg) </a:t>
            </a:r>
          </a:p>
          <a:p>
            <a:pPr eaLnBrk="1" hangingPunct="1">
              <a:lnSpc>
                <a:spcPct val="80000"/>
              </a:lnSpc>
              <a:buFontTx/>
              <a:buNone/>
            </a:pPr>
            <a:endParaRPr lang="el-GR" altLang="en-US" sz="1800">
              <a:latin typeface="Courier New" panose="02070309020205020404" pitchFamily="49"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4">
            <a:extLst>
              <a:ext uri="{FF2B5EF4-FFF2-40B4-BE49-F238E27FC236}">
                <a16:creationId xmlns:a16="http://schemas.microsoft.com/office/drawing/2014/main" id="{6C824B0D-097B-45C5-94B3-391BE8737E1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2819" name="Slide Number Placeholder 5">
            <a:extLst>
              <a:ext uri="{FF2B5EF4-FFF2-40B4-BE49-F238E27FC236}">
                <a16:creationId xmlns:a16="http://schemas.microsoft.com/office/drawing/2014/main" id="{1246D8DF-4851-44D1-88A2-8261A238C2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812149-8BE0-4380-8EE4-6511C09015D0}" type="slidenum">
              <a:rPr lang="el-GR" altLang="en-US"/>
              <a:pPr eaLnBrk="1" hangingPunct="1"/>
              <a:t>161</a:t>
            </a:fld>
            <a:endParaRPr lang="el-GR" altLang="en-US"/>
          </a:p>
        </p:txBody>
      </p:sp>
      <p:sp>
        <p:nvSpPr>
          <p:cNvPr id="162820" name="Rectangle 2">
            <a:extLst>
              <a:ext uri="{FF2B5EF4-FFF2-40B4-BE49-F238E27FC236}">
                <a16:creationId xmlns:a16="http://schemas.microsoft.com/office/drawing/2014/main" id="{6B3594C3-FABC-4E80-8B12-AFE689BD5C39}"/>
              </a:ext>
            </a:extLst>
          </p:cNvPr>
          <p:cNvSpPr>
            <a:spLocks noGrp="1" noChangeArrowheads="1"/>
          </p:cNvSpPr>
          <p:nvPr>
            <p:ph type="title"/>
          </p:nvPr>
        </p:nvSpPr>
        <p:spPr/>
        <p:txBody>
          <a:bodyPr/>
          <a:lstStyle/>
          <a:p>
            <a:pPr eaLnBrk="1" hangingPunct="1"/>
            <a:r>
              <a:rPr lang="el-GR" altLang="en-US"/>
              <a:t>Annotations </a:t>
            </a:r>
          </a:p>
        </p:txBody>
      </p:sp>
      <p:sp>
        <p:nvSpPr>
          <p:cNvPr id="162821" name="Rectangle 3">
            <a:extLst>
              <a:ext uri="{FF2B5EF4-FFF2-40B4-BE49-F238E27FC236}">
                <a16:creationId xmlns:a16="http://schemas.microsoft.com/office/drawing/2014/main" id="{DD9C4E09-F439-4BE3-A0F2-D8EA6A74DAA2}"/>
              </a:ext>
            </a:extLst>
          </p:cNvPr>
          <p:cNvSpPr>
            <a:spLocks noGrp="1" noChangeArrowheads="1"/>
          </p:cNvSpPr>
          <p:nvPr>
            <p:ph type="body" idx="1"/>
          </p:nvPr>
        </p:nvSpPr>
        <p:spPr/>
        <p:txBody>
          <a:bodyPr/>
          <a:lstStyle/>
          <a:p>
            <a:pPr eaLnBrk="1" hangingPunct="1">
              <a:lnSpc>
                <a:spcPct val="80000"/>
              </a:lnSpc>
            </a:pPr>
            <a:r>
              <a:rPr lang="el-GR" altLang="en-US" sz="2400"/>
              <a:t>OWL 2 applications often need </a:t>
            </a:r>
            <a:r>
              <a:rPr lang="el-GR" altLang="en-US" sz="2400" b="1"/>
              <a:t>ways to associate additional information</a:t>
            </a:r>
            <a:r>
              <a:rPr lang="el-GR" altLang="en-US" sz="2400"/>
              <a:t> with ontologies, entities, and axioms. To this end, OWL 2 provides for </a:t>
            </a:r>
            <a:r>
              <a:rPr lang="el-GR" altLang="en-US" sz="2400" b="1"/>
              <a:t>annotations</a:t>
            </a:r>
            <a:r>
              <a:rPr lang="el-GR" altLang="en-US" sz="2400"/>
              <a:t> on ontologies, axioms, and entities. </a:t>
            </a:r>
            <a:endParaRPr lang="en-US" altLang="en-US" sz="2400"/>
          </a:p>
          <a:p>
            <a:pPr eaLnBrk="1" hangingPunct="1">
              <a:lnSpc>
                <a:spcPct val="80000"/>
              </a:lnSpc>
            </a:pPr>
            <a:endParaRPr lang="en-US" altLang="en-US" sz="2400"/>
          </a:p>
          <a:p>
            <a:pPr eaLnBrk="1" hangingPunct="1">
              <a:lnSpc>
                <a:spcPct val="80000"/>
              </a:lnSpc>
            </a:pPr>
            <a:r>
              <a:rPr lang="en-US" altLang="en-US" sz="2400"/>
              <a:t>A</a:t>
            </a:r>
            <a:r>
              <a:rPr lang="el-GR" altLang="en-US" sz="2400"/>
              <a:t>nnotations are </a:t>
            </a:r>
            <a:r>
              <a:rPr lang="el-GR" altLang="en-US" sz="2400" b="1"/>
              <a:t>first-class citizens</a:t>
            </a:r>
            <a:r>
              <a:rPr lang="el-GR" altLang="en-US" sz="2400"/>
              <a:t> in OWL 2</a:t>
            </a:r>
            <a:r>
              <a:rPr lang="en-US" altLang="en-US" sz="2400"/>
              <a:t>; </a:t>
            </a:r>
            <a:r>
              <a:rPr lang="el-GR" altLang="en-US" sz="2400"/>
              <a:t>their structure is independent of the underlying syntax</a:t>
            </a:r>
            <a:r>
              <a:rPr lang="en-US" altLang="en-US" sz="2400"/>
              <a:t> and they are different than comments that a syntax (e.g., OWL XML) might allow.</a:t>
            </a:r>
          </a:p>
          <a:p>
            <a:pPr eaLnBrk="1" hangingPunct="1">
              <a:lnSpc>
                <a:spcPct val="80000"/>
              </a:lnSpc>
            </a:pPr>
            <a:endParaRPr lang="en-US" altLang="en-US" sz="2400"/>
          </a:p>
          <a:p>
            <a:pPr eaLnBrk="1" hangingPunct="1">
              <a:lnSpc>
                <a:spcPct val="80000"/>
              </a:lnSpc>
            </a:pPr>
            <a:r>
              <a:rPr lang="en-US" altLang="en-US" sz="2400"/>
              <a:t>Annotations have no formal semantics, thus they do not participate in the meaning of an ontology (under the OWL 2 direct semantics).</a:t>
            </a:r>
            <a:endParaRPr lang="el-GR" altLang="en-US" sz="240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4">
            <a:extLst>
              <a:ext uri="{FF2B5EF4-FFF2-40B4-BE49-F238E27FC236}">
                <a16:creationId xmlns:a16="http://schemas.microsoft.com/office/drawing/2014/main" id="{670E7FC4-C9D7-46AB-BE80-999D858C5F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3843" name="Slide Number Placeholder 5">
            <a:extLst>
              <a:ext uri="{FF2B5EF4-FFF2-40B4-BE49-F238E27FC236}">
                <a16:creationId xmlns:a16="http://schemas.microsoft.com/office/drawing/2014/main" id="{32C1EF80-0DAA-42EB-BC3C-42B4530DC6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D02DA2-946E-4C95-AAB2-00CB674BC595}" type="slidenum">
              <a:rPr lang="el-GR" altLang="en-US"/>
              <a:pPr eaLnBrk="1" hangingPunct="1"/>
              <a:t>162</a:t>
            </a:fld>
            <a:endParaRPr lang="el-GR" altLang="en-US"/>
          </a:p>
        </p:txBody>
      </p:sp>
      <p:sp>
        <p:nvSpPr>
          <p:cNvPr id="163844" name="Rectangle 2">
            <a:extLst>
              <a:ext uri="{FF2B5EF4-FFF2-40B4-BE49-F238E27FC236}">
                <a16:creationId xmlns:a16="http://schemas.microsoft.com/office/drawing/2014/main" id="{F1260710-2150-45A2-A686-A359DA182ECB}"/>
              </a:ext>
            </a:extLst>
          </p:cNvPr>
          <p:cNvSpPr>
            <a:spLocks noGrp="1" noChangeArrowheads="1"/>
          </p:cNvSpPr>
          <p:nvPr>
            <p:ph type="title"/>
          </p:nvPr>
        </p:nvSpPr>
        <p:spPr/>
        <p:txBody>
          <a:bodyPr/>
          <a:lstStyle/>
          <a:p>
            <a:pPr eaLnBrk="1" hangingPunct="1"/>
            <a:r>
              <a:rPr lang="en-US" altLang="en-US"/>
              <a:t>Axioms (cont’d)</a:t>
            </a:r>
            <a:endParaRPr lang="el-GR" altLang="en-US"/>
          </a:p>
        </p:txBody>
      </p:sp>
      <p:pic>
        <p:nvPicPr>
          <p:cNvPr id="163845" name="Picture 3">
            <a:extLst>
              <a:ext uri="{FF2B5EF4-FFF2-40B4-BE49-F238E27FC236}">
                <a16:creationId xmlns:a16="http://schemas.microsoft.com/office/drawing/2014/main" id="{C0543B10-FB5F-45AD-908E-15A79B5E20A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163846" name="AutoShape 4">
            <a:extLst>
              <a:ext uri="{FF2B5EF4-FFF2-40B4-BE49-F238E27FC236}">
                <a16:creationId xmlns:a16="http://schemas.microsoft.com/office/drawing/2014/main" id="{DBB9151E-9147-430D-9A67-D81BF5B8EA3A}"/>
              </a:ext>
            </a:extLst>
          </p:cNvPr>
          <p:cNvSpPr>
            <a:spLocks noChangeArrowheads="1"/>
          </p:cNvSpPr>
          <p:nvPr/>
        </p:nvSpPr>
        <p:spPr bwMode="auto">
          <a:xfrm rot="5400000" flipV="1">
            <a:off x="8063707" y="5049044"/>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a:extLst>
              <a:ext uri="{FF2B5EF4-FFF2-40B4-BE49-F238E27FC236}">
                <a16:creationId xmlns:a16="http://schemas.microsoft.com/office/drawing/2014/main" id="{CFE3A3EF-8350-4B30-935C-B0200B7BCF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4867" name="Slide Number Placeholder 5">
            <a:extLst>
              <a:ext uri="{FF2B5EF4-FFF2-40B4-BE49-F238E27FC236}">
                <a16:creationId xmlns:a16="http://schemas.microsoft.com/office/drawing/2014/main" id="{AB8D75F2-5A8F-4F20-AB21-4816528E69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EA2165-6A27-4331-B2F4-3B9A682DC995}" type="slidenum">
              <a:rPr lang="el-GR" altLang="en-US"/>
              <a:pPr eaLnBrk="1" hangingPunct="1"/>
              <a:t>163</a:t>
            </a:fld>
            <a:endParaRPr lang="el-GR" altLang="en-US"/>
          </a:p>
        </p:txBody>
      </p:sp>
      <p:sp>
        <p:nvSpPr>
          <p:cNvPr id="164868" name="Rectangle 2">
            <a:extLst>
              <a:ext uri="{FF2B5EF4-FFF2-40B4-BE49-F238E27FC236}">
                <a16:creationId xmlns:a16="http://schemas.microsoft.com/office/drawing/2014/main" id="{6A5AD32E-2A79-423A-A8A4-36BC601FA562}"/>
              </a:ext>
            </a:extLst>
          </p:cNvPr>
          <p:cNvSpPr>
            <a:spLocks noGrp="1" noChangeArrowheads="1"/>
          </p:cNvSpPr>
          <p:nvPr>
            <p:ph type="title"/>
          </p:nvPr>
        </p:nvSpPr>
        <p:spPr/>
        <p:txBody>
          <a:bodyPr/>
          <a:lstStyle/>
          <a:p>
            <a:pPr eaLnBrk="1" hangingPunct="1"/>
            <a:r>
              <a:rPr lang="en-US" altLang="en-US" sz="4000"/>
              <a:t>Annotation of Entities and Anonymous Individuals</a:t>
            </a:r>
            <a:endParaRPr lang="el-GR" altLang="en-US" sz="4000"/>
          </a:p>
        </p:txBody>
      </p:sp>
      <p:sp>
        <p:nvSpPr>
          <p:cNvPr id="164869" name="Rectangle 3">
            <a:extLst>
              <a:ext uri="{FF2B5EF4-FFF2-40B4-BE49-F238E27FC236}">
                <a16:creationId xmlns:a16="http://schemas.microsoft.com/office/drawing/2014/main" id="{49D225D7-697A-4230-A851-DB10D139437B}"/>
              </a:ext>
            </a:extLst>
          </p:cNvPr>
          <p:cNvSpPr>
            <a:spLocks noGrp="1" noChangeArrowheads="1"/>
          </p:cNvSpPr>
          <p:nvPr>
            <p:ph type="body" idx="1"/>
          </p:nvPr>
        </p:nvSpPr>
        <p:spPr/>
        <p:txBody>
          <a:bodyPr/>
          <a:lstStyle/>
          <a:p>
            <a:pPr eaLnBrk="1" hangingPunct="1">
              <a:lnSpc>
                <a:spcPct val="90000"/>
              </a:lnSpc>
            </a:pPr>
            <a:r>
              <a:rPr lang="en-US" altLang="en-US" sz="2400"/>
              <a:t>T</a:t>
            </a:r>
            <a:r>
              <a:rPr lang="el-GR" altLang="en-US" sz="2400"/>
              <a:t>he </a:t>
            </a:r>
            <a:r>
              <a:rPr lang="en-US" altLang="en-US" sz="2400"/>
              <a:t>axiom</a:t>
            </a:r>
            <a:r>
              <a:rPr lang="el-GR" altLang="en-US" sz="2400"/>
              <a:t> </a:t>
            </a:r>
            <a:r>
              <a:rPr lang="el-GR" altLang="en-US" sz="2400">
                <a:latin typeface="Courier New" panose="02070309020205020404" pitchFamily="49" charset="0"/>
              </a:rPr>
              <a:t>AnnotationAssertion</a:t>
            </a:r>
            <a:r>
              <a:rPr lang="en-US" altLang="en-US" sz="2400">
                <a:latin typeface="Courier New" panose="02070309020205020404" pitchFamily="49" charset="0"/>
              </a:rPr>
              <a:t>(</a:t>
            </a:r>
            <a:r>
              <a:rPr lang="el-GR" altLang="en-US" sz="2400">
                <a:latin typeface="Courier New" panose="02070309020205020404" pitchFamily="49" charset="0"/>
              </a:rPr>
              <a:t>AP as av</a:t>
            </a:r>
            <a:r>
              <a:rPr lang="en-US" altLang="en-US" sz="2400">
                <a:latin typeface="Courier New" panose="02070309020205020404" pitchFamily="49" charset="0"/>
              </a:rPr>
              <a:t>)</a:t>
            </a:r>
            <a:r>
              <a:rPr lang="el-GR" altLang="en-US" sz="2400"/>
              <a:t> states that the annotation subject </a:t>
            </a:r>
            <a:r>
              <a:rPr lang="el-GR" altLang="en-US" sz="2400">
                <a:latin typeface="Courier New" panose="02070309020205020404" pitchFamily="49" charset="0"/>
              </a:rPr>
              <a:t>as</a:t>
            </a:r>
            <a:r>
              <a:rPr lang="el-GR" altLang="en-US" sz="2400"/>
              <a:t> is annotated with the annotation property </a:t>
            </a:r>
            <a:r>
              <a:rPr lang="el-GR" altLang="en-US" sz="2400">
                <a:latin typeface="Courier New" panose="02070309020205020404" pitchFamily="49" charset="0"/>
              </a:rPr>
              <a:t>AP</a:t>
            </a:r>
            <a:r>
              <a:rPr lang="el-GR" altLang="en-US" sz="2400"/>
              <a:t> </a:t>
            </a:r>
            <a:r>
              <a:rPr lang="en-US" altLang="en-US" sz="2400"/>
              <a:t>(user defined or built-in) </a:t>
            </a:r>
            <a:r>
              <a:rPr lang="el-GR" altLang="en-US" sz="2400"/>
              <a:t>and the annotation value </a:t>
            </a:r>
            <a:r>
              <a:rPr lang="el-GR" altLang="en-US" sz="2400">
                <a:latin typeface="Courier New" panose="02070309020205020404" pitchFamily="49" charset="0"/>
              </a:rPr>
              <a:t>av</a:t>
            </a:r>
            <a:r>
              <a:rPr lang="el-GR" altLang="en-US" sz="2400"/>
              <a:t>. </a:t>
            </a:r>
            <a:endParaRPr lang="en-US" altLang="en-US" sz="2400"/>
          </a:p>
          <a:p>
            <a:pPr eaLnBrk="1" hangingPunct="1">
              <a:lnSpc>
                <a:spcPct val="90000"/>
              </a:lnSpc>
            </a:pPr>
            <a:endParaRPr lang="en-US" altLang="en-US" sz="2400"/>
          </a:p>
          <a:p>
            <a:pPr eaLnBrk="1" hangingPunct="1">
              <a:lnSpc>
                <a:spcPct val="90000"/>
              </a:lnSpc>
            </a:pPr>
            <a:r>
              <a:rPr lang="en-US" altLang="en-US" sz="2400">
                <a:latin typeface="Courier New" panose="02070309020205020404" pitchFamily="49" charset="0"/>
              </a:rPr>
              <a:t>as</a:t>
            </a:r>
            <a:r>
              <a:rPr lang="en-US" altLang="en-US" sz="2400"/>
              <a:t> can be an </a:t>
            </a:r>
            <a:r>
              <a:rPr lang="el-GR" altLang="en-US" sz="2400" b="1"/>
              <a:t>entit</a:t>
            </a:r>
            <a:r>
              <a:rPr lang="en-US" altLang="en-US" sz="2400" b="1"/>
              <a:t>y</a:t>
            </a:r>
            <a:r>
              <a:rPr lang="el-GR" altLang="en-US" sz="2400"/>
              <a:t> (</a:t>
            </a:r>
            <a:r>
              <a:rPr lang="en-US" altLang="en-US" sz="2400"/>
              <a:t>i.e., individual,</a:t>
            </a:r>
            <a:r>
              <a:rPr lang="el-GR" altLang="en-US" sz="2400"/>
              <a:t> class or propert</a:t>
            </a:r>
            <a:r>
              <a:rPr lang="en-US" altLang="en-US" sz="2400"/>
              <a:t>y</a:t>
            </a:r>
            <a:r>
              <a:rPr lang="el-GR" altLang="en-US" sz="2400"/>
              <a:t>) </a:t>
            </a:r>
            <a:r>
              <a:rPr lang="en-US" altLang="en-US" sz="2400"/>
              <a:t>or </a:t>
            </a:r>
            <a:r>
              <a:rPr lang="el-GR" altLang="en-US" sz="2400"/>
              <a:t>a</a:t>
            </a:r>
            <a:r>
              <a:rPr lang="en-US" altLang="en-US" sz="2400"/>
              <a:t>n</a:t>
            </a:r>
            <a:r>
              <a:rPr lang="el-GR" altLang="en-US" sz="2400"/>
              <a:t> </a:t>
            </a:r>
            <a:r>
              <a:rPr lang="el-GR" altLang="en-US" sz="2400" b="1"/>
              <a:t>anonymous individual</a:t>
            </a:r>
            <a:r>
              <a:rPr lang="el-GR" altLang="en-US" sz="2400"/>
              <a:t>. </a:t>
            </a:r>
            <a:endParaRPr lang="en-US" altLang="en-US" sz="2400"/>
          </a:p>
          <a:p>
            <a:pPr eaLnBrk="1" hangingPunct="1">
              <a:lnSpc>
                <a:spcPct val="90000"/>
              </a:lnSpc>
            </a:pPr>
            <a:endParaRPr lang="en-US" altLang="en-US" sz="2400"/>
          </a:p>
          <a:p>
            <a:pPr eaLnBrk="1" hangingPunct="1">
              <a:lnSpc>
                <a:spcPct val="90000"/>
              </a:lnSpc>
            </a:pPr>
            <a:r>
              <a:rPr lang="en-US" altLang="en-US" sz="2400"/>
              <a:t>Example: </a:t>
            </a:r>
          </a:p>
          <a:p>
            <a:pPr algn="ctr" eaLnBrk="1" hangingPunct="1">
              <a:lnSpc>
                <a:spcPct val="90000"/>
              </a:lnSpc>
              <a:buFontTx/>
              <a:buNone/>
            </a:pPr>
            <a:r>
              <a:rPr lang="el-GR" altLang="en-US" sz="2400">
                <a:latin typeface="Courier New" panose="02070309020205020404" pitchFamily="49" charset="0"/>
              </a:rPr>
              <a:t>AnnotationAssertion(rdfs:label a:Person "Represents the set of all people.")</a:t>
            </a:r>
            <a:r>
              <a:rPr lang="el-GR" altLang="en-US" sz="2400"/>
              <a:t>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4">
            <a:extLst>
              <a:ext uri="{FF2B5EF4-FFF2-40B4-BE49-F238E27FC236}">
                <a16:creationId xmlns:a16="http://schemas.microsoft.com/office/drawing/2014/main" id="{2E8D8ADC-48FF-4D65-80E4-A9BA1571FEF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5891" name="Slide Number Placeholder 5">
            <a:extLst>
              <a:ext uri="{FF2B5EF4-FFF2-40B4-BE49-F238E27FC236}">
                <a16:creationId xmlns:a16="http://schemas.microsoft.com/office/drawing/2014/main" id="{16AB1B72-A3AA-4CFC-B586-4A21446DE0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331DDC-1B12-4965-9258-E43A689BF2F1}" type="slidenum">
              <a:rPr lang="el-GR" altLang="en-US"/>
              <a:pPr eaLnBrk="1" hangingPunct="1"/>
              <a:t>164</a:t>
            </a:fld>
            <a:endParaRPr lang="el-GR" altLang="en-US"/>
          </a:p>
        </p:txBody>
      </p:sp>
      <p:sp>
        <p:nvSpPr>
          <p:cNvPr id="165892" name="Rectangle 2">
            <a:extLst>
              <a:ext uri="{FF2B5EF4-FFF2-40B4-BE49-F238E27FC236}">
                <a16:creationId xmlns:a16="http://schemas.microsoft.com/office/drawing/2014/main" id="{8A88A8C5-FE21-4A30-9A8F-60AAD9819499}"/>
              </a:ext>
            </a:extLst>
          </p:cNvPr>
          <p:cNvSpPr>
            <a:spLocks noGrp="1" noChangeArrowheads="1"/>
          </p:cNvSpPr>
          <p:nvPr>
            <p:ph type="title"/>
          </p:nvPr>
        </p:nvSpPr>
        <p:spPr/>
        <p:txBody>
          <a:bodyPr/>
          <a:lstStyle/>
          <a:p>
            <a:pPr eaLnBrk="1" hangingPunct="1"/>
            <a:r>
              <a:rPr lang="en-US" altLang="en-US" sz="4000"/>
              <a:t>Annotations of Axioms, Annotations and Ontologies</a:t>
            </a:r>
            <a:endParaRPr lang="el-GR" altLang="en-US" sz="4000"/>
          </a:p>
        </p:txBody>
      </p:sp>
      <p:sp>
        <p:nvSpPr>
          <p:cNvPr id="165893" name="Rectangle 3">
            <a:extLst>
              <a:ext uri="{FF2B5EF4-FFF2-40B4-BE49-F238E27FC236}">
                <a16:creationId xmlns:a16="http://schemas.microsoft.com/office/drawing/2014/main" id="{2FBF0DDC-9BBF-4F38-88C9-46460D3DFED1}"/>
              </a:ext>
            </a:extLst>
          </p:cNvPr>
          <p:cNvSpPr>
            <a:spLocks noGrp="1" noChangeArrowheads="1"/>
          </p:cNvSpPr>
          <p:nvPr>
            <p:ph type="body" idx="1"/>
          </p:nvPr>
        </p:nvSpPr>
        <p:spPr/>
        <p:txBody>
          <a:bodyPr/>
          <a:lstStyle/>
          <a:p>
            <a:pPr eaLnBrk="1" hangingPunct="1">
              <a:lnSpc>
                <a:spcPct val="90000"/>
              </a:lnSpc>
            </a:pPr>
            <a:r>
              <a:rPr lang="en-US" altLang="en-US" sz="2800"/>
              <a:t>OWL 2 also provides the construct </a:t>
            </a:r>
            <a:r>
              <a:rPr lang="en-US" altLang="en-US" sz="2800">
                <a:latin typeface="Courier New" panose="02070309020205020404" pitchFamily="49" charset="0"/>
              </a:rPr>
              <a:t>Annotation</a:t>
            </a:r>
            <a:r>
              <a:rPr lang="el-GR" altLang="en-US" sz="2800">
                <a:latin typeface="Courier New" panose="02070309020205020404" pitchFamily="49" charset="0"/>
              </a:rPr>
              <a:t>({A} AP v)</a:t>
            </a:r>
            <a:r>
              <a:rPr lang="el-GR" altLang="en-US" sz="2800"/>
              <a:t> where </a:t>
            </a:r>
            <a:r>
              <a:rPr lang="el-GR" altLang="en-US" sz="2800">
                <a:latin typeface="Courier New" panose="02070309020205020404" pitchFamily="49" charset="0"/>
              </a:rPr>
              <a:t>AP</a:t>
            </a:r>
            <a:r>
              <a:rPr lang="el-GR" altLang="en-US" sz="2800"/>
              <a:t> is an annotation property</a:t>
            </a:r>
            <a:r>
              <a:rPr lang="en-US" altLang="en-US" sz="2800"/>
              <a:t> (user defined or built-in)</a:t>
            </a:r>
            <a:r>
              <a:rPr lang="el-GR" altLang="en-US" sz="2800"/>
              <a:t>, </a:t>
            </a:r>
            <a:r>
              <a:rPr lang="el-GR" altLang="en-US" sz="2800">
                <a:latin typeface="Courier New" panose="02070309020205020404" pitchFamily="49" charset="0"/>
              </a:rPr>
              <a:t>v</a:t>
            </a:r>
            <a:r>
              <a:rPr lang="el-GR" altLang="en-US" sz="2800"/>
              <a:t> is a literal, an IRI, or an anonymous individual and </a:t>
            </a:r>
            <a:r>
              <a:rPr lang="el-GR" altLang="en-US" sz="2800">
                <a:latin typeface="Courier New" panose="02070309020205020404" pitchFamily="49" charset="0"/>
              </a:rPr>
              <a:t>{A}</a:t>
            </a:r>
            <a:r>
              <a:rPr lang="el-GR" altLang="en-US" sz="2800"/>
              <a:t> are 0 or more annotations. </a:t>
            </a:r>
            <a:r>
              <a:rPr lang="en-US" altLang="en-US" sz="2800"/>
              <a:t> </a:t>
            </a:r>
          </a:p>
          <a:p>
            <a:pPr eaLnBrk="1" hangingPunct="1">
              <a:lnSpc>
                <a:spcPct val="90000"/>
              </a:lnSpc>
            </a:pPr>
            <a:endParaRPr lang="en-US" altLang="en-US" sz="2800"/>
          </a:p>
          <a:p>
            <a:pPr eaLnBrk="1" hangingPunct="1">
              <a:lnSpc>
                <a:spcPct val="90000"/>
              </a:lnSpc>
            </a:pPr>
            <a:r>
              <a:rPr lang="en-US" altLang="en-US" sz="2800"/>
              <a:t>The above construct can be used for annotations of </a:t>
            </a:r>
            <a:r>
              <a:rPr lang="en-US" altLang="en-US" sz="2800" b="1"/>
              <a:t>axioms</a:t>
            </a:r>
            <a:r>
              <a:rPr lang="en-US" altLang="en-US" sz="2800"/>
              <a:t> and </a:t>
            </a:r>
            <a:r>
              <a:rPr lang="en-US" altLang="en-US" sz="2800" b="1"/>
              <a:t>ontologies</a:t>
            </a:r>
            <a:r>
              <a:rPr lang="en-US" altLang="en-US" sz="2800"/>
              <a:t>. It can also be used for </a:t>
            </a:r>
            <a:r>
              <a:rPr lang="en-US" altLang="en-US" sz="2800" b="1"/>
              <a:t>annotations of annotations themselves.</a:t>
            </a:r>
            <a:endParaRPr lang="el-GR" altLang="en-US" sz="2800" b="1"/>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a:extLst>
              <a:ext uri="{FF2B5EF4-FFF2-40B4-BE49-F238E27FC236}">
                <a16:creationId xmlns:a16="http://schemas.microsoft.com/office/drawing/2014/main" id="{FA85CAA2-C79C-40CB-8FA7-007FD1B23BB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6915" name="Slide Number Placeholder 5">
            <a:extLst>
              <a:ext uri="{FF2B5EF4-FFF2-40B4-BE49-F238E27FC236}">
                <a16:creationId xmlns:a16="http://schemas.microsoft.com/office/drawing/2014/main" id="{BE8A26A7-F084-4645-B730-C2DFEE48F9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F0C538-F2B4-4942-9C57-1765E5D435D9}" type="slidenum">
              <a:rPr lang="el-GR" altLang="en-US"/>
              <a:pPr eaLnBrk="1" hangingPunct="1"/>
              <a:t>165</a:t>
            </a:fld>
            <a:endParaRPr lang="el-GR" altLang="en-US"/>
          </a:p>
        </p:txBody>
      </p:sp>
      <p:sp>
        <p:nvSpPr>
          <p:cNvPr id="166916" name="Rectangle 2">
            <a:extLst>
              <a:ext uri="{FF2B5EF4-FFF2-40B4-BE49-F238E27FC236}">
                <a16:creationId xmlns:a16="http://schemas.microsoft.com/office/drawing/2014/main" id="{342E4365-356B-4785-B1B0-72773F2E037E}"/>
              </a:ext>
            </a:extLst>
          </p:cNvPr>
          <p:cNvSpPr>
            <a:spLocks noGrp="1" noChangeArrowheads="1"/>
          </p:cNvSpPr>
          <p:nvPr>
            <p:ph type="title"/>
          </p:nvPr>
        </p:nvSpPr>
        <p:spPr/>
        <p:txBody>
          <a:bodyPr/>
          <a:lstStyle/>
          <a:p>
            <a:pPr eaLnBrk="1" hangingPunct="1"/>
            <a:r>
              <a:rPr lang="en-US" altLang="en-US"/>
              <a:t>Examples</a:t>
            </a:r>
            <a:endParaRPr lang="el-GR" altLang="en-US"/>
          </a:p>
        </p:txBody>
      </p:sp>
      <p:sp>
        <p:nvSpPr>
          <p:cNvPr id="166917" name="Rectangle 3">
            <a:extLst>
              <a:ext uri="{FF2B5EF4-FFF2-40B4-BE49-F238E27FC236}">
                <a16:creationId xmlns:a16="http://schemas.microsoft.com/office/drawing/2014/main" id="{EA4EF7E4-62E9-446A-8150-9DB57625CF76}"/>
              </a:ext>
            </a:extLst>
          </p:cNvPr>
          <p:cNvSpPr>
            <a:spLocks noGrp="1" noChangeArrowheads="1"/>
          </p:cNvSpPr>
          <p:nvPr>
            <p:ph type="body" idx="1"/>
          </p:nvPr>
        </p:nvSpPr>
        <p:spPr/>
        <p:txBody>
          <a:bodyPr/>
          <a:lstStyle/>
          <a:p>
            <a:pPr algn="ctr" eaLnBrk="1" hangingPunct="1">
              <a:buFontTx/>
              <a:buNone/>
            </a:pPr>
            <a:r>
              <a:rPr lang="el-GR" altLang="en-US">
                <a:latin typeface="Courier New" panose="02070309020205020404" pitchFamily="49" charset="0"/>
              </a:rPr>
              <a:t>SubClassOf(</a:t>
            </a:r>
            <a:endParaRPr lang="en-US" altLang="en-US">
              <a:latin typeface="Courier New" panose="02070309020205020404" pitchFamily="49" charset="0"/>
            </a:endParaRPr>
          </a:p>
          <a:p>
            <a:pPr algn="ctr" eaLnBrk="1" hangingPunct="1">
              <a:buFontTx/>
              <a:buNone/>
            </a:pPr>
            <a:r>
              <a:rPr lang="el-GR" altLang="en-US">
                <a:latin typeface="Courier New" panose="02070309020205020404" pitchFamily="49" charset="0"/>
              </a:rPr>
              <a:t>Annotation(rdfs:comment "</a:t>
            </a:r>
            <a:r>
              <a:rPr lang="en-US" altLang="en-US">
                <a:latin typeface="Courier New" panose="02070309020205020404" pitchFamily="49" charset="0"/>
              </a:rPr>
              <a:t>Persons are humans</a:t>
            </a:r>
            <a:r>
              <a:rPr lang="el-GR" altLang="en-US">
                <a:latin typeface="Courier New" panose="02070309020205020404" pitchFamily="49" charset="0"/>
              </a:rPr>
              <a:t>.") </a:t>
            </a:r>
            <a:r>
              <a:rPr lang="en-US" altLang="en-US">
                <a:latin typeface="Courier New" panose="02070309020205020404" pitchFamily="49" charset="0"/>
              </a:rPr>
              <a:t>a:Person</a:t>
            </a:r>
            <a:r>
              <a:rPr lang="el-GR" altLang="en-US">
                <a:latin typeface="Courier New" panose="02070309020205020404" pitchFamily="49" charset="0"/>
              </a:rPr>
              <a:t> </a:t>
            </a:r>
            <a:r>
              <a:rPr lang="en-US" altLang="en-US">
                <a:latin typeface="Courier New" panose="02070309020205020404" pitchFamily="49" charset="0"/>
              </a:rPr>
              <a:t>a</a:t>
            </a:r>
            <a:r>
              <a:rPr lang="el-GR" altLang="en-US">
                <a:latin typeface="Courier New" panose="02070309020205020404" pitchFamily="49" charset="0"/>
              </a:rPr>
              <a:t>:</a:t>
            </a:r>
            <a:r>
              <a:rPr lang="en-US" altLang="en-US">
                <a:latin typeface="Courier New" panose="02070309020205020404" pitchFamily="49" charset="0"/>
              </a:rPr>
              <a:t>Human</a:t>
            </a:r>
            <a:r>
              <a:rPr lang="el-GR" altLang="en-US">
                <a:latin typeface="Courier New" panose="02070309020205020404" pitchFamily="49" charset="0"/>
              </a:rPr>
              <a:t>)</a:t>
            </a:r>
            <a:r>
              <a:rPr lang="el-GR" altLang="en-US"/>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a:extLst>
              <a:ext uri="{FF2B5EF4-FFF2-40B4-BE49-F238E27FC236}">
                <a16:creationId xmlns:a16="http://schemas.microsoft.com/office/drawing/2014/main" id="{384899D2-1B06-470B-9E21-65BD0391C5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7939" name="Slide Number Placeholder 5">
            <a:extLst>
              <a:ext uri="{FF2B5EF4-FFF2-40B4-BE49-F238E27FC236}">
                <a16:creationId xmlns:a16="http://schemas.microsoft.com/office/drawing/2014/main" id="{E8D77601-BEA4-4039-8B98-14F529C8CC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BDFCD-8455-4420-9A88-69751049F8F2}" type="slidenum">
              <a:rPr lang="el-GR" altLang="en-US"/>
              <a:pPr eaLnBrk="1" hangingPunct="1"/>
              <a:t>166</a:t>
            </a:fld>
            <a:endParaRPr lang="el-GR" altLang="en-US"/>
          </a:p>
        </p:txBody>
      </p:sp>
      <p:sp>
        <p:nvSpPr>
          <p:cNvPr id="167940" name="Rectangle 2">
            <a:extLst>
              <a:ext uri="{FF2B5EF4-FFF2-40B4-BE49-F238E27FC236}">
                <a16:creationId xmlns:a16="http://schemas.microsoft.com/office/drawing/2014/main" id="{435471EB-483A-463B-9E79-F3184B284AED}"/>
              </a:ext>
            </a:extLst>
          </p:cNvPr>
          <p:cNvSpPr>
            <a:spLocks noGrp="1" noChangeArrowheads="1"/>
          </p:cNvSpPr>
          <p:nvPr>
            <p:ph type="title"/>
          </p:nvPr>
        </p:nvSpPr>
        <p:spPr/>
        <p:txBody>
          <a:bodyPr/>
          <a:lstStyle/>
          <a:p>
            <a:pPr eaLnBrk="1" hangingPunct="1"/>
            <a:r>
              <a:rPr lang="en-US" altLang="en-US"/>
              <a:t>Examples (cont’d)</a:t>
            </a:r>
            <a:endParaRPr lang="el-GR" altLang="en-US"/>
          </a:p>
        </p:txBody>
      </p:sp>
      <p:sp>
        <p:nvSpPr>
          <p:cNvPr id="167941" name="Rectangle 3">
            <a:extLst>
              <a:ext uri="{FF2B5EF4-FFF2-40B4-BE49-F238E27FC236}">
                <a16:creationId xmlns:a16="http://schemas.microsoft.com/office/drawing/2014/main" id="{C26DC3CC-AE6E-4EEC-A535-C156976CDF49}"/>
              </a:ext>
            </a:extLst>
          </p:cNvPr>
          <p:cNvSpPr>
            <a:spLocks noGrp="1" noChangeArrowheads="1"/>
          </p:cNvSpPr>
          <p:nvPr>
            <p:ph type="body" idx="1"/>
          </p:nvPr>
        </p:nvSpPr>
        <p:spPr/>
        <p:txBody>
          <a:bodyPr/>
          <a:lstStyle/>
          <a:p>
            <a:pPr eaLnBrk="1" hangingPunct="1">
              <a:buFontTx/>
              <a:buNone/>
            </a:pPr>
            <a:r>
              <a:rPr lang="el-GR" altLang="en-US" sz="1800">
                <a:latin typeface="Courier New" panose="02070309020205020404" pitchFamily="49" charset="0"/>
              </a:rPr>
              <a:t>Prefix(</a:t>
            </a:r>
            <a:r>
              <a:rPr lang="en-US" altLang="en-US" sz="1800">
                <a:latin typeface="Courier New" panose="02070309020205020404" pitchFamily="49" charset="0"/>
              </a:rPr>
              <a:t>ex</a:t>
            </a:r>
            <a:r>
              <a:rPr lang="el-GR" altLang="en-US" sz="1800">
                <a:latin typeface="Courier New" panose="02070309020205020404" pitchFamily="49" charset="0"/>
              </a:rPr>
              <a:t>:=&lt;http://www.example.com/ontology1#&gt;)</a:t>
            </a:r>
            <a:endParaRPr lang="en-US" altLang="en-US" sz="1800">
              <a:latin typeface="Courier New" panose="02070309020205020404" pitchFamily="49" charset="0"/>
            </a:endParaRPr>
          </a:p>
          <a:p>
            <a:pPr eaLnBrk="1" hangingPunct="1">
              <a:buFontTx/>
              <a:buNone/>
            </a:pPr>
            <a:r>
              <a:rPr lang="en-US" altLang="en-US" sz="1800">
                <a:latin typeface="Courier New" panose="02070309020205020404" pitchFamily="49" charset="0"/>
              </a:rPr>
              <a:t>Prefix(owl:=&lt;http://www.w3.org/2002/07/owl#&gt;)</a:t>
            </a:r>
          </a:p>
          <a:p>
            <a:pPr eaLnBrk="1" hangingPunct="1">
              <a:buFontTx/>
              <a:buNone/>
            </a:pPr>
            <a:endParaRPr lang="en-US" altLang="en-US" sz="1800">
              <a:latin typeface="Courier New" panose="02070309020205020404" pitchFamily="49" charset="0"/>
            </a:endParaRPr>
          </a:p>
          <a:p>
            <a:pPr eaLnBrk="1" hangingPunct="1">
              <a:buFontTx/>
              <a:buNone/>
            </a:pPr>
            <a:r>
              <a:rPr lang="el-GR" altLang="en-US" sz="1800">
                <a:latin typeface="Courier New" panose="02070309020205020404" pitchFamily="49" charset="0"/>
              </a:rPr>
              <a:t>Ontology(&lt;http://www.example.com/ontology1&gt;</a:t>
            </a:r>
            <a:br>
              <a:rPr lang="el-GR" altLang="en-US" sz="1800">
                <a:latin typeface="Courier New" panose="02070309020205020404" pitchFamily="49" charset="0"/>
              </a:rPr>
            </a:br>
            <a:endParaRPr lang="en-US" altLang="en-US" sz="1800">
              <a:latin typeface="Courier New" panose="02070309020205020404" pitchFamily="49" charset="0"/>
            </a:endParaRPr>
          </a:p>
          <a:p>
            <a:pPr eaLnBrk="1" hangingPunct="1">
              <a:buFontTx/>
              <a:buNone/>
            </a:pPr>
            <a:r>
              <a:rPr lang="en-US" altLang="en-US" sz="1800">
                <a:latin typeface="Courier New" panose="02070309020205020404" pitchFamily="49" charset="0"/>
              </a:rPr>
              <a:t>  </a:t>
            </a:r>
            <a:r>
              <a:rPr lang="el-GR" altLang="en-US" sz="1800">
                <a:latin typeface="Courier New" panose="02070309020205020404" pitchFamily="49" charset="0"/>
              </a:rPr>
              <a:t> Import(&lt;http://www.example.com/ontology2&gt;)</a:t>
            </a:r>
            <a:br>
              <a:rPr lang="el-GR" altLang="en-US" sz="1800">
                <a:latin typeface="Courier New" panose="02070309020205020404" pitchFamily="49" charset="0"/>
              </a:rPr>
            </a:br>
            <a:r>
              <a:rPr lang="el-GR" altLang="en-US" sz="1800">
                <a:latin typeface="Courier New" panose="02070309020205020404" pitchFamily="49" charset="0"/>
              </a:rPr>
              <a:t> Annotation(rdfs:label "An example</a:t>
            </a:r>
            <a:r>
              <a:rPr lang="en-US" altLang="en-US" sz="1800">
                <a:latin typeface="Courier New" panose="02070309020205020404" pitchFamily="49" charset="0"/>
              </a:rPr>
              <a:t> ontology</a:t>
            </a:r>
            <a:r>
              <a:rPr lang="el-GR" altLang="en-US" sz="1800">
                <a:latin typeface="Courier New" panose="02070309020205020404" pitchFamily="49" charset="0"/>
              </a:rPr>
              <a:t>")</a:t>
            </a:r>
            <a:br>
              <a:rPr lang="el-GR" altLang="en-US" sz="1800">
                <a:latin typeface="Courier New" panose="02070309020205020404" pitchFamily="49" charset="0"/>
              </a:rPr>
            </a:br>
            <a:r>
              <a:rPr lang="el-GR" altLang="en-US" sz="1800">
                <a:latin typeface="Courier New" panose="02070309020205020404" pitchFamily="49" charset="0"/>
              </a:rPr>
              <a:t> </a:t>
            </a:r>
            <a:endParaRPr lang="en-US" altLang="en-US" sz="1800">
              <a:latin typeface="Courier New" panose="02070309020205020404" pitchFamily="49" charset="0"/>
            </a:endParaRPr>
          </a:p>
          <a:p>
            <a:pPr eaLnBrk="1" hangingPunct="1">
              <a:buFontTx/>
              <a:buNone/>
            </a:pPr>
            <a:r>
              <a:rPr lang="en-US" altLang="en-US" sz="1800">
                <a:latin typeface="Courier New" panose="02070309020205020404" pitchFamily="49" charset="0"/>
              </a:rPr>
              <a:t>   </a:t>
            </a:r>
            <a:r>
              <a:rPr lang="el-GR" altLang="en-US" sz="1800">
                <a:latin typeface="Courier New" panose="02070309020205020404" pitchFamily="49" charset="0"/>
              </a:rPr>
              <a:t>SubClassOf(</a:t>
            </a:r>
            <a:r>
              <a:rPr lang="en-US" altLang="en-US" sz="1800">
                <a:latin typeface="Courier New" panose="02070309020205020404" pitchFamily="49" charset="0"/>
              </a:rPr>
              <a:t>ex</a:t>
            </a:r>
            <a:r>
              <a:rPr lang="el-GR" altLang="en-US" sz="1800">
                <a:latin typeface="Courier New" panose="02070309020205020404" pitchFamily="49" charset="0"/>
              </a:rPr>
              <a:t>:Child owl:Thing)</a:t>
            </a:r>
            <a:endParaRPr lang="en-US" altLang="en-US" sz="1800">
              <a:latin typeface="Courier New" panose="02070309020205020404" pitchFamily="49" charset="0"/>
            </a:endParaRPr>
          </a:p>
          <a:p>
            <a:pPr eaLnBrk="1" hangingPunct="1">
              <a:buFontTx/>
              <a:buNone/>
            </a:pPr>
            <a:r>
              <a:rPr lang="el-GR" altLang="en-US">
                <a:latin typeface="Courier New" panose="02070309020205020404" pitchFamily="49" charset="0"/>
              </a:rPr>
              <a:t>) </a:t>
            </a:r>
          </a:p>
          <a:p>
            <a:pPr eaLnBrk="1" hangingPunct="1"/>
            <a:endParaRPr lang="el-GR" alt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4">
            <a:extLst>
              <a:ext uri="{FF2B5EF4-FFF2-40B4-BE49-F238E27FC236}">
                <a16:creationId xmlns:a16="http://schemas.microsoft.com/office/drawing/2014/main" id="{F874CEBB-88A0-42CD-8225-4B29FB39821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8963" name="Slide Number Placeholder 5">
            <a:extLst>
              <a:ext uri="{FF2B5EF4-FFF2-40B4-BE49-F238E27FC236}">
                <a16:creationId xmlns:a16="http://schemas.microsoft.com/office/drawing/2014/main" id="{2F8D7D36-6F54-469F-820F-59217AA3BD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F03696-02A0-4F81-96BD-720125BD0934}" type="slidenum">
              <a:rPr lang="el-GR" altLang="en-US"/>
              <a:pPr eaLnBrk="1" hangingPunct="1"/>
              <a:t>167</a:t>
            </a:fld>
            <a:endParaRPr lang="el-GR" altLang="en-US"/>
          </a:p>
        </p:txBody>
      </p:sp>
      <p:sp>
        <p:nvSpPr>
          <p:cNvPr id="168964" name="Rectangle 2">
            <a:extLst>
              <a:ext uri="{FF2B5EF4-FFF2-40B4-BE49-F238E27FC236}">
                <a16:creationId xmlns:a16="http://schemas.microsoft.com/office/drawing/2014/main" id="{D50DE627-BF6E-4BCC-BB50-9EBA9365BC61}"/>
              </a:ext>
            </a:extLst>
          </p:cNvPr>
          <p:cNvSpPr>
            <a:spLocks noGrp="1" noChangeArrowheads="1"/>
          </p:cNvSpPr>
          <p:nvPr>
            <p:ph type="title"/>
          </p:nvPr>
        </p:nvSpPr>
        <p:spPr/>
        <p:txBody>
          <a:bodyPr/>
          <a:lstStyle/>
          <a:p>
            <a:pPr eaLnBrk="1" hangingPunct="1"/>
            <a:r>
              <a:rPr lang="en-US" altLang="en-US"/>
              <a:t>Annotation Properties</a:t>
            </a:r>
            <a:endParaRPr lang="el-GR" altLang="en-US"/>
          </a:p>
        </p:txBody>
      </p:sp>
      <p:sp>
        <p:nvSpPr>
          <p:cNvPr id="168965" name="Rectangle 3">
            <a:extLst>
              <a:ext uri="{FF2B5EF4-FFF2-40B4-BE49-F238E27FC236}">
                <a16:creationId xmlns:a16="http://schemas.microsoft.com/office/drawing/2014/main" id="{8C4D51A3-2999-402F-A767-55D104EF4EC0}"/>
              </a:ext>
            </a:extLst>
          </p:cNvPr>
          <p:cNvSpPr>
            <a:spLocks noGrp="1" noChangeArrowheads="1"/>
          </p:cNvSpPr>
          <p:nvPr>
            <p:ph type="body" idx="1"/>
          </p:nvPr>
        </p:nvSpPr>
        <p:spPr/>
        <p:txBody>
          <a:bodyPr/>
          <a:lstStyle/>
          <a:p>
            <a:pPr eaLnBrk="1" hangingPunct="1">
              <a:lnSpc>
                <a:spcPct val="80000"/>
              </a:lnSpc>
            </a:pPr>
            <a:r>
              <a:rPr lang="en-US" altLang="en-US" sz="2400"/>
              <a:t>Various annotation properties can be defined by users (e.g., an integer ID in the Foundational Model of Anatomy ontology; see </a:t>
            </a:r>
            <a:r>
              <a:rPr lang="en-US" altLang="en-US" sz="2400">
                <a:hlinkClick r:id="rId3"/>
              </a:rPr>
              <a:t>http://sig.biostr.washington.edu/projects/fm/AboutFM.html</a:t>
            </a:r>
            <a:r>
              <a:rPr lang="en-US" altLang="en-US" sz="2400"/>
              <a:t> ). </a:t>
            </a:r>
          </a:p>
          <a:p>
            <a:pPr eaLnBrk="1" hangingPunct="1">
              <a:lnSpc>
                <a:spcPct val="80000"/>
              </a:lnSpc>
            </a:pPr>
            <a:endParaRPr lang="en-US" altLang="en-US" sz="2400"/>
          </a:p>
          <a:p>
            <a:pPr eaLnBrk="1" hangingPunct="1">
              <a:lnSpc>
                <a:spcPct val="80000"/>
              </a:lnSpc>
            </a:pPr>
            <a:r>
              <a:rPr lang="en-US" altLang="en-US" sz="2400"/>
              <a:t>To help users in their modeling, OWL 2 also offers the constructs:</a:t>
            </a:r>
          </a:p>
          <a:p>
            <a:pPr lvl="1" eaLnBrk="1" hangingPunct="1">
              <a:lnSpc>
                <a:spcPct val="80000"/>
              </a:lnSpc>
            </a:pPr>
            <a:r>
              <a:rPr lang="el-GR" altLang="en-US" sz="2000">
                <a:latin typeface="Courier New" panose="02070309020205020404" pitchFamily="49" charset="0"/>
              </a:rPr>
              <a:t>SubAnnotationPropertyOf(AP1 AP2)</a:t>
            </a:r>
            <a:r>
              <a:rPr lang="el-GR" altLang="en-US" sz="2000"/>
              <a:t> states that the annotation property </a:t>
            </a:r>
            <a:r>
              <a:rPr lang="el-GR" altLang="en-US" sz="2000">
                <a:latin typeface="Courier New" panose="02070309020205020404" pitchFamily="49" charset="0"/>
              </a:rPr>
              <a:t>AP1</a:t>
            </a:r>
            <a:r>
              <a:rPr lang="el-GR" altLang="en-US" sz="2000"/>
              <a:t> is a subproperty of the annotation property </a:t>
            </a:r>
            <a:r>
              <a:rPr lang="el-GR" altLang="en-US" sz="2000">
                <a:latin typeface="Courier New" panose="02070309020205020404" pitchFamily="49" charset="0"/>
              </a:rPr>
              <a:t>AP2</a:t>
            </a:r>
            <a:r>
              <a:rPr lang="el-GR" altLang="en-US" sz="2000"/>
              <a:t>. </a:t>
            </a:r>
            <a:endParaRPr lang="en-US" altLang="en-US" sz="2000"/>
          </a:p>
          <a:p>
            <a:pPr lvl="1" eaLnBrk="1" hangingPunct="1">
              <a:lnSpc>
                <a:spcPct val="80000"/>
              </a:lnSpc>
            </a:pPr>
            <a:r>
              <a:rPr lang="el-GR" altLang="en-US" sz="2000">
                <a:latin typeface="Courier New" panose="02070309020205020404" pitchFamily="49" charset="0"/>
              </a:rPr>
              <a:t>AnnotationPropertyDomain(AP U)</a:t>
            </a:r>
            <a:r>
              <a:rPr lang="el-GR" altLang="en-US" sz="2000"/>
              <a:t> states that the domain of the annotation property </a:t>
            </a:r>
            <a:r>
              <a:rPr lang="el-GR" altLang="en-US" sz="2000">
                <a:latin typeface="Courier New" panose="02070309020205020404" pitchFamily="49" charset="0"/>
              </a:rPr>
              <a:t>AP</a:t>
            </a:r>
            <a:r>
              <a:rPr lang="el-GR" altLang="en-US" sz="2000"/>
              <a:t> is the IRI </a:t>
            </a:r>
            <a:r>
              <a:rPr lang="el-GR" altLang="en-US" sz="2000">
                <a:latin typeface="Courier New" panose="02070309020205020404" pitchFamily="49" charset="0"/>
              </a:rPr>
              <a:t>U</a:t>
            </a:r>
            <a:r>
              <a:rPr lang="el-GR" altLang="en-US" sz="2000"/>
              <a:t>. </a:t>
            </a:r>
            <a:endParaRPr lang="en-US" altLang="en-US" sz="2000"/>
          </a:p>
          <a:p>
            <a:pPr lvl="1" eaLnBrk="1" hangingPunct="1">
              <a:lnSpc>
                <a:spcPct val="80000"/>
              </a:lnSpc>
            </a:pPr>
            <a:r>
              <a:rPr lang="el-GR" altLang="en-US" sz="2000">
                <a:latin typeface="Courier New" panose="02070309020205020404" pitchFamily="49" charset="0"/>
              </a:rPr>
              <a:t>AnnotationPropertyRange(AP U)</a:t>
            </a:r>
            <a:r>
              <a:rPr lang="el-GR" altLang="en-US" sz="2000"/>
              <a:t> states that the range of the annotation property </a:t>
            </a:r>
            <a:r>
              <a:rPr lang="el-GR" altLang="en-US" sz="2000">
                <a:latin typeface="Courier New" panose="02070309020205020404" pitchFamily="49" charset="0"/>
              </a:rPr>
              <a:t>AP</a:t>
            </a:r>
            <a:r>
              <a:rPr lang="el-GR" altLang="en-US" sz="2000"/>
              <a:t> is the IRI </a:t>
            </a:r>
            <a:r>
              <a:rPr lang="el-GR" altLang="en-US" sz="2000">
                <a:latin typeface="Courier New" panose="02070309020205020404" pitchFamily="49" charset="0"/>
              </a:rPr>
              <a:t>U</a:t>
            </a:r>
            <a:r>
              <a:rPr lang="el-GR" altLang="en-US" sz="2000"/>
              <a:t>.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a:extLst>
              <a:ext uri="{FF2B5EF4-FFF2-40B4-BE49-F238E27FC236}">
                <a16:creationId xmlns:a16="http://schemas.microsoft.com/office/drawing/2014/main" id="{AE8D9A7B-B0E6-4186-A6EA-A42DF590D0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69987" name="Slide Number Placeholder 5">
            <a:extLst>
              <a:ext uri="{FF2B5EF4-FFF2-40B4-BE49-F238E27FC236}">
                <a16:creationId xmlns:a16="http://schemas.microsoft.com/office/drawing/2014/main" id="{584784FB-4C5D-4656-ADD4-FB4FF6E70F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C1E8D7-AD59-4498-A47D-0CA95A614EFF}" type="slidenum">
              <a:rPr lang="el-GR" altLang="en-US"/>
              <a:pPr eaLnBrk="1" hangingPunct="1"/>
              <a:t>168</a:t>
            </a:fld>
            <a:endParaRPr lang="el-GR" altLang="en-US"/>
          </a:p>
        </p:txBody>
      </p:sp>
      <p:sp>
        <p:nvSpPr>
          <p:cNvPr id="169988" name="Rectangle 2">
            <a:extLst>
              <a:ext uri="{FF2B5EF4-FFF2-40B4-BE49-F238E27FC236}">
                <a16:creationId xmlns:a16="http://schemas.microsoft.com/office/drawing/2014/main" id="{5F9630AF-6AD6-4CB9-8977-29AD6D7B4761}"/>
              </a:ext>
            </a:extLst>
          </p:cNvPr>
          <p:cNvSpPr>
            <a:spLocks noGrp="1" noChangeArrowheads="1"/>
          </p:cNvSpPr>
          <p:nvPr>
            <p:ph type="title"/>
          </p:nvPr>
        </p:nvSpPr>
        <p:spPr/>
        <p:txBody>
          <a:bodyPr/>
          <a:lstStyle/>
          <a:p>
            <a:pPr eaLnBrk="1" hangingPunct="1"/>
            <a:r>
              <a:rPr lang="el-GR" altLang="en-US"/>
              <a:t>Metamodeling</a:t>
            </a:r>
          </a:p>
        </p:txBody>
      </p:sp>
      <p:sp>
        <p:nvSpPr>
          <p:cNvPr id="169989" name="Rectangle 3">
            <a:extLst>
              <a:ext uri="{FF2B5EF4-FFF2-40B4-BE49-F238E27FC236}">
                <a16:creationId xmlns:a16="http://schemas.microsoft.com/office/drawing/2014/main" id="{BA13FAC6-95F5-4CEE-B7ED-254A576ACED6}"/>
              </a:ext>
            </a:extLst>
          </p:cNvPr>
          <p:cNvSpPr>
            <a:spLocks noGrp="1" noChangeArrowheads="1"/>
          </p:cNvSpPr>
          <p:nvPr>
            <p:ph type="body" idx="1"/>
          </p:nvPr>
        </p:nvSpPr>
        <p:spPr/>
        <p:txBody>
          <a:bodyPr/>
          <a:lstStyle/>
          <a:p>
            <a:pPr eaLnBrk="1" hangingPunct="1">
              <a:lnSpc>
                <a:spcPct val="80000"/>
              </a:lnSpc>
            </a:pPr>
            <a:r>
              <a:rPr lang="el-GR" altLang="en-US" sz="2000"/>
              <a:t>OWL 2 </a:t>
            </a:r>
            <a:r>
              <a:rPr lang="en-US" altLang="en-US" sz="2000"/>
              <a:t>enables </a:t>
            </a:r>
            <a:r>
              <a:rPr lang="en-US" altLang="en-US" sz="2000" b="1"/>
              <a:t>metamodeling</a:t>
            </a:r>
            <a:r>
              <a:rPr lang="en-US" altLang="en-US" sz="2000"/>
              <a:t> by allowing the same</a:t>
            </a:r>
            <a:r>
              <a:rPr lang="el-GR" altLang="en-US" sz="2000"/>
              <a:t> IRI </a:t>
            </a:r>
            <a:r>
              <a:rPr lang="el-GR" altLang="en-US" sz="2000">
                <a:latin typeface="Courier New" panose="02070309020205020404" pitchFamily="49" charset="0"/>
              </a:rPr>
              <a:t>I </a:t>
            </a:r>
            <a:r>
              <a:rPr lang="el-GR" altLang="en-US" sz="2000"/>
              <a:t>to refer to more than one type of entity</a:t>
            </a:r>
            <a:r>
              <a:rPr lang="en-US" altLang="en-US" sz="2000"/>
              <a:t> (e.g., an individual and a class). This is called “</a:t>
            </a:r>
            <a:r>
              <a:rPr lang="en-US" altLang="en-US" sz="2000" b="1"/>
              <a:t>punning</a:t>
            </a:r>
            <a:r>
              <a:rPr lang="en-US" altLang="en-US" sz="2000"/>
              <a:t>” in the literature.</a:t>
            </a:r>
          </a:p>
          <a:p>
            <a:pPr eaLnBrk="1" hangingPunct="1">
              <a:lnSpc>
                <a:spcPct val="80000"/>
              </a:lnSpc>
            </a:pPr>
            <a:endParaRPr lang="en-US" altLang="en-US" sz="2000"/>
          </a:p>
          <a:p>
            <a:pPr eaLnBrk="1" hangingPunct="1">
              <a:lnSpc>
                <a:spcPct val="80000"/>
              </a:lnSpc>
            </a:pPr>
            <a:r>
              <a:rPr lang="en-US" altLang="en-US" sz="2000"/>
              <a:t>Example:</a:t>
            </a:r>
          </a:p>
          <a:p>
            <a:pPr algn="ctr" eaLnBrk="1" hangingPunct="1">
              <a:lnSpc>
                <a:spcPct val="80000"/>
              </a:lnSpc>
              <a:buFontTx/>
              <a:buNone/>
            </a:pPr>
            <a:r>
              <a:rPr lang="el-GR" altLang="en-US" sz="1800">
                <a:latin typeface="Courier New" panose="02070309020205020404" pitchFamily="49" charset="0"/>
              </a:rPr>
              <a:t>ClassAssertion(</a:t>
            </a:r>
            <a:r>
              <a:rPr lang="en-US" altLang="en-US" sz="1800">
                <a:latin typeface="Courier New" panose="02070309020205020404" pitchFamily="49" charset="0"/>
              </a:rPr>
              <a:t>a</a:t>
            </a:r>
            <a:r>
              <a:rPr lang="el-GR" altLang="en-US" sz="1800">
                <a:latin typeface="Courier New" panose="02070309020205020404" pitchFamily="49" charset="0"/>
              </a:rPr>
              <a:t>:Father </a:t>
            </a:r>
            <a:r>
              <a:rPr lang="en-US" altLang="en-US" sz="1800">
                <a:latin typeface="Courier New" panose="02070309020205020404" pitchFamily="49" charset="0"/>
              </a:rPr>
              <a:t>a</a:t>
            </a:r>
            <a:r>
              <a:rPr lang="el-GR" altLang="en-US" sz="1800">
                <a:latin typeface="Courier New" panose="02070309020205020404" pitchFamily="49" charset="0"/>
              </a:rPr>
              <a:t>:John) ClassAssertion(</a:t>
            </a:r>
            <a:r>
              <a:rPr lang="en-US" altLang="en-US" sz="1800">
                <a:latin typeface="Courier New" panose="02070309020205020404" pitchFamily="49" charset="0"/>
              </a:rPr>
              <a:t>a</a:t>
            </a:r>
            <a:r>
              <a:rPr lang="el-GR" altLang="en-US" sz="1800">
                <a:latin typeface="Courier New" panose="02070309020205020404" pitchFamily="49" charset="0"/>
              </a:rPr>
              <a:t>:SocialRole </a:t>
            </a:r>
            <a:r>
              <a:rPr lang="en-US" altLang="en-US" sz="1800">
                <a:latin typeface="Courier New" panose="02070309020205020404" pitchFamily="49" charset="0"/>
              </a:rPr>
              <a:t>a</a:t>
            </a:r>
            <a:r>
              <a:rPr lang="el-GR" altLang="en-US" sz="1800">
                <a:latin typeface="Courier New" panose="02070309020205020404" pitchFamily="49" charset="0"/>
              </a:rPr>
              <a:t>:Father)</a:t>
            </a:r>
            <a:r>
              <a:rPr lang="el-GR" altLang="en-US" sz="2000">
                <a:latin typeface="Courier New" panose="02070309020205020404" pitchFamily="49" charset="0"/>
              </a:rPr>
              <a:t> </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eaLnBrk="1" hangingPunct="1">
              <a:lnSpc>
                <a:spcPct val="80000"/>
              </a:lnSpc>
            </a:pPr>
            <a:r>
              <a:rPr lang="en-US" altLang="en-US" sz="2000"/>
              <a:t>In the above example, IRI </a:t>
            </a:r>
            <a:r>
              <a:rPr lang="en-US" altLang="en-US" sz="2000">
                <a:latin typeface="Courier New" panose="02070309020205020404" pitchFamily="49" charset="0"/>
              </a:rPr>
              <a:t>a:Father </a:t>
            </a:r>
            <a:r>
              <a:rPr lang="en-US" altLang="en-US" sz="2000"/>
              <a:t>is first used as a class and then as an individual. </a:t>
            </a:r>
          </a:p>
          <a:p>
            <a:pPr eaLnBrk="1" hangingPunct="1">
              <a:lnSpc>
                <a:spcPct val="80000"/>
              </a:lnSpc>
            </a:pPr>
            <a:endParaRPr lang="en-US" altLang="en-US" sz="2000"/>
          </a:p>
          <a:p>
            <a:pPr eaLnBrk="1" hangingPunct="1">
              <a:lnSpc>
                <a:spcPct val="80000"/>
              </a:lnSpc>
            </a:pPr>
            <a:r>
              <a:rPr lang="en-US" altLang="en-US" sz="2000"/>
              <a:t>T</a:t>
            </a:r>
            <a:r>
              <a:rPr lang="el-GR" altLang="en-US" sz="2000"/>
              <a:t>he direct model-theoretic semantics of OWL 2 accommodates this by understanding the class </a:t>
            </a:r>
            <a:r>
              <a:rPr lang="en-US" altLang="en-US" sz="2000">
                <a:latin typeface="Courier New" panose="02070309020205020404" pitchFamily="49" charset="0"/>
              </a:rPr>
              <a:t>a:F</a:t>
            </a:r>
            <a:r>
              <a:rPr lang="el-GR" altLang="en-US" sz="2000">
                <a:latin typeface="Courier New" panose="02070309020205020404" pitchFamily="49" charset="0"/>
              </a:rPr>
              <a:t>ather</a:t>
            </a:r>
            <a:r>
              <a:rPr lang="el-GR" altLang="en-US" sz="2000"/>
              <a:t> and the individual </a:t>
            </a:r>
            <a:r>
              <a:rPr lang="el-GR" altLang="en-US" sz="2000">
                <a:latin typeface="Courier New" panose="02070309020205020404" pitchFamily="49" charset="0"/>
              </a:rPr>
              <a:t>a</a:t>
            </a:r>
            <a:r>
              <a:rPr lang="en-US" altLang="en-US" sz="2000">
                <a:latin typeface="Courier New" panose="02070309020205020404" pitchFamily="49" charset="0"/>
              </a:rPr>
              <a:t>:Fa</a:t>
            </a:r>
            <a:r>
              <a:rPr lang="el-GR" altLang="en-US" sz="2000">
                <a:latin typeface="Courier New" panose="02070309020205020404" pitchFamily="49" charset="0"/>
              </a:rPr>
              <a:t>ther</a:t>
            </a:r>
            <a:r>
              <a:rPr lang="el-GR" altLang="en-US" sz="2000"/>
              <a:t> as </a:t>
            </a:r>
            <a:r>
              <a:rPr lang="el-GR" altLang="en-US" sz="2000" b="1"/>
              <a:t>two different views on the same IRI</a:t>
            </a:r>
            <a:r>
              <a:rPr lang="el-GR" altLang="en-US" sz="2000"/>
              <a:t>, i.e. they are interpreted semantically as if they were distinct. </a:t>
            </a:r>
            <a:endParaRPr lang="en-US" altLang="en-US" sz="2000"/>
          </a:p>
          <a:p>
            <a:pPr eaLnBrk="1" hangingPunct="1">
              <a:lnSpc>
                <a:spcPct val="80000"/>
              </a:lnSpc>
            </a:pPr>
            <a:endParaRPr lang="el-GR" altLang="en-US" sz="200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a:extLst>
              <a:ext uri="{FF2B5EF4-FFF2-40B4-BE49-F238E27FC236}">
                <a16:creationId xmlns:a16="http://schemas.microsoft.com/office/drawing/2014/main" id="{0868AA2C-9F31-4602-A000-859F98D54EF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1011" name="Slide Number Placeholder 5">
            <a:extLst>
              <a:ext uri="{FF2B5EF4-FFF2-40B4-BE49-F238E27FC236}">
                <a16:creationId xmlns:a16="http://schemas.microsoft.com/office/drawing/2014/main" id="{92B3B460-A918-430C-A7AA-73BA0FFEE2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4A470D-603E-49B5-B812-BCD016598DA6}" type="slidenum">
              <a:rPr lang="el-GR" altLang="en-US"/>
              <a:pPr eaLnBrk="1" hangingPunct="1"/>
              <a:t>169</a:t>
            </a:fld>
            <a:endParaRPr lang="el-GR" altLang="en-US"/>
          </a:p>
        </p:txBody>
      </p:sp>
      <p:sp>
        <p:nvSpPr>
          <p:cNvPr id="171012" name="Rectangle 2">
            <a:extLst>
              <a:ext uri="{FF2B5EF4-FFF2-40B4-BE49-F238E27FC236}">
                <a16:creationId xmlns:a16="http://schemas.microsoft.com/office/drawing/2014/main" id="{57B4E77C-0099-4EDA-A780-979B0178B56F}"/>
              </a:ext>
            </a:extLst>
          </p:cNvPr>
          <p:cNvSpPr>
            <a:spLocks noGrp="1" noChangeArrowheads="1"/>
          </p:cNvSpPr>
          <p:nvPr>
            <p:ph type="title"/>
          </p:nvPr>
        </p:nvSpPr>
        <p:spPr/>
        <p:txBody>
          <a:bodyPr/>
          <a:lstStyle/>
          <a:p>
            <a:pPr eaLnBrk="1" hangingPunct="1"/>
            <a:r>
              <a:rPr lang="en-US" altLang="en-US"/>
              <a:t>Semantics</a:t>
            </a:r>
            <a:endParaRPr lang="el-GR" altLang="en-US"/>
          </a:p>
        </p:txBody>
      </p:sp>
      <p:sp>
        <p:nvSpPr>
          <p:cNvPr id="171013" name="Rectangle 3">
            <a:extLst>
              <a:ext uri="{FF2B5EF4-FFF2-40B4-BE49-F238E27FC236}">
                <a16:creationId xmlns:a16="http://schemas.microsoft.com/office/drawing/2014/main" id="{90EB28B8-B021-4DBE-A5B1-220CC398F791}"/>
              </a:ext>
            </a:extLst>
          </p:cNvPr>
          <p:cNvSpPr>
            <a:spLocks noGrp="1" noChangeArrowheads="1"/>
          </p:cNvSpPr>
          <p:nvPr>
            <p:ph type="body" idx="1"/>
          </p:nvPr>
        </p:nvSpPr>
        <p:spPr/>
        <p:txBody>
          <a:bodyPr/>
          <a:lstStyle/>
          <a:p>
            <a:pPr eaLnBrk="1" hangingPunct="1">
              <a:lnSpc>
                <a:spcPct val="90000"/>
              </a:lnSpc>
            </a:pPr>
            <a:r>
              <a:rPr lang="el-GR" altLang="en-US" sz="2400" dirty="0"/>
              <a:t>There are two alternative ways of assigning meaning to ontologies in OWL 2</a:t>
            </a:r>
            <a:r>
              <a:rPr lang="en-US" altLang="en-US" sz="2400" dirty="0"/>
              <a:t>:</a:t>
            </a:r>
            <a:r>
              <a:rPr lang="el-GR" altLang="en-US" sz="2400" dirty="0"/>
              <a:t> </a:t>
            </a:r>
            <a:endParaRPr lang="en-US" altLang="en-US" sz="2400" dirty="0"/>
          </a:p>
          <a:p>
            <a:pPr lvl="1" eaLnBrk="1" hangingPunct="1">
              <a:lnSpc>
                <a:spcPct val="90000"/>
              </a:lnSpc>
            </a:pPr>
            <a:r>
              <a:rPr lang="en-US" altLang="en-US" sz="2000" dirty="0"/>
              <a:t>T</a:t>
            </a:r>
            <a:r>
              <a:rPr lang="el-GR" altLang="en-US" sz="2000" dirty="0"/>
              <a:t>he </a:t>
            </a:r>
            <a:r>
              <a:rPr lang="el-GR" altLang="en-US" sz="2000" b="1" dirty="0"/>
              <a:t>direct model-theoretic semantics</a:t>
            </a:r>
            <a:r>
              <a:rPr lang="en-US" altLang="en-US" sz="2000" dirty="0"/>
              <a:t>. This </a:t>
            </a:r>
            <a:r>
              <a:rPr lang="el-GR" altLang="en-US" sz="2000" dirty="0"/>
              <a:t>provides a meaning for OWL 2 in a D</a:t>
            </a:r>
            <a:r>
              <a:rPr lang="en-US" altLang="en-US" sz="2000" dirty="0"/>
              <a:t>L</a:t>
            </a:r>
            <a:r>
              <a:rPr lang="el-GR" altLang="en-US" sz="2000" dirty="0"/>
              <a:t> style</a:t>
            </a:r>
            <a:r>
              <a:rPr lang="en-US" altLang="en-US" sz="2000" dirty="0"/>
              <a:t> by understanding OWL 2 constructs as constructs of the DL SROIQ (with the exception of datatypes and punning that are not included in SROIQ but still covered by this semantics ). See </a:t>
            </a:r>
            <a:r>
              <a:rPr lang="en-US" altLang="en-US" sz="2000" dirty="0">
                <a:hlinkClick r:id="rId3"/>
              </a:rPr>
              <a:t>http://www.w3.org/TR/owl2-direct-semantics/</a:t>
            </a:r>
            <a:r>
              <a:rPr lang="en-US" altLang="en-US" sz="2000" dirty="0"/>
              <a:t> .</a:t>
            </a:r>
          </a:p>
          <a:p>
            <a:pPr lvl="1" eaLnBrk="1" hangingPunct="1">
              <a:lnSpc>
                <a:spcPct val="90000"/>
              </a:lnSpc>
            </a:pPr>
            <a:endParaRPr lang="en-US" altLang="en-US" sz="2000" dirty="0"/>
          </a:p>
          <a:p>
            <a:pPr marL="457200" lvl="1" indent="0" eaLnBrk="1" hangingPunct="1">
              <a:lnSpc>
                <a:spcPct val="90000"/>
              </a:lnSpc>
              <a:buNone/>
            </a:pPr>
            <a:endParaRPr lang="en-US" altLang="en-US" sz="2000" dirty="0"/>
          </a:p>
        </p:txBody>
      </p:sp>
      <p:pic>
        <p:nvPicPr>
          <p:cNvPr id="2" name="Picture 1">
            <a:extLst>
              <a:ext uri="{FF2B5EF4-FFF2-40B4-BE49-F238E27FC236}">
                <a16:creationId xmlns:a16="http://schemas.microsoft.com/office/drawing/2014/main" id="{2CFEF315-6971-44FE-A2B0-7D17FC7FB1C1}"/>
              </a:ext>
            </a:extLst>
          </p:cNvPr>
          <p:cNvPicPr>
            <a:picLocks noChangeAspect="1"/>
          </p:cNvPicPr>
          <p:nvPr/>
        </p:nvPicPr>
        <p:blipFill rotWithShape="1">
          <a:blip r:embed="rId4"/>
          <a:srcRect l="20718" t="30281" r="23502" b="41032"/>
          <a:stretch/>
        </p:blipFill>
        <p:spPr>
          <a:xfrm>
            <a:off x="2123728" y="4221088"/>
            <a:ext cx="5040560" cy="17281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076127C6-8CD1-4C59-8441-190D2E930C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435" name="Slide Number Placeholder 5">
            <a:extLst>
              <a:ext uri="{FF2B5EF4-FFF2-40B4-BE49-F238E27FC236}">
                <a16:creationId xmlns:a16="http://schemas.microsoft.com/office/drawing/2014/main" id="{8EC51B1B-D90B-43DD-9BED-9BD8D14C0D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84E058-D3DB-4E32-8A65-EEC6D75CD48E}" type="slidenum">
              <a:rPr lang="el-GR" altLang="en-US"/>
              <a:pPr eaLnBrk="1" hangingPunct="1"/>
              <a:t>17</a:t>
            </a:fld>
            <a:endParaRPr lang="el-GR" altLang="en-US"/>
          </a:p>
        </p:txBody>
      </p:sp>
      <p:sp>
        <p:nvSpPr>
          <p:cNvPr id="18436" name="Rectangle 2">
            <a:extLst>
              <a:ext uri="{FF2B5EF4-FFF2-40B4-BE49-F238E27FC236}">
                <a16:creationId xmlns:a16="http://schemas.microsoft.com/office/drawing/2014/main" id="{EE2F6BEE-BC4F-4F4B-8640-67CC0BC01897}"/>
              </a:ext>
            </a:extLst>
          </p:cNvPr>
          <p:cNvSpPr>
            <a:spLocks noGrp="1" noChangeArrowheads="1"/>
          </p:cNvSpPr>
          <p:nvPr>
            <p:ph type="title"/>
          </p:nvPr>
        </p:nvSpPr>
        <p:spPr/>
        <p:txBody>
          <a:bodyPr/>
          <a:lstStyle/>
          <a:p>
            <a:pPr eaLnBrk="1" hangingPunct="1"/>
            <a:r>
              <a:rPr lang="en-US" altLang="en-US" sz="4000"/>
              <a:t>BNF Grammar for the Functional Syntax of OWL 2</a:t>
            </a:r>
            <a:endParaRPr lang="el-GR" altLang="en-US" sz="4000"/>
          </a:p>
        </p:txBody>
      </p:sp>
      <p:sp>
        <p:nvSpPr>
          <p:cNvPr id="18437" name="Rectangle 3">
            <a:extLst>
              <a:ext uri="{FF2B5EF4-FFF2-40B4-BE49-F238E27FC236}">
                <a16:creationId xmlns:a16="http://schemas.microsoft.com/office/drawing/2014/main" id="{6EE7506A-BB4A-4951-AF98-3C23200E85C0}"/>
              </a:ext>
            </a:extLst>
          </p:cNvPr>
          <p:cNvSpPr>
            <a:spLocks noGrp="1" noChangeArrowheads="1"/>
          </p:cNvSpPr>
          <p:nvPr>
            <p:ph type="body" idx="1"/>
          </p:nvPr>
        </p:nvSpPr>
        <p:spPr/>
        <p:txBody>
          <a:bodyPr/>
          <a:lstStyle/>
          <a:p>
            <a:pPr eaLnBrk="1" hangingPunct="1">
              <a:lnSpc>
                <a:spcPct val="90000"/>
              </a:lnSpc>
              <a:buFontTx/>
              <a:buNone/>
            </a:pPr>
            <a:endParaRPr lang="en-US" altLang="en-US" sz="2000"/>
          </a:p>
          <a:p>
            <a:pPr eaLnBrk="1" hangingPunct="1">
              <a:lnSpc>
                <a:spcPct val="90000"/>
              </a:lnSpc>
              <a:buFontTx/>
              <a:buNone/>
            </a:pPr>
            <a:r>
              <a:rPr lang="el-GR" altLang="en-US" sz="2000"/>
              <a:t>ontologyDocument := { prefixDeclaration } Ontology</a:t>
            </a:r>
            <a:br>
              <a:rPr lang="el-GR" altLang="en-US" sz="2000"/>
            </a:br>
            <a:r>
              <a:rPr lang="el-GR" altLang="en-US" sz="2000"/>
              <a:t>prefixDeclaration := </a:t>
            </a:r>
            <a:r>
              <a:rPr lang="el-GR" altLang="en-US" sz="2000">
                <a:latin typeface="Courier New" panose="02070309020205020404" pitchFamily="49" charset="0"/>
              </a:rPr>
              <a:t>'Prefix' '('</a:t>
            </a:r>
            <a:r>
              <a:rPr lang="el-GR" altLang="en-US" sz="2000"/>
              <a:t> prefixName </a:t>
            </a:r>
            <a:r>
              <a:rPr lang="el-GR" altLang="en-US" sz="2000">
                <a:latin typeface="Courier New" panose="02070309020205020404" pitchFamily="49" charset="0"/>
              </a:rPr>
              <a:t>‘</a:t>
            </a:r>
            <a:r>
              <a:rPr lang="en-US" altLang="en-US" sz="2000">
                <a:latin typeface="Courier New" panose="02070309020205020404" pitchFamily="49" charset="0"/>
              </a:rPr>
              <a:t>:</a:t>
            </a:r>
            <a:r>
              <a:rPr lang="el-GR" altLang="en-US" sz="2000">
                <a:latin typeface="Courier New" panose="02070309020205020404" pitchFamily="49" charset="0"/>
              </a:rPr>
              <a:t>=' fullIRI ')'</a:t>
            </a:r>
            <a:br>
              <a:rPr lang="el-GR" altLang="en-US" sz="2000">
                <a:latin typeface="Courier New" panose="02070309020205020404" pitchFamily="49" charset="0"/>
              </a:rPr>
            </a:br>
            <a:r>
              <a:rPr lang="el-GR" altLang="en-US" sz="2000"/>
              <a:t>Ontology :=</a:t>
            </a:r>
            <a:br>
              <a:rPr lang="el-GR" altLang="en-US" sz="2000"/>
            </a:br>
            <a:r>
              <a:rPr lang="el-GR" altLang="en-US" sz="2000"/>
              <a:t>    </a:t>
            </a:r>
            <a:r>
              <a:rPr lang="el-GR" altLang="en-US" sz="2000">
                <a:latin typeface="Courier New" panose="02070309020205020404" pitchFamily="49" charset="0"/>
              </a:rPr>
              <a:t>'Ontology' '('</a:t>
            </a:r>
            <a:r>
              <a:rPr lang="el-GR" altLang="en-US" sz="2000"/>
              <a:t> [ ontologyIRI [ versionIRI ] ]</a:t>
            </a:r>
            <a:br>
              <a:rPr lang="el-GR" altLang="en-US" sz="2000"/>
            </a:br>
            <a:r>
              <a:rPr lang="el-GR" altLang="en-US" sz="2000"/>
              <a:t>       directlyImportsDocuments</a:t>
            </a:r>
            <a:br>
              <a:rPr lang="el-GR" altLang="en-US" sz="2000"/>
            </a:br>
            <a:r>
              <a:rPr lang="el-GR" altLang="en-US" sz="2000"/>
              <a:t>       ontologyAnnotations</a:t>
            </a:r>
            <a:br>
              <a:rPr lang="el-GR" altLang="en-US" sz="2000"/>
            </a:br>
            <a:r>
              <a:rPr lang="el-GR" altLang="en-US" sz="2000"/>
              <a:t>       axioms</a:t>
            </a:r>
            <a:br>
              <a:rPr lang="el-GR" altLang="en-US" sz="2000"/>
            </a:br>
            <a:r>
              <a:rPr lang="el-GR" altLang="en-US" sz="2000"/>
              <a:t>    </a:t>
            </a:r>
            <a:r>
              <a:rPr lang="el-GR" altLang="en-US" sz="2000">
                <a:latin typeface="Courier New" panose="02070309020205020404" pitchFamily="49" charset="0"/>
              </a:rPr>
              <a:t>')'</a:t>
            </a:r>
            <a:br>
              <a:rPr lang="el-GR" altLang="en-US" sz="2000">
                <a:latin typeface="Courier New" panose="02070309020205020404" pitchFamily="49" charset="0"/>
              </a:rPr>
            </a:br>
            <a:r>
              <a:rPr lang="el-GR" altLang="en-US" sz="2000"/>
              <a:t>ontologyIRI := IRI</a:t>
            </a:r>
            <a:br>
              <a:rPr lang="el-GR" altLang="en-US" sz="2000"/>
            </a:br>
            <a:r>
              <a:rPr lang="el-GR" altLang="en-US" sz="2000"/>
              <a:t>versionIRI := IRI</a:t>
            </a:r>
            <a:br>
              <a:rPr lang="el-GR" altLang="en-US" sz="2000"/>
            </a:br>
            <a:r>
              <a:rPr lang="el-GR" altLang="en-US" sz="2000"/>
              <a:t>directlyImportsDocuments := { </a:t>
            </a:r>
            <a:r>
              <a:rPr lang="el-GR" altLang="en-US" sz="2000">
                <a:latin typeface="Courier New" panose="02070309020205020404" pitchFamily="49" charset="0"/>
              </a:rPr>
              <a:t>'Import' '('</a:t>
            </a:r>
            <a:r>
              <a:rPr lang="el-GR" altLang="en-US" sz="2000"/>
              <a:t> IRI </a:t>
            </a:r>
            <a:r>
              <a:rPr lang="el-GR" altLang="en-US" sz="2000">
                <a:latin typeface="Courier New" panose="02070309020205020404" pitchFamily="49" charset="0"/>
              </a:rPr>
              <a:t>')'</a:t>
            </a:r>
            <a:r>
              <a:rPr lang="el-GR" altLang="en-US" sz="2000"/>
              <a:t> }</a:t>
            </a:r>
            <a:br>
              <a:rPr lang="el-GR" altLang="en-US" sz="2000"/>
            </a:br>
            <a:r>
              <a:rPr lang="el-GR" altLang="en-US" sz="2000"/>
              <a:t>axioms := { Axiom }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a:extLst>
              <a:ext uri="{FF2B5EF4-FFF2-40B4-BE49-F238E27FC236}">
                <a16:creationId xmlns:a16="http://schemas.microsoft.com/office/drawing/2014/main" id="{0868AA2C-9F31-4602-A000-859F98D54EF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1011" name="Slide Number Placeholder 5">
            <a:extLst>
              <a:ext uri="{FF2B5EF4-FFF2-40B4-BE49-F238E27FC236}">
                <a16:creationId xmlns:a16="http://schemas.microsoft.com/office/drawing/2014/main" id="{92B3B460-A918-430C-A7AA-73BA0FFEE2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4A470D-603E-49B5-B812-BCD016598DA6}" type="slidenum">
              <a:rPr lang="el-GR" altLang="en-US"/>
              <a:pPr eaLnBrk="1" hangingPunct="1"/>
              <a:t>170</a:t>
            </a:fld>
            <a:endParaRPr lang="el-GR" altLang="en-US"/>
          </a:p>
        </p:txBody>
      </p:sp>
      <p:sp>
        <p:nvSpPr>
          <p:cNvPr id="171012" name="Rectangle 2">
            <a:extLst>
              <a:ext uri="{FF2B5EF4-FFF2-40B4-BE49-F238E27FC236}">
                <a16:creationId xmlns:a16="http://schemas.microsoft.com/office/drawing/2014/main" id="{57B4E77C-0099-4EDA-A780-979B0178B56F}"/>
              </a:ext>
            </a:extLst>
          </p:cNvPr>
          <p:cNvSpPr>
            <a:spLocks noGrp="1" noChangeArrowheads="1"/>
          </p:cNvSpPr>
          <p:nvPr>
            <p:ph type="title"/>
          </p:nvPr>
        </p:nvSpPr>
        <p:spPr/>
        <p:txBody>
          <a:bodyPr/>
          <a:lstStyle/>
          <a:p>
            <a:pPr eaLnBrk="1" hangingPunct="1"/>
            <a:r>
              <a:rPr lang="en-US" altLang="en-US"/>
              <a:t>Semantics</a:t>
            </a:r>
            <a:endParaRPr lang="el-GR" altLang="en-US"/>
          </a:p>
        </p:txBody>
      </p:sp>
      <p:sp>
        <p:nvSpPr>
          <p:cNvPr id="171013" name="Rectangle 3">
            <a:extLst>
              <a:ext uri="{FF2B5EF4-FFF2-40B4-BE49-F238E27FC236}">
                <a16:creationId xmlns:a16="http://schemas.microsoft.com/office/drawing/2014/main" id="{90EB28B8-B021-4DBE-A5B1-220CC398F791}"/>
              </a:ext>
            </a:extLst>
          </p:cNvPr>
          <p:cNvSpPr>
            <a:spLocks noGrp="1" noChangeArrowheads="1"/>
          </p:cNvSpPr>
          <p:nvPr>
            <p:ph type="body" idx="1"/>
          </p:nvPr>
        </p:nvSpPr>
        <p:spPr/>
        <p:txBody>
          <a:bodyPr/>
          <a:lstStyle/>
          <a:p>
            <a:pPr eaLnBrk="1" hangingPunct="1">
              <a:lnSpc>
                <a:spcPct val="90000"/>
              </a:lnSpc>
            </a:pPr>
            <a:r>
              <a:rPr lang="el-GR" altLang="en-US" sz="2400" dirty="0"/>
              <a:t>There are two alternative ways of assigning meaning to ontologies in OWL 2</a:t>
            </a:r>
            <a:r>
              <a:rPr lang="en-US" altLang="en-US" sz="2400" dirty="0"/>
              <a:t>:</a:t>
            </a:r>
            <a:endParaRPr lang="en-US" altLang="en-US" sz="2000" dirty="0"/>
          </a:p>
          <a:p>
            <a:pPr lvl="1" eaLnBrk="1" hangingPunct="1">
              <a:lnSpc>
                <a:spcPct val="90000"/>
              </a:lnSpc>
            </a:pPr>
            <a:r>
              <a:rPr lang="en-US" altLang="en-US" sz="2000" dirty="0"/>
              <a:t>T</a:t>
            </a:r>
            <a:r>
              <a:rPr lang="el-GR" altLang="en-US" sz="2000" dirty="0"/>
              <a:t>he </a:t>
            </a:r>
            <a:r>
              <a:rPr lang="el-GR" altLang="en-US" sz="2000" b="1" dirty="0"/>
              <a:t>RDF-</a:t>
            </a:r>
            <a:r>
              <a:rPr lang="en-US" altLang="en-US" sz="2000" b="1" dirty="0"/>
              <a:t>b</a:t>
            </a:r>
            <a:r>
              <a:rPr lang="el-GR" altLang="en-US" sz="2000" b="1" dirty="0"/>
              <a:t>ased </a:t>
            </a:r>
            <a:r>
              <a:rPr lang="en-US" altLang="en-US" sz="2000" b="1" dirty="0"/>
              <a:t>s</a:t>
            </a:r>
            <a:r>
              <a:rPr lang="el-GR" altLang="en-US" sz="2000" b="1" dirty="0"/>
              <a:t>emantics</a:t>
            </a:r>
            <a:r>
              <a:rPr lang="en-US" altLang="en-US" sz="2000" b="1" dirty="0"/>
              <a:t>.</a:t>
            </a:r>
            <a:r>
              <a:rPr lang="en-US" altLang="en-US" sz="2000" dirty="0"/>
              <a:t> This</a:t>
            </a:r>
            <a:r>
              <a:rPr lang="en-US" altLang="en-US" sz="2000" b="1" dirty="0"/>
              <a:t> </a:t>
            </a:r>
            <a:r>
              <a:rPr lang="en-US" altLang="en-US" sz="2000" dirty="0"/>
              <a:t>is an extension of the semantics of RDFS (D-entailment in particular) and is based on viewing OWL 2 ontologies as RDF graphs. For the exact relationship of the two semantics, see </a:t>
            </a:r>
            <a:r>
              <a:rPr lang="el-GR" altLang="en-US" sz="2000" dirty="0">
                <a:hlinkClick r:id="rId3"/>
              </a:rPr>
              <a:t>http://www.w3.org/TR/owl2-rdf-based-semantics/</a:t>
            </a:r>
            <a:r>
              <a:rPr lang="el-GR" altLang="en-US" sz="2000" dirty="0"/>
              <a:t>. </a:t>
            </a:r>
          </a:p>
        </p:txBody>
      </p:sp>
    </p:spTree>
    <p:extLst>
      <p:ext uri="{BB962C8B-B14F-4D97-AF65-F5344CB8AC3E}">
        <p14:creationId xmlns:p14="http://schemas.microsoft.com/office/powerpoint/2010/main" val="37375617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a:extLst>
              <a:ext uri="{FF2B5EF4-FFF2-40B4-BE49-F238E27FC236}">
                <a16:creationId xmlns:a16="http://schemas.microsoft.com/office/drawing/2014/main" id="{C04DB99D-E8C5-4CB9-BF44-355B9FB1B3F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2035" name="Slide Number Placeholder 5">
            <a:extLst>
              <a:ext uri="{FF2B5EF4-FFF2-40B4-BE49-F238E27FC236}">
                <a16:creationId xmlns:a16="http://schemas.microsoft.com/office/drawing/2014/main" id="{E9BE76D5-AA90-4940-B407-AA1EEADEC1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0E171C-07D9-4EC6-805C-A93FFD7C502F}" type="slidenum">
              <a:rPr lang="el-GR" altLang="en-US"/>
              <a:pPr eaLnBrk="1" hangingPunct="1"/>
              <a:t>171</a:t>
            </a:fld>
            <a:endParaRPr lang="el-GR" altLang="en-US"/>
          </a:p>
        </p:txBody>
      </p:sp>
      <p:sp>
        <p:nvSpPr>
          <p:cNvPr id="172036" name="Rectangle 2">
            <a:extLst>
              <a:ext uri="{FF2B5EF4-FFF2-40B4-BE49-F238E27FC236}">
                <a16:creationId xmlns:a16="http://schemas.microsoft.com/office/drawing/2014/main" id="{359BBB1E-90C3-4055-A202-93AA889A8AC2}"/>
              </a:ext>
            </a:extLst>
          </p:cNvPr>
          <p:cNvSpPr>
            <a:spLocks noGrp="1" noChangeArrowheads="1"/>
          </p:cNvSpPr>
          <p:nvPr>
            <p:ph type="title"/>
          </p:nvPr>
        </p:nvSpPr>
        <p:spPr/>
        <p:txBody>
          <a:bodyPr/>
          <a:lstStyle/>
          <a:p>
            <a:pPr eaLnBrk="1" hangingPunct="1"/>
            <a:r>
              <a:rPr lang="en-US" altLang="en-US"/>
              <a:t>OWL 2 DL and OWL 2 Full</a:t>
            </a:r>
            <a:endParaRPr lang="el-GR" altLang="en-US"/>
          </a:p>
        </p:txBody>
      </p:sp>
      <p:sp>
        <p:nvSpPr>
          <p:cNvPr id="172037" name="Rectangle 3">
            <a:extLst>
              <a:ext uri="{FF2B5EF4-FFF2-40B4-BE49-F238E27FC236}">
                <a16:creationId xmlns:a16="http://schemas.microsoft.com/office/drawing/2014/main" id="{3B5DFF83-E51A-4486-B97E-B5A685487005}"/>
              </a:ext>
            </a:extLst>
          </p:cNvPr>
          <p:cNvSpPr>
            <a:spLocks noGrp="1" noChangeArrowheads="1"/>
          </p:cNvSpPr>
          <p:nvPr>
            <p:ph type="body" idx="1"/>
          </p:nvPr>
        </p:nvSpPr>
        <p:spPr/>
        <p:txBody>
          <a:bodyPr/>
          <a:lstStyle/>
          <a:p>
            <a:pPr eaLnBrk="1" hangingPunct="1">
              <a:lnSpc>
                <a:spcPct val="90000"/>
              </a:lnSpc>
            </a:pPr>
            <a:r>
              <a:rPr lang="el-GR" altLang="en-US" sz="2400" dirty="0"/>
              <a:t>Informally, the notion </a:t>
            </a:r>
            <a:r>
              <a:rPr lang="el-GR" altLang="en-US" sz="2400" b="1" dirty="0"/>
              <a:t>"OWL 2 DL"</a:t>
            </a:r>
            <a:r>
              <a:rPr lang="el-GR" altLang="en-US" sz="2400" dirty="0"/>
              <a:t> is used to refer to OWL 2 ontologies interpreted using the </a:t>
            </a:r>
            <a:r>
              <a:rPr lang="en-US" altLang="en-US" sz="2400" dirty="0"/>
              <a:t>d</a:t>
            </a:r>
            <a:r>
              <a:rPr lang="el-GR" altLang="en-US" sz="2400" dirty="0"/>
              <a:t>irect </a:t>
            </a:r>
            <a:r>
              <a:rPr lang="en-US" altLang="en-US" sz="2400" dirty="0"/>
              <a:t>s</a:t>
            </a:r>
            <a:r>
              <a:rPr lang="el-GR" altLang="en-US" sz="2400" dirty="0"/>
              <a:t>emantics, and the notion </a:t>
            </a:r>
            <a:r>
              <a:rPr lang="el-GR" altLang="en-US" sz="2400" b="1" dirty="0"/>
              <a:t>"OWL 2 Full"</a:t>
            </a:r>
            <a:r>
              <a:rPr lang="el-GR" altLang="en-US" sz="2400" dirty="0"/>
              <a:t> is used when considering the RDF-</a:t>
            </a:r>
            <a:r>
              <a:rPr lang="en-US" altLang="en-US" sz="2400" dirty="0"/>
              <a:t>b</a:t>
            </a:r>
            <a:r>
              <a:rPr lang="el-GR" altLang="en-US" sz="2400" dirty="0"/>
              <a:t>ased </a:t>
            </a:r>
            <a:r>
              <a:rPr lang="en-US" altLang="en-US" sz="2400" dirty="0"/>
              <a:t>s</a:t>
            </a:r>
            <a:r>
              <a:rPr lang="el-GR" altLang="en-US" sz="2400" dirty="0"/>
              <a:t>emantics. </a:t>
            </a:r>
            <a:endParaRPr lang="en-US" altLang="en-US" sz="2400" dirty="0"/>
          </a:p>
          <a:p>
            <a:pPr eaLnBrk="1" hangingPunct="1">
              <a:lnSpc>
                <a:spcPct val="90000"/>
              </a:lnSpc>
            </a:pPr>
            <a:endParaRPr lang="en-US" altLang="en-US" sz="2400" dirty="0"/>
          </a:p>
          <a:p>
            <a:pPr eaLnBrk="1" hangingPunct="1">
              <a:lnSpc>
                <a:spcPct val="90000"/>
              </a:lnSpc>
            </a:pPr>
            <a:r>
              <a:rPr lang="en-US" altLang="en-US" sz="2400" dirty="0"/>
              <a:t>Formally, there are certain </a:t>
            </a:r>
            <a:r>
              <a:rPr lang="en-US" altLang="en-US" sz="2400" b="1" dirty="0"/>
              <a:t>additional</a:t>
            </a:r>
            <a:r>
              <a:rPr lang="el-GR" altLang="en-US" sz="2400" b="1" dirty="0"/>
              <a:t> conditions</a:t>
            </a:r>
            <a:r>
              <a:rPr lang="el-GR" altLang="en-US" sz="2400" dirty="0"/>
              <a:t> which must be met by an OWL 2 ontology to qualify as OWL 2 DL</a:t>
            </a:r>
            <a:r>
              <a:rPr lang="en-US" altLang="en-US" sz="2400" dirty="0"/>
              <a:t>. </a:t>
            </a:r>
          </a:p>
          <a:p>
            <a:pPr eaLnBrk="1" hangingPunct="1">
              <a:lnSpc>
                <a:spcPct val="90000"/>
              </a:lnSpc>
            </a:pPr>
            <a:endParaRPr lang="en-US" altLang="en-US" sz="2400" dirty="0"/>
          </a:p>
          <a:p>
            <a:pPr eaLnBrk="1" hangingPunct="1">
              <a:lnSpc>
                <a:spcPct val="90000"/>
              </a:lnSpc>
            </a:pPr>
            <a:r>
              <a:rPr lang="en-US" altLang="en-US" sz="2400" dirty="0"/>
              <a:t>See the OWL 2 Structural Specification and Functional-Style Syntax for details.</a:t>
            </a:r>
          </a:p>
          <a:p>
            <a:pPr eaLnBrk="1" hangingPunct="1">
              <a:lnSpc>
                <a:spcPct val="90000"/>
              </a:lnSpc>
            </a:pPr>
            <a:endParaRPr lang="en-US" altLang="en-US" sz="2400"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a:extLst>
              <a:ext uri="{FF2B5EF4-FFF2-40B4-BE49-F238E27FC236}">
                <a16:creationId xmlns:a16="http://schemas.microsoft.com/office/drawing/2014/main" id="{99074AE4-38E4-4D2F-84D7-5339E97A0DA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3059" name="Slide Number Placeholder 5">
            <a:extLst>
              <a:ext uri="{FF2B5EF4-FFF2-40B4-BE49-F238E27FC236}">
                <a16:creationId xmlns:a16="http://schemas.microsoft.com/office/drawing/2014/main" id="{C5180983-7FC1-4995-AC3D-3C593D1643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DD5CCC-BD2F-4B95-B59B-2C074197C0E0}" type="slidenum">
              <a:rPr lang="el-GR" altLang="en-US"/>
              <a:pPr eaLnBrk="1" hangingPunct="1"/>
              <a:t>172</a:t>
            </a:fld>
            <a:endParaRPr lang="el-GR" altLang="en-US"/>
          </a:p>
        </p:txBody>
      </p:sp>
      <p:sp>
        <p:nvSpPr>
          <p:cNvPr id="173060" name="Rectangle 2">
            <a:extLst>
              <a:ext uri="{FF2B5EF4-FFF2-40B4-BE49-F238E27FC236}">
                <a16:creationId xmlns:a16="http://schemas.microsoft.com/office/drawing/2014/main" id="{DC1B636E-AF29-4ADF-879F-15E7720973C0}"/>
              </a:ext>
            </a:extLst>
          </p:cNvPr>
          <p:cNvSpPr>
            <a:spLocks noGrp="1" noChangeArrowheads="1"/>
          </p:cNvSpPr>
          <p:nvPr>
            <p:ph type="title"/>
          </p:nvPr>
        </p:nvSpPr>
        <p:spPr/>
        <p:txBody>
          <a:bodyPr/>
          <a:lstStyle/>
          <a:p>
            <a:pPr eaLnBrk="1" hangingPunct="1"/>
            <a:r>
              <a:rPr lang="en-US" altLang="en-US" sz="4000"/>
              <a:t>Examples of Additional Conditions in OWL 2 DL</a:t>
            </a:r>
            <a:endParaRPr lang="el-GR" altLang="en-US" sz="4000"/>
          </a:p>
        </p:txBody>
      </p:sp>
      <p:sp>
        <p:nvSpPr>
          <p:cNvPr id="173061" name="Rectangle 3">
            <a:extLst>
              <a:ext uri="{FF2B5EF4-FFF2-40B4-BE49-F238E27FC236}">
                <a16:creationId xmlns:a16="http://schemas.microsoft.com/office/drawing/2014/main" id="{A0565AC8-77C2-411F-9ED1-F21045C7AB31}"/>
              </a:ext>
            </a:extLst>
          </p:cNvPr>
          <p:cNvSpPr>
            <a:spLocks noGrp="1" noChangeArrowheads="1"/>
          </p:cNvSpPr>
          <p:nvPr>
            <p:ph type="body" idx="1"/>
          </p:nvPr>
        </p:nvSpPr>
        <p:spPr/>
        <p:txBody>
          <a:bodyPr/>
          <a:lstStyle/>
          <a:p>
            <a:pPr eaLnBrk="1" hangingPunct="1">
              <a:lnSpc>
                <a:spcPct val="80000"/>
              </a:lnSpc>
            </a:pPr>
            <a:endParaRPr lang="en-US" altLang="en-US" sz="2000" b="1" dirty="0"/>
          </a:p>
          <a:p>
            <a:pPr eaLnBrk="1" hangingPunct="1">
              <a:lnSpc>
                <a:spcPct val="80000"/>
              </a:lnSpc>
            </a:pPr>
            <a:r>
              <a:rPr lang="en-US" altLang="en-US" sz="2000" b="1" dirty="0"/>
              <a:t>Reserved vocabulary</a:t>
            </a:r>
            <a:r>
              <a:rPr lang="en-US" altLang="en-US" sz="2000" dirty="0"/>
              <a:t> (e.g., </a:t>
            </a:r>
            <a:r>
              <a:rPr lang="en-US" altLang="en-US" sz="2000" dirty="0" err="1">
                <a:latin typeface="Courier New" panose="02070309020205020404" pitchFamily="49" charset="0"/>
              </a:rPr>
              <a:t>owl:Thing</a:t>
            </a:r>
            <a:r>
              <a:rPr lang="en-US" altLang="en-US" sz="2000" dirty="0"/>
              <a:t>) should only be used for its intended purpose.</a:t>
            </a:r>
          </a:p>
          <a:p>
            <a:pPr eaLnBrk="1" hangingPunct="1">
              <a:lnSpc>
                <a:spcPct val="80000"/>
              </a:lnSpc>
            </a:pPr>
            <a:endParaRPr lang="en-US" altLang="en-US" sz="2000" dirty="0"/>
          </a:p>
          <a:p>
            <a:pPr eaLnBrk="1" hangingPunct="1">
              <a:lnSpc>
                <a:spcPct val="80000"/>
              </a:lnSpc>
            </a:pPr>
            <a:r>
              <a:rPr lang="en-US" altLang="en-US" sz="2000" dirty="0"/>
              <a:t>Classes, datatypes and properties (object, datatype and annotation) </a:t>
            </a:r>
            <a:r>
              <a:rPr lang="en-US" altLang="en-US" sz="2000" b="1" dirty="0"/>
              <a:t>need to be declared</a:t>
            </a:r>
            <a:r>
              <a:rPr lang="en-US" altLang="en-US" sz="2000" dirty="0"/>
              <a:t>.</a:t>
            </a:r>
          </a:p>
          <a:p>
            <a:pPr eaLnBrk="1" hangingPunct="1">
              <a:lnSpc>
                <a:spcPct val="80000"/>
              </a:lnSpc>
              <a:buFontTx/>
              <a:buNone/>
            </a:pPr>
            <a:endParaRPr lang="en-US" altLang="en-US" sz="2000" dirty="0"/>
          </a:p>
          <a:p>
            <a:pPr eaLnBrk="1" hangingPunct="1">
              <a:lnSpc>
                <a:spcPct val="80000"/>
              </a:lnSpc>
            </a:pPr>
            <a:r>
              <a:rPr lang="en-US" altLang="en-US" sz="2000" b="1" dirty="0"/>
              <a:t>Strict typing</a:t>
            </a:r>
            <a:r>
              <a:rPr lang="en-US" altLang="en-US" sz="2000" dirty="0"/>
              <a:t>: </a:t>
            </a:r>
            <a:r>
              <a:rPr lang="el-GR" altLang="en-US" sz="2000" dirty="0"/>
              <a:t>the sets of IRIs used as object, data, and annotation properties in </a:t>
            </a:r>
            <a:r>
              <a:rPr lang="el-GR" altLang="en-US" sz="2000" i="1" dirty="0"/>
              <a:t>O </a:t>
            </a:r>
            <a:r>
              <a:rPr lang="el-GR" altLang="en-US" sz="2000" dirty="0"/>
              <a:t>are disjoint and that, similarly, the sets of IRIs used as classes and datatypes in </a:t>
            </a:r>
            <a:r>
              <a:rPr lang="el-GR" altLang="en-US" sz="2000" i="1" dirty="0"/>
              <a:t>O</a:t>
            </a:r>
            <a:r>
              <a:rPr lang="el-GR" altLang="en-US" sz="2000" dirty="0"/>
              <a:t> are disjoint as well. </a:t>
            </a:r>
            <a:endParaRPr lang="en-US" altLang="en-US" sz="2000" dirty="0"/>
          </a:p>
          <a:p>
            <a:pPr eaLnBrk="1" hangingPunct="1">
              <a:lnSpc>
                <a:spcPct val="80000"/>
              </a:lnSpc>
            </a:pPr>
            <a:endParaRPr lang="en-US" altLang="en-US" sz="2000" dirty="0"/>
          </a:p>
          <a:p>
            <a:pPr eaLnBrk="1" hangingPunct="1">
              <a:lnSpc>
                <a:spcPct val="80000"/>
              </a:lnSpc>
            </a:pPr>
            <a:r>
              <a:rPr lang="en-US" altLang="en-US" sz="2000" dirty="0"/>
              <a:t>Some </a:t>
            </a:r>
            <a:r>
              <a:rPr lang="en-US" altLang="en-US" sz="2000" b="1" dirty="0"/>
              <a:t>global restrictions on axiom closure</a:t>
            </a:r>
            <a:r>
              <a:rPr lang="en-US" altLang="en-US" sz="2000" dirty="0"/>
              <a:t> from SROIQ to ensure </a:t>
            </a:r>
            <a:r>
              <a:rPr lang="en-US" altLang="en-US" sz="2000" b="1" dirty="0"/>
              <a:t>decidability</a:t>
            </a:r>
            <a:r>
              <a:rPr lang="en-US" altLang="en-US" sz="2000" dirty="0"/>
              <a:t> (e.g., only </a:t>
            </a:r>
            <a:r>
              <a:rPr lang="en-US" altLang="en-US" sz="2000" b="1" dirty="0"/>
              <a:t>simple properties</a:t>
            </a:r>
            <a:r>
              <a:rPr lang="en-US" altLang="en-US" sz="2000" dirty="0"/>
              <a:t> in certain kinds of axioms).</a:t>
            </a:r>
            <a:endParaRPr lang="el-GR" altLang="en-US" sz="2000"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a:extLst>
              <a:ext uri="{FF2B5EF4-FFF2-40B4-BE49-F238E27FC236}">
                <a16:creationId xmlns:a16="http://schemas.microsoft.com/office/drawing/2014/main" id="{2E82BABF-B980-4A50-AE2D-090C4F192E0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4083" name="Slide Number Placeholder 5">
            <a:extLst>
              <a:ext uri="{FF2B5EF4-FFF2-40B4-BE49-F238E27FC236}">
                <a16:creationId xmlns:a16="http://schemas.microsoft.com/office/drawing/2014/main" id="{92BD554F-3170-4269-A117-4E6F092D5C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9A006A-9FE1-4C26-82FF-731BB384E988}" type="slidenum">
              <a:rPr lang="el-GR" altLang="en-US"/>
              <a:pPr eaLnBrk="1" hangingPunct="1"/>
              <a:t>173</a:t>
            </a:fld>
            <a:endParaRPr lang="el-GR" altLang="en-US"/>
          </a:p>
        </p:txBody>
      </p:sp>
      <p:sp>
        <p:nvSpPr>
          <p:cNvPr id="174084" name="Rectangle 2">
            <a:extLst>
              <a:ext uri="{FF2B5EF4-FFF2-40B4-BE49-F238E27FC236}">
                <a16:creationId xmlns:a16="http://schemas.microsoft.com/office/drawing/2014/main" id="{47797F03-9CFC-4FAB-9F26-2A6C1D6146A0}"/>
              </a:ext>
            </a:extLst>
          </p:cNvPr>
          <p:cNvSpPr>
            <a:spLocks noGrp="1" noChangeArrowheads="1"/>
          </p:cNvSpPr>
          <p:nvPr>
            <p:ph type="title"/>
          </p:nvPr>
        </p:nvSpPr>
        <p:spPr/>
        <p:txBody>
          <a:bodyPr/>
          <a:lstStyle/>
          <a:p>
            <a:pPr eaLnBrk="1" hangingPunct="1"/>
            <a:r>
              <a:rPr lang="en-US" altLang="en-US"/>
              <a:t>Axiom Closure of an Ontology</a:t>
            </a:r>
            <a:endParaRPr lang="el-GR" altLang="en-US"/>
          </a:p>
        </p:txBody>
      </p:sp>
      <p:sp>
        <p:nvSpPr>
          <p:cNvPr id="174085" name="Rectangle 3">
            <a:extLst>
              <a:ext uri="{FF2B5EF4-FFF2-40B4-BE49-F238E27FC236}">
                <a16:creationId xmlns:a16="http://schemas.microsoft.com/office/drawing/2014/main" id="{01A4AA58-EC8D-4FE5-BDEB-62D15E6DE74B}"/>
              </a:ext>
            </a:extLst>
          </p:cNvPr>
          <p:cNvSpPr>
            <a:spLocks noGrp="1" noChangeArrowheads="1"/>
          </p:cNvSpPr>
          <p:nvPr>
            <p:ph type="body" idx="1"/>
          </p:nvPr>
        </p:nvSpPr>
        <p:spPr/>
        <p:txBody>
          <a:bodyPr/>
          <a:lstStyle/>
          <a:p>
            <a:pPr eaLnBrk="1" hangingPunct="1">
              <a:lnSpc>
                <a:spcPct val="90000"/>
              </a:lnSpc>
            </a:pPr>
            <a:r>
              <a:rPr lang="el-GR" altLang="en-US" sz="2800" dirty="0"/>
              <a:t>The </a:t>
            </a:r>
            <a:r>
              <a:rPr lang="el-GR" altLang="en-US" sz="2800" b="1" dirty="0"/>
              <a:t>import closure</a:t>
            </a:r>
            <a:r>
              <a:rPr lang="el-GR" altLang="en-US" sz="2800" dirty="0"/>
              <a:t> of an ontology </a:t>
            </a:r>
            <a:r>
              <a:rPr lang="el-GR" altLang="en-US" sz="2800" i="1" dirty="0"/>
              <a:t>O</a:t>
            </a:r>
            <a:r>
              <a:rPr lang="el-GR" altLang="en-US" sz="2800" dirty="0"/>
              <a:t> is a set containing </a:t>
            </a:r>
            <a:r>
              <a:rPr lang="el-GR" altLang="en-US" sz="2800" i="1" dirty="0"/>
              <a:t>O</a:t>
            </a:r>
            <a:r>
              <a:rPr lang="el-GR" altLang="en-US" sz="2800" dirty="0"/>
              <a:t> and all the ontologies that </a:t>
            </a:r>
            <a:r>
              <a:rPr lang="el-GR" altLang="en-US" sz="2800" i="1" dirty="0"/>
              <a:t>O</a:t>
            </a:r>
            <a:r>
              <a:rPr lang="el-GR" altLang="en-US" sz="2800" dirty="0"/>
              <a:t> imports</a:t>
            </a:r>
            <a:r>
              <a:rPr lang="en-US" altLang="en-US" sz="2800" dirty="0"/>
              <a:t>.</a:t>
            </a:r>
          </a:p>
          <a:p>
            <a:pPr eaLnBrk="1" hangingPunct="1">
              <a:lnSpc>
                <a:spcPct val="90000"/>
              </a:lnSpc>
              <a:buFontTx/>
              <a:buNone/>
            </a:pPr>
            <a:endParaRPr lang="en-US" altLang="en-US" sz="2800" dirty="0"/>
          </a:p>
          <a:p>
            <a:pPr eaLnBrk="1" hangingPunct="1">
              <a:lnSpc>
                <a:spcPct val="90000"/>
              </a:lnSpc>
            </a:pPr>
            <a:r>
              <a:rPr lang="el-GR" altLang="en-US" sz="2800" dirty="0"/>
              <a:t>The </a:t>
            </a:r>
            <a:r>
              <a:rPr lang="el-GR" altLang="en-US" sz="2800" b="1" dirty="0"/>
              <a:t>axiom closure</a:t>
            </a:r>
            <a:r>
              <a:rPr lang="el-GR" altLang="en-US" sz="2800" dirty="0"/>
              <a:t> of an ontology </a:t>
            </a:r>
            <a:r>
              <a:rPr lang="el-GR" altLang="en-US" sz="2800" i="1" dirty="0"/>
              <a:t>O</a:t>
            </a:r>
            <a:r>
              <a:rPr lang="el-GR" altLang="en-US" sz="2800" dirty="0"/>
              <a:t> is the smallest set that contains all the axioms from each ontology </a:t>
            </a:r>
            <a:r>
              <a:rPr lang="el-GR" altLang="en-US" sz="2800" i="1" dirty="0"/>
              <a:t>O'</a:t>
            </a:r>
            <a:r>
              <a:rPr lang="el-GR" altLang="en-US" sz="2800" dirty="0"/>
              <a:t> in the import closure of </a:t>
            </a:r>
            <a:r>
              <a:rPr lang="el-GR" altLang="en-US" sz="2800" i="1" dirty="0"/>
              <a:t>O</a:t>
            </a:r>
            <a:r>
              <a:rPr lang="el-GR" altLang="en-US" sz="2800" dirty="0"/>
              <a:t> with all anonymous individuals </a:t>
            </a:r>
            <a:r>
              <a:rPr lang="el-GR" altLang="en-US" sz="2800" b="1" dirty="0"/>
              <a:t>standardized apart</a:t>
            </a:r>
            <a:r>
              <a:rPr lang="en-US" altLang="en-US" sz="2800" dirty="0"/>
              <a:t> (i.e.,</a:t>
            </a:r>
            <a:r>
              <a:rPr lang="el-GR" altLang="en-US" sz="2800" dirty="0"/>
              <a:t> the anonymous individuals from different ontologies in the import closure of </a:t>
            </a:r>
            <a:r>
              <a:rPr lang="el-GR" altLang="en-US" sz="2800" i="1" dirty="0"/>
              <a:t>O</a:t>
            </a:r>
            <a:r>
              <a:rPr lang="el-GR" altLang="en-US" sz="2800" dirty="0"/>
              <a:t> are treated as being different</a:t>
            </a:r>
            <a:r>
              <a:rPr lang="en-US" altLang="en-US" sz="2800" dirty="0"/>
              <a:t>-by using </a:t>
            </a:r>
            <a:r>
              <a:rPr lang="en-US" altLang="en-US" sz="2800" b="1" dirty="0"/>
              <a:t>fresh</a:t>
            </a:r>
            <a:r>
              <a:rPr lang="en-US" altLang="en-US" sz="2800" dirty="0"/>
              <a:t> anonymous individuals).</a:t>
            </a:r>
            <a:endParaRPr lang="el-GR" altLang="en-US" sz="28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a:extLst>
              <a:ext uri="{FF2B5EF4-FFF2-40B4-BE49-F238E27FC236}">
                <a16:creationId xmlns:a16="http://schemas.microsoft.com/office/drawing/2014/main" id="{B35165A8-4362-4CC3-926D-888DD1054E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5107" name="Slide Number Placeholder 5">
            <a:extLst>
              <a:ext uri="{FF2B5EF4-FFF2-40B4-BE49-F238E27FC236}">
                <a16:creationId xmlns:a16="http://schemas.microsoft.com/office/drawing/2014/main" id="{C4F05158-9AC3-43D5-911C-09101D1F17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494CE8-5E36-4C25-B798-62DDFE7E6F80}" type="slidenum">
              <a:rPr lang="el-GR" altLang="en-US"/>
              <a:pPr eaLnBrk="1" hangingPunct="1"/>
              <a:t>174</a:t>
            </a:fld>
            <a:endParaRPr lang="el-GR" altLang="en-US"/>
          </a:p>
        </p:txBody>
      </p:sp>
      <p:sp>
        <p:nvSpPr>
          <p:cNvPr id="175108" name="Rectangle 2">
            <a:extLst>
              <a:ext uri="{FF2B5EF4-FFF2-40B4-BE49-F238E27FC236}">
                <a16:creationId xmlns:a16="http://schemas.microsoft.com/office/drawing/2014/main" id="{F1B3619E-1169-4899-9818-BCC4A36C7585}"/>
              </a:ext>
            </a:extLst>
          </p:cNvPr>
          <p:cNvSpPr>
            <a:spLocks noGrp="1" noChangeArrowheads="1"/>
          </p:cNvSpPr>
          <p:nvPr>
            <p:ph type="title"/>
          </p:nvPr>
        </p:nvSpPr>
        <p:spPr/>
        <p:txBody>
          <a:bodyPr/>
          <a:lstStyle/>
          <a:p>
            <a:pPr eaLnBrk="1" hangingPunct="1"/>
            <a:r>
              <a:rPr lang="en-US" altLang="en-US"/>
              <a:t>Example (not OWL 2 DL!)</a:t>
            </a:r>
            <a:endParaRPr lang="el-GR" altLang="en-US"/>
          </a:p>
        </p:txBody>
      </p:sp>
      <p:sp>
        <p:nvSpPr>
          <p:cNvPr id="175109" name="Rectangle 3">
            <a:extLst>
              <a:ext uri="{FF2B5EF4-FFF2-40B4-BE49-F238E27FC236}">
                <a16:creationId xmlns:a16="http://schemas.microsoft.com/office/drawing/2014/main" id="{62411E13-01A4-4850-AA87-6001AC95B64E}"/>
              </a:ext>
            </a:extLst>
          </p:cNvPr>
          <p:cNvSpPr>
            <a:spLocks noGrp="1" noChangeArrowheads="1"/>
          </p:cNvSpPr>
          <p:nvPr>
            <p:ph type="body" idx="1"/>
          </p:nvPr>
        </p:nvSpPr>
        <p:spPr/>
        <p:txBody>
          <a:bodyPr/>
          <a:lstStyle/>
          <a:p>
            <a:pPr eaLnBrk="1" hangingPunct="1">
              <a:lnSpc>
                <a:spcPct val="80000"/>
              </a:lnSpc>
              <a:buFontTx/>
              <a:buNone/>
            </a:pPr>
            <a:r>
              <a:rPr lang="el-GR" altLang="en-US" sz="1800" dirty="0">
                <a:latin typeface="Courier New" panose="02070309020205020404" pitchFamily="49" charset="0"/>
              </a:rPr>
              <a:t>Prefix(ex:=&lt;http://www.example.com/ontology1#&gt;)</a:t>
            </a:r>
          </a:p>
          <a:p>
            <a:pPr eaLnBrk="1" hangingPunct="1">
              <a:lnSpc>
                <a:spcPct val="80000"/>
              </a:lnSpc>
              <a:buFontTx/>
              <a:buNone/>
            </a:pPr>
            <a:r>
              <a:rPr lang="el-GR" altLang="en-US" sz="1800" dirty="0">
                <a:latin typeface="Courier New" panose="02070309020205020404" pitchFamily="49" charset="0"/>
              </a:rPr>
              <a:t>Prefix(owl:=&lt;http://www.w3.org/2002/07/owl#&gt;)</a:t>
            </a:r>
          </a:p>
          <a:p>
            <a:pPr eaLnBrk="1" hangingPunct="1">
              <a:lnSpc>
                <a:spcPct val="80000"/>
              </a:lnSpc>
              <a:buFontTx/>
              <a:buNone/>
            </a:pPr>
            <a:endParaRPr lang="el-GR" altLang="en-US" sz="1800" dirty="0">
              <a:latin typeface="Courier New" panose="02070309020205020404" pitchFamily="49" charset="0"/>
            </a:endParaRPr>
          </a:p>
          <a:p>
            <a:pPr eaLnBrk="1" hangingPunct="1">
              <a:lnSpc>
                <a:spcPct val="80000"/>
              </a:lnSpc>
              <a:buFontTx/>
              <a:buNone/>
            </a:pPr>
            <a:r>
              <a:rPr lang="el-GR" altLang="en-US" sz="1800" dirty="0">
                <a:latin typeface="Courier New" panose="02070309020205020404" pitchFamily="49" charset="0"/>
              </a:rPr>
              <a:t>Ontology(&lt;http://www.example.com/ontology1&gt;</a:t>
            </a:r>
          </a:p>
          <a:p>
            <a:pPr eaLnBrk="1" hangingPunct="1">
              <a:lnSpc>
                <a:spcPct val="80000"/>
              </a:lnSpc>
              <a:buFontTx/>
              <a:buNone/>
            </a:pPr>
            <a:endParaRPr lang="el-GR" altLang="en-US" sz="1800" dirty="0">
              <a:latin typeface="Courier New" panose="02070309020205020404" pitchFamily="49" charset="0"/>
            </a:endParaRPr>
          </a:p>
          <a:p>
            <a:pPr eaLnBrk="1" hangingPunct="1">
              <a:lnSpc>
                <a:spcPct val="80000"/>
              </a:lnSpc>
              <a:buFontTx/>
              <a:buNone/>
            </a:pPr>
            <a:r>
              <a:rPr lang="el-GR" altLang="en-US" sz="1800" dirty="0">
                <a:latin typeface="Courier New" panose="02070309020205020404" pitchFamily="49" charset="0"/>
              </a:rPr>
              <a:t>SubObjectPropertyOf(</a:t>
            </a:r>
            <a:endParaRPr lang="en-US" altLang="en-US" sz="1800" dirty="0">
              <a:latin typeface="Courier New" panose="02070309020205020404" pitchFamily="49" charset="0"/>
            </a:endParaRPr>
          </a:p>
          <a:p>
            <a:pPr eaLnBrk="1" hangingPunct="1">
              <a:lnSpc>
                <a:spcPct val="80000"/>
              </a:lnSpc>
              <a:buFontTx/>
              <a:buNone/>
            </a:pPr>
            <a:r>
              <a:rPr lang="el-GR" altLang="en-US" sz="1800" dirty="0">
                <a:latin typeface="Courier New" panose="02070309020205020404" pitchFamily="49" charset="0"/>
              </a:rPr>
              <a:t>ObjectPropertyChain(ex:hasFather ex:hasBrother) </a:t>
            </a:r>
            <a:r>
              <a:rPr lang="en-US" altLang="en-US" sz="1800" dirty="0">
                <a:latin typeface="Courier New" panose="02070309020205020404" pitchFamily="49" charset="0"/>
              </a:rPr>
              <a:t> </a:t>
            </a:r>
          </a:p>
          <a:p>
            <a:pPr eaLnBrk="1" hangingPunct="1">
              <a:lnSpc>
                <a:spcPct val="80000"/>
              </a:lnSpc>
              <a:buFontTx/>
              <a:buNone/>
            </a:pPr>
            <a:r>
              <a:rPr lang="en-US" altLang="en-US" sz="1800" dirty="0">
                <a:latin typeface="Courier New" panose="02070309020205020404" pitchFamily="49" charset="0"/>
              </a:rPr>
              <a:t>                                      </a:t>
            </a:r>
            <a:r>
              <a:rPr lang="el-GR" altLang="en-US" sz="1800" dirty="0">
                <a:latin typeface="Courier New" panose="02070309020205020404" pitchFamily="49" charset="0"/>
              </a:rPr>
              <a:t>ex:hasUncle)</a:t>
            </a:r>
          </a:p>
          <a:p>
            <a:pPr eaLnBrk="1" hangingPunct="1">
              <a:lnSpc>
                <a:spcPct val="80000"/>
              </a:lnSpc>
              <a:buFontTx/>
              <a:buNone/>
            </a:pPr>
            <a:endParaRPr lang="el-GR" altLang="en-US" sz="1800" dirty="0">
              <a:latin typeface="Courier New" panose="02070309020205020404" pitchFamily="49" charset="0"/>
            </a:endParaRPr>
          </a:p>
          <a:p>
            <a:pPr eaLnBrk="1" hangingPunct="1">
              <a:lnSpc>
                <a:spcPct val="80000"/>
              </a:lnSpc>
              <a:buFontTx/>
              <a:buNone/>
            </a:pPr>
            <a:r>
              <a:rPr lang="el-GR" altLang="en-US" sz="1800" dirty="0">
                <a:latin typeface="Courier New" panose="02070309020205020404" pitchFamily="49" charset="0"/>
              </a:rPr>
              <a:t>EquivalentClasses(ex:PersonWithThreeUncles ObjectExactCardinality(3 ex:hasUncle ex:Person))</a:t>
            </a:r>
          </a:p>
          <a:p>
            <a:pPr eaLnBrk="1" hangingPunct="1">
              <a:lnSpc>
                <a:spcPct val="80000"/>
              </a:lnSpc>
              <a:buFontTx/>
              <a:buNone/>
            </a:pPr>
            <a:r>
              <a:rPr lang="el-GR" altLang="en-US" sz="1800" dirty="0">
                <a:latin typeface="Courier New" panose="02070309020205020404" pitchFamily="49" charset="0"/>
              </a:rPr>
              <a:t>)</a:t>
            </a:r>
            <a:endParaRPr lang="en-US" altLang="en-US" sz="1800" dirty="0">
              <a:latin typeface="Courier New" panose="02070309020205020404" pitchFamily="49" charset="0"/>
            </a:endParaRPr>
          </a:p>
          <a:p>
            <a:pPr eaLnBrk="1" hangingPunct="1">
              <a:lnSpc>
                <a:spcPct val="80000"/>
              </a:lnSpc>
              <a:buFontTx/>
              <a:buNone/>
            </a:pPr>
            <a:endParaRPr lang="en-US" altLang="en-US" sz="1800" dirty="0">
              <a:latin typeface="Courier New" panose="02070309020205020404" pitchFamily="49" charset="0"/>
            </a:endParaRPr>
          </a:p>
          <a:p>
            <a:pPr eaLnBrk="1" hangingPunct="1">
              <a:lnSpc>
                <a:spcPct val="80000"/>
              </a:lnSpc>
              <a:buFontTx/>
              <a:buNone/>
            </a:pPr>
            <a:r>
              <a:rPr lang="en-US" altLang="en-US" sz="1800" b="1" dirty="0"/>
              <a:t>Note: </a:t>
            </a:r>
            <a:r>
              <a:rPr lang="en-US" altLang="en-US" sz="1800" dirty="0"/>
              <a:t>Property </a:t>
            </a:r>
            <a:r>
              <a:rPr lang="en-US" altLang="en-US" sz="1800" dirty="0" err="1">
                <a:latin typeface="Courier New" panose="02070309020205020404" pitchFamily="49" charset="0"/>
              </a:rPr>
              <a:t>hasUncle</a:t>
            </a:r>
            <a:r>
              <a:rPr lang="en-US" altLang="en-US" sz="1800" dirty="0"/>
              <a:t> is </a:t>
            </a:r>
            <a:r>
              <a:rPr lang="en-US" altLang="en-US" sz="1800" b="1" dirty="0"/>
              <a:t>not simple</a:t>
            </a:r>
            <a:r>
              <a:rPr lang="en-US" altLang="en-US" sz="1800" dirty="0"/>
              <a:t> (it is defined by a property chain) so </a:t>
            </a:r>
          </a:p>
          <a:p>
            <a:pPr eaLnBrk="1" hangingPunct="1">
              <a:lnSpc>
                <a:spcPct val="80000"/>
              </a:lnSpc>
              <a:buFontTx/>
              <a:buNone/>
            </a:pPr>
            <a:r>
              <a:rPr lang="en-US" altLang="en-US" sz="1800" dirty="0"/>
              <a:t>it </a:t>
            </a:r>
            <a:r>
              <a:rPr lang="en-US" altLang="en-US" sz="1800" b="1" dirty="0"/>
              <a:t>cannot be used in cardinality restrictions</a:t>
            </a:r>
            <a:r>
              <a:rPr lang="en-US" altLang="en-US" sz="1800" dirty="0"/>
              <a:t>.</a:t>
            </a:r>
            <a:endParaRPr lang="el-GR" altLang="en-US" sz="1800"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4">
            <a:extLst>
              <a:ext uri="{FF2B5EF4-FFF2-40B4-BE49-F238E27FC236}">
                <a16:creationId xmlns:a16="http://schemas.microsoft.com/office/drawing/2014/main" id="{D9B1B0B3-6A48-40DA-A0A4-18B29BE585D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6131" name="Slide Number Placeholder 5">
            <a:extLst>
              <a:ext uri="{FF2B5EF4-FFF2-40B4-BE49-F238E27FC236}">
                <a16:creationId xmlns:a16="http://schemas.microsoft.com/office/drawing/2014/main" id="{6CA3EACB-B18E-4E1C-BAFD-1D7EEF2A72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02B7A2-4AE9-4858-9BDC-0887E63007E5}" type="slidenum">
              <a:rPr lang="el-GR" altLang="en-US"/>
              <a:pPr eaLnBrk="1" hangingPunct="1"/>
              <a:t>175</a:t>
            </a:fld>
            <a:endParaRPr lang="el-GR" altLang="en-US"/>
          </a:p>
        </p:txBody>
      </p:sp>
      <p:sp>
        <p:nvSpPr>
          <p:cNvPr id="176132" name="Rectangle 2">
            <a:extLst>
              <a:ext uri="{FF2B5EF4-FFF2-40B4-BE49-F238E27FC236}">
                <a16:creationId xmlns:a16="http://schemas.microsoft.com/office/drawing/2014/main" id="{83548025-9908-4383-9ED6-8A6CBD64DA2F}"/>
              </a:ext>
            </a:extLst>
          </p:cNvPr>
          <p:cNvSpPr>
            <a:spLocks noGrp="1" noChangeArrowheads="1"/>
          </p:cNvSpPr>
          <p:nvPr>
            <p:ph type="title"/>
          </p:nvPr>
        </p:nvSpPr>
        <p:spPr/>
        <p:txBody>
          <a:bodyPr/>
          <a:lstStyle/>
          <a:p>
            <a:pPr eaLnBrk="1" hangingPunct="1"/>
            <a:r>
              <a:rPr lang="en-US" altLang="en-US" sz="4000"/>
              <a:t>OWL 2 DL and OWL 2 Full (cont’d)</a:t>
            </a:r>
            <a:endParaRPr lang="el-GR" altLang="en-US" sz="4000"/>
          </a:p>
        </p:txBody>
      </p:sp>
      <p:sp>
        <p:nvSpPr>
          <p:cNvPr id="176133" name="Rectangle 3">
            <a:extLst>
              <a:ext uri="{FF2B5EF4-FFF2-40B4-BE49-F238E27FC236}">
                <a16:creationId xmlns:a16="http://schemas.microsoft.com/office/drawing/2014/main" id="{35E5D70F-7FD7-4FDA-B471-87F93D9D4A9D}"/>
              </a:ext>
            </a:extLst>
          </p:cNvPr>
          <p:cNvSpPr>
            <a:spLocks noGrp="1" noChangeArrowheads="1"/>
          </p:cNvSpPr>
          <p:nvPr>
            <p:ph type="body" idx="1"/>
          </p:nvPr>
        </p:nvSpPr>
        <p:spPr/>
        <p:txBody>
          <a:bodyPr/>
          <a:lstStyle/>
          <a:p>
            <a:pPr eaLnBrk="1" hangingPunct="1">
              <a:lnSpc>
                <a:spcPct val="80000"/>
              </a:lnSpc>
            </a:pPr>
            <a:r>
              <a:rPr lang="en-US" altLang="en-US" sz="2800"/>
              <a:t>W</a:t>
            </a:r>
            <a:r>
              <a:rPr lang="el-GR" altLang="en-US" sz="2800"/>
              <a:t>e can think of the difference between </a:t>
            </a:r>
            <a:r>
              <a:rPr lang="el-GR" altLang="en-US" sz="2800" b="1"/>
              <a:t>OWL 2 DL</a:t>
            </a:r>
            <a:r>
              <a:rPr lang="el-GR" altLang="en-US" sz="2800"/>
              <a:t> and </a:t>
            </a:r>
            <a:r>
              <a:rPr lang="el-GR" altLang="en-US" sz="2800" b="1"/>
              <a:t>OWL 2 Full</a:t>
            </a:r>
            <a:r>
              <a:rPr lang="el-GR" altLang="en-US" sz="2800"/>
              <a:t> in two ways: </a:t>
            </a:r>
          </a:p>
          <a:p>
            <a:pPr lvl="1" eaLnBrk="1" hangingPunct="1">
              <a:lnSpc>
                <a:spcPct val="80000"/>
              </a:lnSpc>
            </a:pPr>
            <a:r>
              <a:rPr lang="el-GR" altLang="en-US" sz="2400"/>
              <a:t>OWL 2 DL </a:t>
            </a:r>
            <a:r>
              <a:rPr lang="en-US" altLang="en-US" sz="2400"/>
              <a:t>is </a:t>
            </a:r>
            <a:r>
              <a:rPr lang="el-GR" altLang="en-US" sz="2400"/>
              <a:t>a syntactically restricted version of OWL 2 Full</a:t>
            </a:r>
            <a:r>
              <a:rPr lang="en-US" altLang="en-US" sz="2400"/>
              <a:t>. </a:t>
            </a:r>
            <a:r>
              <a:rPr lang="el-GR" altLang="en-US" sz="2400"/>
              <a:t>OWL 2 Full is undecidable</a:t>
            </a:r>
            <a:r>
              <a:rPr lang="en-US" altLang="en-US" sz="2400"/>
              <a:t> while </a:t>
            </a:r>
            <a:r>
              <a:rPr lang="el-GR" altLang="en-US" sz="2400"/>
              <a:t>OWL 2 DL </a:t>
            </a:r>
            <a:r>
              <a:rPr lang="en-US" altLang="en-US" sz="2400"/>
              <a:t>is not. T</a:t>
            </a:r>
            <a:r>
              <a:rPr lang="el-GR" altLang="en-US" sz="2400"/>
              <a:t>here are several production quality reasoners that cover the entire OWL 2 DL language </a:t>
            </a:r>
            <a:r>
              <a:rPr lang="en-US" altLang="en-US" sz="2400"/>
              <a:t>(e.g., Pellet and HermiT).</a:t>
            </a:r>
          </a:p>
          <a:p>
            <a:pPr lvl="1" eaLnBrk="1" hangingPunct="1">
              <a:lnSpc>
                <a:spcPct val="80000"/>
              </a:lnSpc>
            </a:pPr>
            <a:endParaRPr lang="en-US" altLang="en-US" sz="2400"/>
          </a:p>
          <a:p>
            <a:pPr lvl="1" eaLnBrk="1" hangingPunct="1">
              <a:lnSpc>
                <a:spcPct val="80000"/>
              </a:lnSpc>
            </a:pPr>
            <a:r>
              <a:rPr lang="el-GR" altLang="en-US" sz="2400"/>
              <a:t>OWL 2 Full </a:t>
            </a:r>
            <a:r>
              <a:rPr lang="en-US" altLang="en-US" sz="2400"/>
              <a:t>is an </a:t>
            </a:r>
            <a:r>
              <a:rPr lang="el-GR" altLang="en-US" sz="2400"/>
              <a:t>extension of RDFS. As such, the RDF-Based Semantics for OWL 2 Full follows the RDFS semantics and general syntactic philosophy (i.e., everything is a triple and the language is fully reflective).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4">
            <a:extLst>
              <a:ext uri="{FF2B5EF4-FFF2-40B4-BE49-F238E27FC236}">
                <a16:creationId xmlns:a16="http://schemas.microsoft.com/office/drawing/2014/main" id="{75989173-8870-48D6-91EF-C254B0C7139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7155" name="Slide Number Placeholder 5">
            <a:extLst>
              <a:ext uri="{FF2B5EF4-FFF2-40B4-BE49-F238E27FC236}">
                <a16:creationId xmlns:a16="http://schemas.microsoft.com/office/drawing/2014/main" id="{C5CCE14B-BA4E-4E5D-8DD6-797FC9D573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F61F24-7AF2-4D4D-9BCE-3573FB5795AB}" type="slidenum">
              <a:rPr lang="el-GR" altLang="en-US"/>
              <a:pPr eaLnBrk="1" hangingPunct="1"/>
              <a:t>176</a:t>
            </a:fld>
            <a:endParaRPr lang="el-GR" altLang="en-US"/>
          </a:p>
        </p:txBody>
      </p:sp>
      <p:sp>
        <p:nvSpPr>
          <p:cNvPr id="177156" name="Rectangle 2">
            <a:extLst>
              <a:ext uri="{FF2B5EF4-FFF2-40B4-BE49-F238E27FC236}">
                <a16:creationId xmlns:a16="http://schemas.microsoft.com/office/drawing/2014/main" id="{0E47302A-A6A2-4D3B-895C-CCABB388CFA9}"/>
              </a:ext>
            </a:extLst>
          </p:cNvPr>
          <p:cNvSpPr>
            <a:spLocks noGrp="1" noChangeArrowheads="1"/>
          </p:cNvSpPr>
          <p:nvPr>
            <p:ph type="title"/>
          </p:nvPr>
        </p:nvSpPr>
        <p:spPr/>
        <p:txBody>
          <a:bodyPr/>
          <a:lstStyle/>
          <a:p>
            <a:pPr eaLnBrk="1" hangingPunct="1"/>
            <a:r>
              <a:rPr lang="en-US" altLang="en-US"/>
              <a:t>OWL 2 Profiles</a:t>
            </a:r>
            <a:endParaRPr lang="el-GR" altLang="en-US"/>
          </a:p>
        </p:txBody>
      </p:sp>
      <p:sp>
        <p:nvSpPr>
          <p:cNvPr id="177157" name="Rectangle 3">
            <a:extLst>
              <a:ext uri="{FF2B5EF4-FFF2-40B4-BE49-F238E27FC236}">
                <a16:creationId xmlns:a16="http://schemas.microsoft.com/office/drawing/2014/main" id="{7A67AEFA-D06E-489E-AF9D-7F1587A528B6}"/>
              </a:ext>
            </a:extLst>
          </p:cNvPr>
          <p:cNvSpPr>
            <a:spLocks noGrp="1" noChangeArrowheads="1"/>
          </p:cNvSpPr>
          <p:nvPr>
            <p:ph type="body" idx="1"/>
          </p:nvPr>
        </p:nvSpPr>
        <p:spPr/>
        <p:txBody>
          <a:bodyPr/>
          <a:lstStyle/>
          <a:p>
            <a:pPr eaLnBrk="1" hangingPunct="1">
              <a:lnSpc>
                <a:spcPct val="80000"/>
              </a:lnSpc>
            </a:pPr>
            <a:r>
              <a:rPr lang="el-GR" altLang="en-US" sz="2000" dirty="0"/>
              <a:t>In addition to OWL 2 DL and OWL 2 Full, OWL 2 specifies </a:t>
            </a:r>
            <a:r>
              <a:rPr lang="el-GR" altLang="en-US" sz="2000" b="1" dirty="0"/>
              <a:t>three profiles</a:t>
            </a:r>
            <a:r>
              <a:rPr lang="en-US" altLang="en-US" sz="2000" b="1" dirty="0"/>
              <a:t>: OWL 2 EL, OWL 2 QL and OWL 2 RL.</a:t>
            </a:r>
          </a:p>
          <a:p>
            <a:pPr eaLnBrk="1" hangingPunct="1">
              <a:lnSpc>
                <a:spcPct val="80000"/>
              </a:lnSpc>
            </a:pPr>
            <a:endParaRPr lang="en-US" altLang="en-US" sz="2000" b="1" dirty="0"/>
          </a:p>
          <a:p>
            <a:pPr eaLnBrk="1" hangingPunct="1">
              <a:lnSpc>
                <a:spcPct val="80000"/>
              </a:lnSpc>
            </a:pPr>
            <a:r>
              <a:rPr lang="el-GR" altLang="en-US" sz="2000" dirty="0"/>
              <a:t>These profiles are designed to be </a:t>
            </a:r>
            <a:r>
              <a:rPr lang="el-GR" altLang="en-US" sz="2000" b="1" dirty="0"/>
              <a:t>subsets of OWL 2 sufficient for a variety of applications.</a:t>
            </a:r>
            <a:r>
              <a:rPr lang="el-GR" altLang="en-US" sz="2000" dirty="0"/>
              <a:t> </a:t>
            </a:r>
            <a:endParaRPr lang="en-US" altLang="en-US" sz="2000" dirty="0"/>
          </a:p>
          <a:p>
            <a:pPr eaLnBrk="1" hangingPunct="1">
              <a:lnSpc>
                <a:spcPct val="80000"/>
              </a:lnSpc>
            </a:pPr>
            <a:endParaRPr lang="en-US" altLang="en-US" sz="2000" dirty="0"/>
          </a:p>
          <a:p>
            <a:pPr eaLnBrk="1" hangingPunct="1">
              <a:lnSpc>
                <a:spcPct val="80000"/>
              </a:lnSpc>
            </a:pPr>
            <a:r>
              <a:rPr lang="en-US" altLang="en-US" sz="2000" b="1" dirty="0"/>
              <a:t>C</a:t>
            </a:r>
            <a:r>
              <a:rPr lang="el-GR" altLang="en-US" sz="2000" b="1" dirty="0"/>
              <a:t>omputational considerations</a:t>
            </a:r>
            <a:r>
              <a:rPr lang="el-GR" altLang="en-US" sz="2000" dirty="0"/>
              <a:t> are a major requirement of these profiles</a:t>
            </a:r>
            <a:r>
              <a:rPr lang="en-US" altLang="en-US" sz="2000" dirty="0"/>
              <a:t>; </a:t>
            </a:r>
            <a:r>
              <a:rPr lang="el-GR" altLang="en-US" sz="2000" dirty="0"/>
              <a:t>they are all much easier to implement with robust scalability given existing technology</a:t>
            </a:r>
            <a:r>
              <a:rPr lang="en-US" altLang="en-US" sz="2000" dirty="0"/>
              <a:t>.</a:t>
            </a:r>
          </a:p>
          <a:p>
            <a:pPr eaLnBrk="1" hangingPunct="1">
              <a:lnSpc>
                <a:spcPct val="80000"/>
              </a:lnSpc>
            </a:pPr>
            <a:endParaRPr lang="en-US" altLang="en-US" sz="2000" dirty="0"/>
          </a:p>
          <a:p>
            <a:pPr eaLnBrk="1" hangingPunct="1">
              <a:lnSpc>
                <a:spcPct val="80000"/>
              </a:lnSpc>
            </a:pPr>
            <a:r>
              <a:rPr lang="en-US" altLang="en-US" sz="2000" dirty="0"/>
              <a:t>T</a:t>
            </a:r>
            <a:r>
              <a:rPr lang="el-GR" altLang="en-US" sz="2000" dirty="0"/>
              <a:t>here are many subsets of OWL 2 that have good computational properties. The selected OWL 2 profiles were identified as having </a:t>
            </a:r>
            <a:r>
              <a:rPr lang="el-GR" altLang="en-US" sz="2000" b="1" dirty="0"/>
              <a:t>substantial user communities</a:t>
            </a:r>
            <a:r>
              <a:rPr lang="el-GR" altLang="en-US" sz="2000" dirty="0"/>
              <a:t> already</a:t>
            </a:r>
            <a:r>
              <a:rPr lang="en-US" altLang="en-US" sz="2000" dirty="0"/>
              <a:t>.</a:t>
            </a:r>
          </a:p>
          <a:p>
            <a:pPr eaLnBrk="1" hangingPunct="1">
              <a:lnSpc>
                <a:spcPct val="80000"/>
              </a:lnSpc>
            </a:pPr>
            <a:endParaRPr lang="en-US" altLang="en-US" sz="2000" dirty="0"/>
          </a:p>
          <a:p>
            <a:pPr eaLnBrk="1" hangingPunct="1">
              <a:lnSpc>
                <a:spcPct val="80000"/>
              </a:lnSpc>
            </a:pPr>
            <a:r>
              <a:rPr lang="en-US" altLang="en-US" sz="2000" dirty="0"/>
              <a:t>The </a:t>
            </a:r>
            <a:r>
              <a:rPr lang="el-GR" altLang="en-US" sz="2000" dirty="0"/>
              <a:t>OWL 2 Profiles document provides a clear template for specifying additional profiles.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4">
            <a:extLst>
              <a:ext uri="{FF2B5EF4-FFF2-40B4-BE49-F238E27FC236}">
                <a16:creationId xmlns:a16="http://schemas.microsoft.com/office/drawing/2014/main" id="{43EC6C2A-44B0-41E8-8A1E-1097260CC05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8179" name="Slide Number Placeholder 5">
            <a:extLst>
              <a:ext uri="{FF2B5EF4-FFF2-40B4-BE49-F238E27FC236}">
                <a16:creationId xmlns:a16="http://schemas.microsoft.com/office/drawing/2014/main" id="{0ACAE517-870F-46BD-B867-0331CBCCD5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B99E13-691C-4F4A-80D1-B85695E00325}" type="slidenum">
              <a:rPr lang="el-GR" altLang="en-US"/>
              <a:pPr eaLnBrk="1" hangingPunct="1"/>
              <a:t>177</a:t>
            </a:fld>
            <a:endParaRPr lang="el-GR" altLang="en-US"/>
          </a:p>
        </p:txBody>
      </p:sp>
      <p:sp>
        <p:nvSpPr>
          <p:cNvPr id="178180" name="Rectangle 2">
            <a:extLst>
              <a:ext uri="{FF2B5EF4-FFF2-40B4-BE49-F238E27FC236}">
                <a16:creationId xmlns:a16="http://schemas.microsoft.com/office/drawing/2014/main" id="{C49A2160-FE40-40B7-97A1-7A437B30BC2A}"/>
              </a:ext>
            </a:extLst>
          </p:cNvPr>
          <p:cNvSpPr>
            <a:spLocks noGrp="1" noChangeArrowheads="1"/>
          </p:cNvSpPr>
          <p:nvPr>
            <p:ph type="title"/>
          </p:nvPr>
        </p:nvSpPr>
        <p:spPr/>
        <p:txBody>
          <a:bodyPr/>
          <a:lstStyle/>
          <a:p>
            <a:pPr eaLnBrk="1" hangingPunct="1"/>
            <a:r>
              <a:rPr lang="el-GR" altLang="en-US"/>
              <a:t>OWL 2 EL</a:t>
            </a:r>
          </a:p>
        </p:txBody>
      </p:sp>
      <p:sp>
        <p:nvSpPr>
          <p:cNvPr id="178181" name="Rectangle 3">
            <a:extLst>
              <a:ext uri="{FF2B5EF4-FFF2-40B4-BE49-F238E27FC236}">
                <a16:creationId xmlns:a16="http://schemas.microsoft.com/office/drawing/2014/main" id="{2347B9DD-70ED-4186-A91E-01EE2940C8C1}"/>
              </a:ext>
            </a:extLst>
          </p:cNvPr>
          <p:cNvSpPr>
            <a:spLocks noGrp="1" noChangeArrowheads="1"/>
          </p:cNvSpPr>
          <p:nvPr>
            <p:ph type="body" idx="1"/>
          </p:nvPr>
        </p:nvSpPr>
        <p:spPr/>
        <p:txBody>
          <a:bodyPr/>
          <a:lstStyle/>
          <a:p>
            <a:pPr eaLnBrk="1" hangingPunct="1">
              <a:lnSpc>
                <a:spcPct val="80000"/>
              </a:lnSpc>
            </a:pPr>
            <a:r>
              <a:rPr lang="el-GR" altLang="en-US" sz="1600"/>
              <a:t>The OWL 2 EL profile is a subset of OWL 2 that </a:t>
            </a:r>
            <a:endParaRPr lang="en-US" altLang="en-US" sz="1600"/>
          </a:p>
          <a:p>
            <a:pPr lvl="1" eaLnBrk="1" hangingPunct="1">
              <a:lnSpc>
                <a:spcPct val="80000"/>
              </a:lnSpc>
            </a:pPr>
            <a:r>
              <a:rPr lang="el-GR" altLang="en-US" sz="1600"/>
              <a:t>is particularly suitable for applications employing ontologies that define </a:t>
            </a:r>
            <a:r>
              <a:rPr lang="el-GR" altLang="en-US" sz="1600" b="1"/>
              <a:t>very large numbers of classes and/or properties, </a:t>
            </a:r>
          </a:p>
          <a:p>
            <a:pPr lvl="1" eaLnBrk="1" hangingPunct="1">
              <a:lnSpc>
                <a:spcPct val="80000"/>
              </a:lnSpc>
            </a:pPr>
            <a:r>
              <a:rPr lang="el-GR" altLang="en-US" sz="1600"/>
              <a:t>captures the expressive power used by many such ontologies, and </a:t>
            </a:r>
          </a:p>
          <a:p>
            <a:pPr lvl="1" eaLnBrk="1" hangingPunct="1">
              <a:lnSpc>
                <a:spcPct val="80000"/>
              </a:lnSpc>
            </a:pPr>
            <a:r>
              <a:rPr lang="el-GR" altLang="en-US" sz="1600"/>
              <a:t>for which </a:t>
            </a:r>
            <a:r>
              <a:rPr lang="el-GR" altLang="en-US" sz="1600" b="1"/>
              <a:t>ontology consistency, class expression subsumption, and instance checking can be decided in polynomial time</a:t>
            </a:r>
            <a:r>
              <a:rPr lang="el-GR" altLang="en-US" sz="1600"/>
              <a:t>. </a:t>
            </a:r>
            <a:endParaRPr lang="en-US" altLang="en-US" sz="1600"/>
          </a:p>
          <a:p>
            <a:pPr lvl="1" eaLnBrk="1" hangingPunct="1">
              <a:lnSpc>
                <a:spcPct val="80000"/>
              </a:lnSpc>
            </a:pPr>
            <a:endParaRPr lang="en-US" altLang="en-US" sz="1600"/>
          </a:p>
          <a:p>
            <a:pPr lvl="1" eaLnBrk="1" hangingPunct="1">
              <a:lnSpc>
                <a:spcPct val="80000"/>
              </a:lnSpc>
            </a:pPr>
            <a:endParaRPr lang="el-GR" altLang="en-US" sz="1600"/>
          </a:p>
          <a:p>
            <a:pPr eaLnBrk="1" hangingPunct="1">
              <a:lnSpc>
                <a:spcPct val="80000"/>
              </a:lnSpc>
            </a:pPr>
            <a:r>
              <a:rPr lang="en-US" altLang="en-US" sz="1600"/>
              <a:t>E</a:t>
            </a:r>
            <a:r>
              <a:rPr lang="el-GR" altLang="en-US" sz="1600"/>
              <a:t>xample</a:t>
            </a:r>
            <a:r>
              <a:rPr lang="en-US" altLang="en-US" sz="1600"/>
              <a:t>: </a:t>
            </a:r>
            <a:r>
              <a:rPr lang="el-GR" altLang="en-US" sz="1600"/>
              <a:t>OWL 2 EL </a:t>
            </a:r>
            <a:r>
              <a:rPr lang="en-US" altLang="en-US" sz="1600"/>
              <a:t>is</a:t>
            </a:r>
            <a:r>
              <a:rPr lang="el-GR" altLang="en-US" sz="1600"/>
              <a:t> sufficient to express the very large biomedical ontology SNOMED CT</a:t>
            </a:r>
            <a:r>
              <a:rPr lang="en-US" altLang="en-US" sz="1600"/>
              <a:t>. The specialized reasoner ELK can classify all 400,000 classes of this ontology in 5 seconds using 4 cores (</a:t>
            </a:r>
            <a:r>
              <a:rPr lang="en-US" altLang="en-US" sz="1600">
                <a:hlinkClick r:id="rId3"/>
              </a:rPr>
              <a:t>http://www.cs.ox.ac.uk/isg/tools/ELK/</a:t>
            </a:r>
            <a:r>
              <a:rPr lang="en-US" altLang="en-US" sz="1600"/>
              <a:t>).</a:t>
            </a:r>
          </a:p>
          <a:p>
            <a:pPr eaLnBrk="1" hangingPunct="1">
              <a:lnSpc>
                <a:spcPct val="80000"/>
              </a:lnSpc>
            </a:pPr>
            <a:endParaRPr lang="en-US" altLang="en-US" sz="1600"/>
          </a:p>
          <a:p>
            <a:pPr eaLnBrk="1" hangingPunct="1">
              <a:lnSpc>
                <a:spcPct val="80000"/>
              </a:lnSpc>
            </a:pPr>
            <a:r>
              <a:rPr lang="en-US" altLang="en-US" sz="1600"/>
              <a:t>The acronym EL comes from the fact that the profile is based on the DL family of languages EL. See the relevant paper</a:t>
            </a:r>
          </a:p>
          <a:p>
            <a:pPr lvl="1" eaLnBrk="1" hangingPunct="1">
              <a:lnSpc>
                <a:spcPct val="80000"/>
              </a:lnSpc>
            </a:pPr>
            <a:r>
              <a:rPr lang="el-GR" altLang="en-US" sz="1600" i="1"/>
              <a:t>Pushing the EL Envelope</a:t>
            </a:r>
            <a:r>
              <a:rPr lang="en-US" altLang="en-US" sz="1600" i="1"/>
              <a:t>. </a:t>
            </a:r>
            <a:r>
              <a:rPr lang="el-GR" altLang="en-US" sz="1600"/>
              <a:t>Franz Baader, Sebastian Brandt, and Carsten Lutz. In Proc. of the 19th Joint Int. Conf. on Artificial Intelligence (IJCAI 2005), 2005 </a:t>
            </a:r>
            <a:r>
              <a:rPr lang="en-US" altLang="en-US" sz="1600"/>
              <a:t>. Available from </a:t>
            </a:r>
            <a:r>
              <a:rPr lang="el-GR" altLang="en-US" sz="1600">
                <a:hlinkClick r:id="rId4"/>
              </a:rPr>
              <a:t>http://lat.inf.tu-dresden.de/research/papers/2005/BaaderBrandtLutz-IJCAI-05.pdf</a:t>
            </a:r>
            <a:r>
              <a:rPr lang="en-US" altLang="en-US" sz="1600"/>
              <a:t> </a:t>
            </a:r>
            <a:endParaRPr lang="el-GR" altLang="en-US" sz="160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4">
            <a:extLst>
              <a:ext uri="{FF2B5EF4-FFF2-40B4-BE49-F238E27FC236}">
                <a16:creationId xmlns:a16="http://schemas.microsoft.com/office/drawing/2014/main" id="{ED86E15B-E3A4-4642-AEC7-EF28DE8C6A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79203" name="Slide Number Placeholder 5">
            <a:extLst>
              <a:ext uri="{FF2B5EF4-FFF2-40B4-BE49-F238E27FC236}">
                <a16:creationId xmlns:a16="http://schemas.microsoft.com/office/drawing/2014/main" id="{42C5DD5B-FB27-456D-AEDD-4D16AB8FCB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FCEEF3-4147-4ED0-83D1-B1553122DA2F}" type="slidenum">
              <a:rPr lang="el-GR" altLang="en-US"/>
              <a:pPr eaLnBrk="1" hangingPunct="1"/>
              <a:t>178</a:t>
            </a:fld>
            <a:endParaRPr lang="el-GR" altLang="en-US"/>
          </a:p>
        </p:txBody>
      </p:sp>
      <p:sp>
        <p:nvSpPr>
          <p:cNvPr id="179204" name="Rectangle 2">
            <a:extLst>
              <a:ext uri="{FF2B5EF4-FFF2-40B4-BE49-F238E27FC236}">
                <a16:creationId xmlns:a16="http://schemas.microsoft.com/office/drawing/2014/main" id="{0409E43A-75EF-402C-8427-EEA3E05AFB23}"/>
              </a:ext>
            </a:extLst>
          </p:cNvPr>
          <p:cNvSpPr>
            <a:spLocks noGrp="1" noChangeArrowheads="1"/>
          </p:cNvSpPr>
          <p:nvPr>
            <p:ph type="title"/>
          </p:nvPr>
        </p:nvSpPr>
        <p:spPr/>
        <p:txBody>
          <a:bodyPr/>
          <a:lstStyle/>
          <a:p>
            <a:pPr eaLnBrk="1" hangingPunct="1"/>
            <a:r>
              <a:rPr lang="en-US" altLang="en-US"/>
              <a:t>OWL 2 EL Specification</a:t>
            </a:r>
            <a:r>
              <a:rPr lang="el-GR" altLang="en-US"/>
              <a:t> </a:t>
            </a:r>
          </a:p>
        </p:txBody>
      </p:sp>
      <p:sp>
        <p:nvSpPr>
          <p:cNvPr id="179205" name="Rectangle 3">
            <a:extLst>
              <a:ext uri="{FF2B5EF4-FFF2-40B4-BE49-F238E27FC236}">
                <a16:creationId xmlns:a16="http://schemas.microsoft.com/office/drawing/2014/main" id="{0B431604-0B3A-4888-BE1E-4DF2578ED752}"/>
              </a:ext>
            </a:extLst>
          </p:cNvPr>
          <p:cNvSpPr>
            <a:spLocks noGrp="1" noChangeArrowheads="1"/>
          </p:cNvSpPr>
          <p:nvPr>
            <p:ph type="body" idx="1"/>
          </p:nvPr>
        </p:nvSpPr>
        <p:spPr/>
        <p:txBody>
          <a:bodyPr/>
          <a:lstStyle/>
          <a:p>
            <a:pPr eaLnBrk="1" hangingPunct="1">
              <a:lnSpc>
                <a:spcPct val="90000"/>
              </a:lnSpc>
            </a:pPr>
            <a:r>
              <a:rPr lang="en-US" altLang="en-US" sz="2800" dirty="0"/>
              <a:t>T</a:t>
            </a:r>
            <a:r>
              <a:rPr lang="el-GR" altLang="en-US" sz="2800" dirty="0"/>
              <a:t>ypes of </a:t>
            </a:r>
            <a:r>
              <a:rPr lang="el-GR" altLang="en-US" sz="2800" b="1" dirty="0"/>
              <a:t>class restrictions</a:t>
            </a:r>
            <a:r>
              <a:rPr lang="el-GR" altLang="en-US" sz="2800" dirty="0"/>
              <a:t> </a:t>
            </a:r>
            <a:r>
              <a:rPr lang="en-US" altLang="en-US" sz="2800" dirty="0"/>
              <a:t>allowed:</a:t>
            </a:r>
          </a:p>
          <a:p>
            <a:pPr lvl="1" eaLnBrk="1" hangingPunct="1">
              <a:lnSpc>
                <a:spcPct val="90000"/>
              </a:lnSpc>
            </a:pPr>
            <a:r>
              <a:rPr lang="el-GR" altLang="en-US" sz="2400" dirty="0"/>
              <a:t> existential quantification to a class expression (</a:t>
            </a:r>
            <a:r>
              <a:rPr lang="el-GR" altLang="en-US" sz="2400" dirty="0">
                <a:latin typeface="Courier New" panose="02070309020205020404" pitchFamily="49" charset="0"/>
              </a:rPr>
              <a:t>ObjectSomeValuesFrom</a:t>
            </a:r>
            <a:r>
              <a:rPr lang="el-GR" altLang="en-US" sz="2400" dirty="0"/>
              <a:t>) or a data range (</a:t>
            </a:r>
            <a:r>
              <a:rPr lang="el-GR" altLang="en-US" sz="2400" dirty="0">
                <a:latin typeface="Courier New" panose="02070309020205020404" pitchFamily="49" charset="0"/>
              </a:rPr>
              <a:t>DataSomeValuesFrom</a:t>
            </a:r>
            <a:r>
              <a:rPr lang="el-GR" altLang="en-US" sz="2400" dirty="0"/>
              <a:t>)</a:t>
            </a:r>
            <a:endParaRPr lang="en-US" altLang="en-US" sz="2400" dirty="0"/>
          </a:p>
          <a:p>
            <a:pPr lvl="1" eaLnBrk="1" hangingPunct="1">
              <a:lnSpc>
                <a:spcPct val="90000"/>
              </a:lnSpc>
            </a:pPr>
            <a:r>
              <a:rPr lang="el-GR" altLang="en-US" sz="2400" dirty="0"/>
              <a:t>existential quantification to an individual (</a:t>
            </a:r>
            <a:r>
              <a:rPr lang="el-GR" altLang="en-US" sz="2400" dirty="0">
                <a:latin typeface="Courier New" panose="02070309020205020404" pitchFamily="49" charset="0"/>
              </a:rPr>
              <a:t>ObjectHasValue</a:t>
            </a:r>
            <a:r>
              <a:rPr lang="el-GR" altLang="en-US" sz="2400" dirty="0"/>
              <a:t>) or a literal (</a:t>
            </a:r>
            <a:r>
              <a:rPr lang="el-GR" altLang="en-US" sz="2400" dirty="0">
                <a:latin typeface="Courier New" panose="02070309020205020404" pitchFamily="49" charset="0"/>
              </a:rPr>
              <a:t>DataHasValue</a:t>
            </a:r>
            <a:r>
              <a:rPr lang="el-GR" altLang="en-US" sz="2400" dirty="0"/>
              <a:t>)</a:t>
            </a:r>
            <a:endParaRPr lang="en-US" altLang="en-US" sz="2400" dirty="0"/>
          </a:p>
          <a:p>
            <a:pPr lvl="1" eaLnBrk="1" hangingPunct="1">
              <a:lnSpc>
                <a:spcPct val="90000"/>
              </a:lnSpc>
            </a:pPr>
            <a:r>
              <a:rPr lang="el-GR" altLang="en-US" sz="2400" dirty="0"/>
              <a:t>self-restriction (</a:t>
            </a:r>
            <a:r>
              <a:rPr lang="el-GR" altLang="en-US" sz="2400" dirty="0">
                <a:latin typeface="Courier New" panose="02070309020205020404" pitchFamily="49" charset="0"/>
              </a:rPr>
              <a:t>ObjectHasSelf</a:t>
            </a:r>
            <a:r>
              <a:rPr lang="el-GR" altLang="en-US" sz="2400" dirty="0"/>
              <a:t>)</a:t>
            </a:r>
            <a:endParaRPr lang="en-US" altLang="en-US" sz="2400" dirty="0"/>
          </a:p>
          <a:p>
            <a:pPr lvl="1" eaLnBrk="1" hangingPunct="1">
              <a:lnSpc>
                <a:spcPct val="90000"/>
              </a:lnSpc>
            </a:pPr>
            <a:r>
              <a:rPr lang="el-GR" altLang="en-US" sz="2400" dirty="0"/>
              <a:t>enumerations involving a </a:t>
            </a:r>
            <a:r>
              <a:rPr lang="el-GR" altLang="en-US" sz="2400" b="1" dirty="0"/>
              <a:t>single</a:t>
            </a:r>
            <a:r>
              <a:rPr lang="el-GR" altLang="en-US" sz="2400" dirty="0"/>
              <a:t> individual (</a:t>
            </a:r>
            <a:r>
              <a:rPr lang="el-GR" altLang="en-US" sz="2400" dirty="0">
                <a:latin typeface="Courier New" panose="02070309020205020404" pitchFamily="49" charset="0"/>
              </a:rPr>
              <a:t>ObjectOneOf</a:t>
            </a:r>
            <a:r>
              <a:rPr lang="el-GR" altLang="en-US" sz="2400" dirty="0"/>
              <a:t>) or a </a:t>
            </a:r>
            <a:r>
              <a:rPr lang="el-GR" altLang="en-US" sz="2400" b="1" dirty="0"/>
              <a:t>single</a:t>
            </a:r>
            <a:r>
              <a:rPr lang="el-GR" altLang="en-US" sz="2400" dirty="0"/>
              <a:t> literal (</a:t>
            </a:r>
            <a:r>
              <a:rPr lang="el-GR" altLang="en-US" sz="2400" dirty="0">
                <a:latin typeface="Courier New" panose="02070309020205020404" pitchFamily="49" charset="0"/>
              </a:rPr>
              <a:t>DataOneOf</a:t>
            </a:r>
            <a:r>
              <a:rPr lang="el-GR" altLang="en-US" sz="2400" dirty="0"/>
              <a:t>)</a:t>
            </a:r>
            <a:endParaRPr lang="en-US" altLang="en-US" sz="2400" dirty="0"/>
          </a:p>
          <a:p>
            <a:pPr lvl="1" eaLnBrk="1" hangingPunct="1">
              <a:lnSpc>
                <a:spcPct val="90000"/>
              </a:lnSpc>
            </a:pPr>
            <a:r>
              <a:rPr lang="el-GR" altLang="en-US" sz="2400" dirty="0"/>
              <a:t>intersection of classes (</a:t>
            </a:r>
            <a:r>
              <a:rPr lang="el-GR" altLang="en-US" sz="2400" dirty="0">
                <a:latin typeface="Courier New" panose="02070309020205020404" pitchFamily="49" charset="0"/>
              </a:rPr>
              <a:t>ObjectIntersectionOf</a:t>
            </a:r>
            <a:r>
              <a:rPr lang="el-GR" altLang="en-US" sz="2400" dirty="0"/>
              <a:t>) and data ranges (</a:t>
            </a:r>
            <a:r>
              <a:rPr lang="el-GR" altLang="en-US" sz="2400" dirty="0">
                <a:latin typeface="Courier New" panose="02070309020205020404" pitchFamily="49" charset="0"/>
              </a:rPr>
              <a:t>DataIntersectionOf</a:t>
            </a:r>
            <a:r>
              <a:rPr lang="el-GR" altLang="en-US" sz="2400" dirty="0"/>
              <a:t>)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oter Placeholder 4">
            <a:extLst>
              <a:ext uri="{FF2B5EF4-FFF2-40B4-BE49-F238E27FC236}">
                <a16:creationId xmlns:a16="http://schemas.microsoft.com/office/drawing/2014/main" id="{BCB10936-D2E8-4795-BCF2-37E7C311A0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0227" name="Slide Number Placeholder 5">
            <a:extLst>
              <a:ext uri="{FF2B5EF4-FFF2-40B4-BE49-F238E27FC236}">
                <a16:creationId xmlns:a16="http://schemas.microsoft.com/office/drawing/2014/main" id="{D99AF04C-2250-4BC4-80D4-503079D72A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AAA5FA-8E32-4A8B-BF32-0C1B53DD4BEC}" type="slidenum">
              <a:rPr lang="el-GR" altLang="en-US"/>
              <a:pPr eaLnBrk="1" hangingPunct="1"/>
              <a:t>179</a:t>
            </a:fld>
            <a:endParaRPr lang="el-GR" altLang="en-US"/>
          </a:p>
        </p:txBody>
      </p:sp>
      <p:sp>
        <p:nvSpPr>
          <p:cNvPr id="180228" name="Rectangle 2">
            <a:extLst>
              <a:ext uri="{FF2B5EF4-FFF2-40B4-BE49-F238E27FC236}">
                <a16:creationId xmlns:a16="http://schemas.microsoft.com/office/drawing/2014/main" id="{5DF85AF6-550A-44F1-AA18-637F52072410}"/>
              </a:ext>
            </a:extLst>
          </p:cNvPr>
          <p:cNvSpPr>
            <a:spLocks noGrp="1" noChangeArrowheads="1"/>
          </p:cNvSpPr>
          <p:nvPr>
            <p:ph type="title"/>
          </p:nvPr>
        </p:nvSpPr>
        <p:spPr/>
        <p:txBody>
          <a:bodyPr/>
          <a:lstStyle/>
          <a:p>
            <a:pPr eaLnBrk="1" hangingPunct="1"/>
            <a:r>
              <a:rPr lang="en-US" altLang="en-US"/>
              <a:t>OWL 2 EL Specification (cont’d)</a:t>
            </a:r>
            <a:endParaRPr lang="el-GR" altLang="en-US"/>
          </a:p>
        </p:txBody>
      </p:sp>
      <p:sp>
        <p:nvSpPr>
          <p:cNvPr id="180229" name="Rectangle 3">
            <a:extLst>
              <a:ext uri="{FF2B5EF4-FFF2-40B4-BE49-F238E27FC236}">
                <a16:creationId xmlns:a16="http://schemas.microsoft.com/office/drawing/2014/main" id="{1E62C130-E92C-418D-914B-59F9F5E69413}"/>
              </a:ext>
            </a:extLst>
          </p:cNvPr>
          <p:cNvSpPr>
            <a:spLocks noGrp="1" noChangeArrowheads="1"/>
          </p:cNvSpPr>
          <p:nvPr>
            <p:ph type="body" idx="1"/>
          </p:nvPr>
        </p:nvSpPr>
        <p:spPr/>
        <p:txBody>
          <a:bodyPr/>
          <a:lstStyle/>
          <a:p>
            <a:pPr eaLnBrk="1" hangingPunct="1"/>
            <a:r>
              <a:rPr lang="en-US" altLang="en-US" sz="2800"/>
              <a:t>Types of </a:t>
            </a:r>
            <a:r>
              <a:rPr lang="el-GR" altLang="en-US" sz="2800" b="1"/>
              <a:t>axioms</a:t>
            </a:r>
            <a:r>
              <a:rPr lang="en-US" altLang="en-US" sz="2800"/>
              <a:t> allowed:</a:t>
            </a:r>
          </a:p>
          <a:p>
            <a:pPr lvl="1" eaLnBrk="1" hangingPunct="1"/>
            <a:r>
              <a:rPr lang="el-GR" altLang="en-US" sz="2400"/>
              <a:t>class inclusion (</a:t>
            </a:r>
            <a:r>
              <a:rPr lang="el-GR" altLang="en-US" sz="2400">
                <a:latin typeface="Courier New" panose="02070309020205020404" pitchFamily="49" charset="0"/>
              </a:rPr>
              <a:t>SubClassOf</a:t>
            </a:r>
            <a:r>
              <a:rPr lang="el-GR" altLang="en-US" sz="2400"/>
              <a:t>) </a:t>
            </a:r>
          </a:p>
          <a:p>
            <a:pPr lvl="1" eaLnBrk="1" hangingPunct="1"/>
            <a:r>
              <a:rPr lang="el-GR" altLang="en-US" sz="2400"/>
              <a:t>class equivalence (</a:t>
            </a:r>
            <a:r>
              <a:rPr lang="el-GR" altLang="en-US" sz="2400">
                <a:latin typeface="Courier New" panose="02070309020205020404" pitchFamily="49" charset="0"/>
              </a:rPr>
              <a:t>EquivalentClasses</a:t>
            </a:r>
            <a:r>
              <a:rPr lang="el-GR" altLang="en-US" sz="2400"/>
              <a:t>) </a:t>
            </a:r>
          </a:p>
          <a:p>
            <a:pPr lvl="1" eaLnBrk="1" hangingPunct="1"/>
            <a:r>
              <a:rPr lang="el-GR" altLang="en-US" sz="2400"/>
              <a:t>class disjointness (</a:t>
            </a:r>
            <a:r>
              <a:rPr lang="el-GR" altLang="en-US" sz="2400">
                <a:latin typeface="Courier New" panose="02070309020205020404" pitchFamily="49" charset="0"/>
              </a:rPr>
              <a:t>DisjointClasses</a:t>
            </a:r>
            <a:r>
              <a:rPr lang="el-GR" altLang="en-US" sz="2400"/>
              <a:t>) </a:t>
            </a:r>
          </a:p>
          <a:p>
            <a:pPr lvl="1" eaLnBrk="1" hangingPunct="1"/>
            <a:r>
              <a:rPr lang="el-GR" altLang="en-US" sz="2400"/>
              <a:t>object property inclusion (</a:t>
            </a:r>
            <a:r>
              <a:rPr lang="el-GR" altLang="en-US" sz="2400">
                <a:latin typeface="Courier New" panose="02070309020205020404" pitchFamily="49" charset="0"/>
              </a:rPr>
              <a:t>SubObjectPropertyOf</a:t>
            </a:r>
            <a:r>
              <a:rPr lang="el-GR" altLang="en-US" sz="2400"/>
              <a:t>) with or without property chains, and data property inclusion (</a:t>
            </a:r>
            <a:r>
              <a:rPr lang="el-GR" altLang="en-US" sz="2400">
                <a:latin typeface="Courier New" panose="02070309020205020404" pitchFamily="49" charset="0"/>
              </a:rPr>
              <a:t>SubDataPropertyOf</a:t>
            </a:r>
            <a:r>
              <a:rPr lang="el-GR" altLang="en-US" sz="2400"/>
              <a:t>) </a:t>
            </a:r>
          </a:p>
          <a:p>
            <a:pPr lvl="1" eaLnBrk="1" hangingPunct="1"/>
            <a:r>
              <a:rPr lang="el-GR" altLang="en-US" sz="2400"/>
              <a:t>property equivalence (</a:t>
            </a:r>
            <a:r>
              <a:rPr lang="el-GR" altLang="en-US" sz="2400">
                <a:latin typeface="Courier New" panose="02070309020205020404" pitchFamily="49" charset="0"/>
              </a:rPr>
              <a:t>EquivalentObjectProperties </a:t>
            </a:r>
            <a:r>
              <a:rPr lang="el-GR" altLang="en-US" sz="2400"/>
              <a:t>and </a:t>
            </a:r>
            <a:r>
              <a:rPr lang="el-GR" altLang="en-US" sz="2400">
                <a:latin typeface="Courier New" panose="02070309020205020404" pitchFamily="49" charset="0"/>
              </a:rPr>
              <a:t>EquivalentDataProperties</a:t>
            </a:r>
            <a:r>
              <a:rPr lang="el-GR" altLang="en-US" sz="24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90CE0E7D-C61C-48B8-BBAE-BD12CF7D4E5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9459" name="Slide Number Placeholder 5">
            <a:extLst>
              <a:ext uri="{FF2B5EF4-FFF2-40B4-BE49-F238E27FC236}">
                <a16:creationId xmlns:a16="http://schemas.microsoft.com/office/drawing/2014/main" id="{D7BC5F4E-DD89-4880-86CF-65F0908D3E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1F966E-3F40-4B11-B614-1C9D01484D00}" type="slidenum">
              <a:rPr lang="el-GR" altLang="en-US"/>
              <a:pPr eaLnBrk="1" hangingPunct="1"/>
              <a:t>18</a:t>
            </a:fld>
            <a:endParaRPr lang="el-GR" altLang="en-US"/>
          </a:p>
        </p:txBody>
      </p:sp>
      <p:sp>
        <p:nvSpPr>
          <p:cNvPr id="19460" name="Rectangle 2">
            <a:extLst>
              <a:ext uri="{FF2B5EF4-FFF2-40B4-BE49-F238E27FC236}">
                <a16:creationId xmlns:a16="http://schemas.microsoft.com/office/drawing/2014/main" id="{BB2ED6C7-6B59-46D9-9456-543014769F5B}"/>
              </a:ext>
            </a:extLst>
          </p:cNvPr>
          <p:cNvSpPr>
            <a:spLocks noGrp="1" noChangeArrowheads="1"/>
          </p:cNvSpPr>
          <p:nvPr>
            <p:ph type="title"/>
          </p:nvPr>
        </p:nvSpPr>
        <p:spPr/>
        <p:txBody>
          <a:bodyPr/>
          <a:lstStyle/>
          <a:p>
            <a:pPr eaLnBrk="1" hangingPunct="1"/>
            <a:r>
              <a:rPr lang="en-US" altLang="en-US"/>
              <a:t>Example</a:t>
            </a:r>
            <a:endParaRPr lang="el-GR" altLang="en-US"/>
          </a:p>
        </p:txBody>
      </p:sp>
      <p:sp>
        <p:nvSpPr>
          <p:cNvPr id="19461" name="Rectangle 3">
            <a:extLst>
              <a:ext uri="{FF2B5EF4-FFF2-40B4-BE49-F238E27FC236}">
                <a16:creationId xmlns:a16="http://schemas.microsoft.com/office/drawing/2014/main" id="{804D388E-8EAA-4A0E-805B-14E8194F4769}"/>
              </a:ext>
            </a:extLst>
          </p:cNvPr>
          <p:cNvSpPr>
            <a:spLocks noGrp="1" noChangeArrowheads="1"/>
          </p:cNvSpPr>
          <p:nvPr>
            <p:ph type="body" idx="1"/>
          </p:nvPr>
        </p:nvSpPr>
        <p:spPr/>
        <p:txBody>
          <a:bodyPr/>
          <a:lstStyle/>
          <a:p>
            <a:pPr eaLnBrk="1" hangingPunct="1">
              <a:lnSpc>
                <a:spcPct val="90000"/>
              </a:lnSpc>
              <a:buFontTx/>
              <a:buNone/>
            </a:pPr>
            <a:r>
              <a:rPr lang="el-GR" altLang="en-US" sz="2000">
                <a:latin typeface="Courier New" panose="02070309020205020404" pitchFamily="49" charset="0"/>
              </a:rPr>
              <a:t>Prefix(</a:t>
            </a:r>
            <a:r>
              <a:rPr lang="en-US" altLang="en-US" sz="2000">
                <a:latin typeface="Courier New" panose="02070309020205020404" pitchFamily="49" charset="0"/>
              </a:rPr>
              <a:t>ex</a:t>
            </a:r>
            <a:r>
              <a:rPr lang="el-GR" altLang="en-US" sz="2000">
                <a:latin typeface="Courier New" panose="02070309020205020404" pitchFamily="49" charset="0"/>
              </a:rPr>
              <a:t>:=&lt;http://www.example.com/ontology1#&gt;)</a:t>
            </a:r>
            <a:endParaRPr lang="en-US" altLang="en-US" sz="2000">
              <a:latin typeface="Courier New" panose="02070309020205020404" pitchFamily="49" charset="0"/>
            </a:endParaRPr>
          </a:p>
          <a:p>
            <a:pPr eaLnBrk="1" hangingPunct="1">
              <a:lnSpc>
                <a:spcPct val="90000"/>
              </a:lnSpc>
              <a:buFontTx/>
              <a:buNone/>
            </a:pPr>
            <a:r>
              <a:rPr lang="en-US" altLang="en-US" sz="2000">
                <a:latin typeface="Courier New" panose="02070309020205020404" pitchFamily="49" charset="0"/>
              </a:rPr>
              <a:t>Prefix(owl:=&lt;http://www.w3.org/2002/07/owl#&gt;)</a:t>
            </a:r>
          </a:p>
          <a:p>
            <a:pPr eaLnBrk="1" hangingPunct="1">
              <a:lnSpc>
                <a:spcPct val="90000"/>
              </a:lnSpc>
              <a:buFontTx/>
              <a:buNone/>
            </a:pPr>
            <a:endParaRPr lang="en-US" altLang="en-US" sz="2000">
              <a:latin typeface="Courier New" panose="02070309020205020404" pitchFamily="49" charset="0"/>
            </a:endParaRPr>
          </a:p>
          <a:p>
            <a:pPr eaLnBrk="1" hangingPunct="1">
              <a:lnSpc>
                <a:spcPct val="90000"/>
              </a:lnSpc>
              <a:buFontTx/>
              <a:buNone/>
            </a:pPr>
            <a:r>
              <a:rPr lang="el-GR" altLang="en-US" sz="2000">
                <a:latin typeface="Courier New" panose="02070309020205020404" pitchFamily="49" charset="0"/>
              </a:rPr>
              <a:t>Ontology(&lt;http://www.example.com/ontology1&gt;</a:t>
            </a:r>
            <a:br>
              <a:rPr lang="el-GR" altLang="en-US" sz="2000">
                <a:latin typeface="Courier New" panose="02070309020205020404" pitchFamily="49" charset="0"/>
              </a:rPr>
            </a:br>
            <a:r>
              <a:rPr lang="el-GR" altLang="en-US" sz="2000">
                <a:latin typeface="Courier New" panose="02070309020205020404" pitchFamily="49" charset="0"/>
              </a:rPr>
              <a:t> </a:t>
            </a:r>
            <a:endParaRPr lang="en-US" altLang="en-US" sz="2000">
              <a:latin typeface="Courier New" panose="02070309020205020404" pitchFamily="49" charset="0"/>
            </a:endParaRPr>
          </a:p>
          <a:p>
            <a:pPr eaLnBrk="1" hangingPunct="1">
              <a:lnSpc>
                <a:spcPct val="90000"/>
              </a:lnSpc>
              <a:buFontTx/>
              <a:buNone/>
            </a:pPr>
            <a:r>
              <a:rPr lang="en-US" altLang="en-US" sz="2000">
                <a:latin typeface="Courier New" panose="02070309020205020404" pitchFamily="49" charset="0"/>
              </a:rPr>
              <a:t>   </a:t>
            </a:r>
            <a:r>
              <a:rPr lang="el-GR" altLang="en-US" sz="2000">
                <a:latin typeface="Courier New" panose="02070309020205020404" pitchFamily="49" charset="0"/>
              </a:rPr>
              <a:t>Import(&lt;http://www.example.com/ontology2&gt;)</a:t>
            </a:r>
            <a:br>
              <a:rPr lang="el-GR" altLang="en-US" sz="2000">
                <a:latin typeface="Courier New" panose="02070309020205020404" pitchFamily="49" charset="0"/>
              </a:rPr>
            </a:br>
            <a:r>
              <a:rPr lang="el-GR" altLang="en-US" sz="2000">
                <a:latin typeface="Courier New" panose="02070309020205020404" pitchFamily="49" charset="0"/>
              </a:rPr>
              <a:t> Annotation(rdfs:label "An example</a:t>
            </a:r>
            <a:r>
              <a:rPr lang="en-US" altLang="en-US" sz="2000">
                <a:latin typeface="Courier New" panose="02070309020205020404" pitchFamily="49" charset="0"/>
              </a:rPr>
              <a:t> ontology</a:t>
            </a:r>
            <a:r>
              <a:rPr lang="el-GR" altLang="en-US" sz="2000">
                <a:latin typeface="Courier New" panose="02070309020205020404" pitchFamily="49" charset="0"/>
              </a:rPr>
              <a:t>")</a:t>
            </a:r>
            <a:br>
              <a:rPr lang="el-GR" altLang="en-US" sz="2000">
                <a:latin typeface="Courier New" panose="02070309020205020404" pitchFamily="49" charset="0"/>
              </a:rPr>
            </a:br>
            <a:r>
              <a:rPr lang="el-GR" altLang="en-US" sz="2000">
                <a:latin typeface="Courier New" panose="02070309020205020404" pitchFamily="49" charset="0"/>
              </a:rPr>
              <a:t> </a:t>
            </a:r>
            <a:endParaRPr lang="en-US" altLang="en-US" sz="2000">
              <a:latin typeface="Courier New" panose="02070309020205020404" pitchFamily="49" charset="0"/>
            </a:endParaRPr>
          </a:p>
          <a:p>
            <a:pPr eaLnBrk="1" hangingPunct="1">
              <a:lnSpc>
                <a:spcPct val="90000"/>
              </a:lnSpc>
              <a:buFontTx/>
              <a:buNone/>
            </a:pPr>
            <a:r>
              <a:rPr lang="en-US" altLang="en-US" sz="2000">
                <a:latin typeface="Courier New" panose="02070309020205020404" pitchFamily="49" charset="0"/>
              </a:rPr>
              <a:t>   </a:t>
            </a:r>
            <a:r>
              <a:rPr lang="el-GR" altLang="en-US" sz="2000">
                <a:latin typeface="Courier New" panose="02070309020205020404" pitchFamily="49" charset="0"/>
              </a:rPr>
              <a:t>SubClassOf(</a:t>
            </a:r>
            <a:r>
              <a:rPr lang="en-US" altLang="en-US" sz="2000">
                <a:latin typeface="Courier New" panose="02070309020205020404" pitchFamily="49" charset="0"/>
              </a:rPr>
              <a:t>ex</a:t>
            </a:r>
            <a:r>
              <a:rPr lang="el-GR" altLang="en-US" sz="2000">
                <a:latin typeface="Courier New" panose="02070309020205020404" pitchFamily="49" charset="0"/>
              </a:rPr>
              <a:t>:</a:t>
            </a:r>
            <a:r>
              <a:rPr lang="en-US" altLang="en-US" sz="2000">
                <a:latin typeface="Courier New" panose="02070309020205020404" pitchFamily="49" charset="0"/>
              </a:rPr>
              <a:t>Person</a:t>
            </a:r>
            <a:r>
              <a:rPr lang="el-GR" altLang="en-US" sz="2000">
                <a:latin typeface="Courier New" panose="02070309020205020404" pitchFamily="49" charset="0"/>
              </a:rPr>
              <a:t> owl:Thing)</a:t>
            </a:r>
            <a:endParaRPr lang="en-US" altLang="en-US" sz="2000">
              <a:latin typeface="Courier New" panose="02070309020205020404" pitchFamily="49" charset="0"/>
            </a:endParaRPr>
          </a:p>
          <a:p>
            <a:pPr eaLnBrk="1" hangingPunct="1">
              <a:lnSpc>
                <a:spcPct val="90000"/>
              </a:lnSpc>
              <a:buFontTx/>
              <a:buNone/>
            </a:pPr>
            <a:r>
              <a:rPr lang="en-US" altLang="en-US" sz="2000">
                <a:latin typeface="Courier New" panose="02070309020205020404" pitchFamily="49" charset="0"/>
              </a:rPr>
              <a:t>   </a:t>
            </a:r>
            <a:r>
              <a:rPr lang="el-GR" altLang="en-US" sz="2000">
                <a:latin typeface="Courier New" panose="02070309020205020404" pitchFamily="49" charset="0"/>
              </a:rPr>
              <a:t>SubClassOf(</a:t>
            </a:r>
            <a:r>
              <a:rPr lang="en-US" altLang="en-US" sz="2000">
                <a:latin typeface="Courier New" panose="02070309020205020404" pitchFamily="49" charset="0"/>
              </a:rPr>
              <a:t>ex</a:t>
            </a:r>
            <a:r>
              <a:rPr lang="el-GR" altLang="en-US" sz="2000">
                <a:latin typeface="Courier New" panose="02070309020205020404" pitchFamily="49" charset="0"/>
              </a:rPr>
              <a:t>:</a:t>
            </a:r>
            <a:r>
              <a:rPr lang="en-US" altLang="en-US" sz="2000">
                <a:latin typeface="Courier New" panose="02070309020205020404" pitchFamily="49" charset="0"/>
              </a:rPr>
              <a:t>Male</a:t>
            </a:r>
            <a:r>
              <a:rPr lang="el-GR" altLang="en-US" sz="2000">
                <a:latin typeface="Courier New" panose="02070309020205020404" pitchFamily="49" charset="0"/>
              </a:rPr>
              <a:t> </a:t>
            </a:r>
            <a:r>
              <a:rPr lang="en-US" altLang="en-US" sz="2000">
                <a:latin typeface="Courier New" panose="02070309020205020404" pitchFamily="49" charset="0"/>
              </a:rPr>
              <a:t>ex:Person</a:t>
            </a:r>
            <a:r>
              <a:rPr lang="el-GR" altLang="en-US" sz="2000">
                <a:latin typeface="Courier New" panose="02070309020205020404" pitchFamily="49" charset="0"/>
              </a:rPr>
              <a:t>)</a:t>
            </a:r>
            <a:endParaRPr lang="en-US" altLang="en-US" sz="2000">
              <a:latin typeface="Courier New" panose="02070309020205020404" pitchFamily="49" charset="0"/>
            </a:endParaRPr>
          </a:p>
          <a:p>
            <a:pPr eaLnBrk="1" hangingPunct="1">
              <a:lnSpc>
                <a:spcPct val="90000"/>
              </a:lnSpc>
              <a:buFontTx/>
              <a:buNone/>
            </a:pPr>
            <a:r>
              <a:rPr lang="en-US" altLang="en-US" sz="2000">
                <a:latin typeface="Courier New" panose="02070309020205020404" pitchFamily="49" charset="0"/>
              </a:rPr>
              <a:t>   </a:t>
            </a:r>
            <a:r>
              <a:rPr lang="el-GR" altLang="en-US" sz="2000">
                <a:latin typeface="Courier New" panose="02070309020205020404" pitchFamily="49" charset="0"/>
              </a:rPr>
              <a:t>SubClassOf(</a:t>
            </a:r>
            <a:r>
              <a:rPr lang="en-US" altLang="en-US" sz="2000">
                <a:latin typeface="Courier New" panose="02070309020205020404" pitchFamily="49" charset="0"/>
              </a:rPr>
              <a:t>ex</a:t>
            </a:r>
            <a:r>
              <a:rPr lang="el-GR" altLang="en-US" sz="2000">
                <a:latin typeface="Courier New" panose="02070309020205020404" pitchFamily="49" charset="0"/>
              </a:rPr>
              <a:t>:</a:t>
            </a:r>
            <a:r>
              <a:rPr lang="en-US" altLang="en-US" sz="2000">
                <a:latin typeface="Courier New" panose="02070309020205020404" pitchFamily="49" charset="0"/>
              </a:rPr>
              <a:t>Female</a:t>
            </a:r>
            <a:r>
              <a:rPr lang="el-GR" altLang="en-US" sz="2000">
                <a:latin typeface="Courier New" panose="02070309020205020404" pitchFamily="49" charset="0"/>
              </a:rPr>
              <a:t> </a:t>
            </a:r>
            <a:r>
              <a:rPr lang="en-US" altLang="en-US" sz="2000">
                <a:latin typeface="Courier New" panose="02070309020205020404" pitchFamily="49" charset="0"/>
              </a:rPr>
              <a:t>ex:Person</a:t>
            </a:r>
            <a:r>
              <a:rPr lang="el-GR" altLang="en-US" sz="2000">
                <a:latin typeface="Courier New" panose="02070309020205020404" pitchFamily="49" charset="0"/>
              </a:rPr>
              <a:t>)</a:t>
            </a:r>
            <a:endParaRPr lang="en-US" altLang="en-US" sz="2000">
              <a:latin typeface="Courier New" panose="02070309020205020404" pitchFamily="49" charset="0"/>
            </a:endParaRPr>
          </a:p>
          <a:p>
            <a:pPr eaLnBrk="1" hangingPunct="1">
              <a:lnSpc>
                <a:spcPct val="90000"/>
              </a:lnSpc>
              <a:buFontTx/>
              <a:buNone/>
            </a:pPr>
            <a:endParaRPr lang="en-US" altLang="en-US" sz="2000">
              <a:latin typeface="Courier New" panose="02070309020205020404" pitchFamily="49" charset="0"/>
            </a:endParaRPr>
          </a:p>
          <a:p>
            <a:pPr eaLnBrk="1" hangingPunct="1">
              <a:lnSpc>
                <a:spcPct val="90000"/>
              </a:lnSpc>
              <a:buFontTx/>
              <a:buNone/>
            </a:pPr>
            <a:r>
              <a:rPr lang="el-GR" altLang="en-US" sz="2000">
                <a:latin typeface="Courier New" panose="02070309020205020404" pitchFamily="49" charset="0"/>
              </a:rPr>
              <a:t>)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4">
            <a:extLst>
              <a:ext uri="{FF2B5EF4-FFF2-40B4-BE49-F238E27FC236}">
                <a16:creationId xmlns:a16="http://schemas.microsoft.com/office/drawing/2014/main" id="{4C5CD368-725D-473F-AC04-D6C955D2D1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1251" name="Slide Number Placeholder 5">
            <a:extLst>
              <a:ext uri="{FF2B5EF4-FFF2-40B4-BE49-F238E27FC236}">
                <a16:creationId xmlns:a16="http://schemas.microsoft.com/office/drawing/2014/main" id="{B8C99EFD-F199-442E-BAF5-01522F3072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F90A37-4897-4DA8-82AF-7AC34D50016D}" type="slidenum">
              <a:rPr lang="el-GR" altLang="en-US"/>
              <a:pPr eaLnBrk="1" hangingPunct="1"/>
              <a:t>180</a:t>
            </a:fld>
            <a:endParaRPr lang="el-GR" altLang="en-US"/>
          </a:p>
        </p:txBody>
      </p:sp>
      <p:sp>
        <p:nvSpPr>
          <p:cNvPr id="181252" name="Rectangle 2">
            <a:extLst>
              <a:ext uri="{FF2B5EF4-FFF2-40B4-BE49-F238E27FC236}">
                <a16:creationId xmlns:a16="http://schemas.microsoft.com/office/drawing/2014/main" id="{954EC508-3458-45A1-9352-A9E140E70691}"/>
              </a:ext>
            </a:extLst>
          </p:cNvPr>
          <p:cNvSpPr>
            <a:spLocks noGrp="1" noChangeArrowheads="1"/>
          </p:cNvSpPr>
          <p:nvPr>
            <p:ph type="title"/>
          </p:nvPr>
        </p:nvSpPr>
        <p:spPr/>
        <p:txBody>
          <a:bodyPr/>
          <a:lstStyle/>
          <a:p>
            <a:pPr eaLnBrk="1" hangingPunct="1"/>
            <a:r>
              <a:rPr lang="en-US" altLang="en-US"/>
              <a:t>OWL 2 EL Specification (cont’d)</a:t>
            </a:r>
            <a:endParaRPr lang="el-GR" altLang="en-US"/>
          </a:p>
        </p:txBody>
      </p:sp>
      <p:sp>
        <p:nvSpPr>
          <p:cNvPr id="181253" name="Rectangle 3">
            <a:extLst>
              <a:ext uri="{FF2B5EF4-FFF2-40B4-BE49-F238E27FC236}">
                <a16:creationId xmlns:a16="http://schemas.microsoft.com/office/drawing/2014/main" id="{857B12F0-22B6-4224-AAC9-6CAEF68CAFC9}"/>
              </a:ext>
            </a:extLst>
          </p:cNvPr>
          <p:cNvSpPr>
            <a:spLocks noGrp="1" noChangeArrowheads="1"/>
          </p:cNvSpPr>
          <p:nvPr>
            <p:ph type="body" idx="1"/>
          </p:nvPr>
        </p:nvSpPr>
        <p:spPr/>
        <p:txBody>
          <a:bodyPr/>
          <a:lstStyle/>
          <a:p>
            <a:pPr lvl="1" eaLnBrk="1" hangingPunct="1">
              <a:lnSpc>
                <a:spcPct val="90000"/>
              </a:lnSpc>
            </a:pPr>
            <a:r>
              <a:rPr lang="el-GR" altLang="en-US" sz="2000"/>
              <a:t>transitive object properties (</a:t>
            </a:r>
            <a:r>
              <a:rPr lang="el-GR" altLang="en-US" sz="2000">
                <a:latin typeface="Courier New" panose="02070309020205020404" pitchFamily="49" charset="0"/>
              </a:rPr>
              <a:t>TransitiveObjectProperty</a:t>
            </a:r>
            <a:r>
              <a:rPr lang="el-GR" altLang="en-US" sz="2000"/>
              <a:t>) </a:t>
            </a:r>
          </a:p>
          <a:p>
            <a:pPr lvl="1" eaLnBrk="1" hangingPunct="1">
              <a:lnSpc>
                <a:spcPct val="90000"/>
              </a:lnSpc>
            </a:pPr>
            <a:r>
              <a:rPr lang="el-GR" altLang="en-US" sz="2000"/>
              <a:t>reflexive object properties (</a:t>
            </a:r>
            <a:r>
              <a:rPr lang="el-GR" altLang="en-US" sz="2000">
                <a:latin typeface="Courier New" panose="02070309020205020404" pitchFamily="49" charset="0"/>
              </a:rPr>
              <a:t>ReflexiveObjectProperty</a:t>
            </a:r>
            <a:r>
              <a:rPr lang="el-GR" altLang="en-US" sz="2000"/>
              <a:t>) </a:t>
            </a:r>
          </a:p>
          <a:p>
            <a:pPr lvl="1" eaLnBrk="1" hangingPunct="1">
              <a:lnSpc>
                <a:spcPct val="90000"/>
              </a:lnSpc>
            </a:pPr>
            <a:r>
              <a:rPr lang="el-GR" altLang="en-US" sz="2000"/>
              <a:t>domain restrictions (</a:t>
            </a:r>
            <a:r>
              <a:rPr lang="el-GR" altLang="en-US" sz="2000">
                <a:latin typeface="Courier New" panose="02070309020205020404" pitchFamily="49" charset="0"/>
              </a:rPr>
              <a:t>ObjectPropertyDomain</a:t>
            </a:r>
            <a:r>
              <a:rPr lang="el-GR" altLang="en-US" sz="2000"/>
              <a:t> and </a:t>
            </a:r>
            <a:r>
              <a:rPr lang="el-GR" altLang="en-US" sz="2000">
                <a:latin typeface="Courier New" panose="02070309020205020404" pitchFamily="49" charset="0"/>
              </a:rPr>
              <a:t>DataPropertyDomain</a:t>
            </a:r>
            <a:r>
              <a:rPr lang="el-GR" altLang="en-US" sz="2000"/>
              <a:t>) </a:t>
            </a:r>
          </a:p>
          <a:p>
            <a:pPr lvl="1" eaLnBrk="1" hangingPunct="1">
              <a:lnSpc>
                <a:spcPct val="90000"/>
              </a:lnSpc>
            </a:pPr>
            <a:r>
              <a:rPr lang="el-GR" altLang="en-US" sz="2000"/>
              <a:t>range restrictions (</a:t>
            </a:r>
            <a:r>
              <a:rPr lang="el-GR" altLang="en-US" sz="2000">
                <a:latin typeface="Courier New" panose="02070309020205020404" pitchFamily="49" charset="0"/>
              </a:rPr>
              <a:t>ObjectPropertyRange</a:t>
            </a:r>
            <a:r>
              <a:rPr lang="el-GR" altLang="en-US" sz="2000"/>
              <a:t> and </a:t>
            </a:r>
            <a:r>
              <a:rPr lang="el-GR" altLang="en-US" sz="2000">
                <a:latin typeface="Courier New" panose="02070309020205020404" pitchFamily="49" charset="0"/>
              </a:rPr>
              <a:t>DataPropertyRange</a:t>
            </a:r>
            <a:r>
              <a:rPr lang="el-GR" altLang="en-US" sz="2000"/>
              <a:t>) </a:t>
            </a:r>
          </a:p>
          <a:p>
            <a:pPr lvl="1" eaLnBrk="1" hangingPunct="1">
              <a:lnSpc>
                <a:spcPct val="90000"/>
              </a:lnSpc>
            </a:pPr>
            <a:r>
              <a:rPr lang="el-GR" altLang="en-US" sz="2000"/>
              <a:t>assertions (</a:t>
            </a:r>
            <a:r>
              <a:rPr lang="el-GR" altLang="en-US" sz="2000">
                <a:latin typeface="Courier New" panose="02070309020205020404" pitchFamily="49" charset="0"/>
              </a:rPr>
              <a:t>SameIndividual, DifferentIndividuals, ClassAssertion, ObjectPropertyAssertion, DataPropertyAssertion, NegativeObjectPropertyAssertion,</a:t>
            </a:r>
            <a:r>
              <a:rPr lang="el-GR" altLang="en-US" sz="2000"/>
              <a:t> and </a:t>
            </a:r>
            <a:r>
              <a:rPr lang="el-GR" altLang="en-US" sz="2000">
                <a:latin typeface="Courier New" panose="02070309020205020404" pitchFamily="49" charset="0"/>
              </a:rPr>
              <a:t>NegativeDataPropertyAssertion</a:t>
            </a:r>
            <a:r>
              <a:rPr lang="el-GR" altLang="en-US" sz="2000"/>
              <a:t>) </a:t>
            </a:r>
          </a:p>
          <a:p>
            <a:pPr lvl="1" eaLnBrk="1" hangingPunct="1">
              <a:lnSpc>
                <a:spcPct val="90000"/>
              </a:lnSpc>
            </a:pPr>
            <a:r>
              <a:rPr lang="el-GR" altLang="en-US" sz="2000"/>
              <a:t>functional data properties (</a:t>
            </a:r>
            <a:r>
              <a:rPr lang="el-GR" altLang="en-US" sz="2000">
                <a:latin typeface="Courier New" panose="02070309020205020404" pitchFamily="49" charset="0"/>
              </a:rPr>
              <a:t>FunctionalDataProperty</a:t>
            </a:r>
            <a:r>
              <a:rPr lang="el-GR" altLang="en-US" sz="2000"/>
              <a:t>) </a:t>
            </a:r>
          </a:p>
          <a:p>
            <a:pPr lvl="1" eaLnBrk="1" hangingPunct="1">
              <a:lnSpc>
                <a:spcPct val="90000"/>
              </a:lnSpc>
            </a:pPr>
            <a:r>
              <a:rPr lang="el-GR" altLang="en-US" sz="2000"/>
              <a:t>keys (</a:t>
            </a:r>
            <a:r>
              <a:rPr lang="el-GR" altLang="en-US" sz="2000">
                <a:latin typeface="Courier New" panose="02070309020205020404" pitchFamily="49" charset="0"/>
              </a:rPr>
              <a:t>HasKey</a:t>
            </a:r>
            <a:r>
              <a:rPr lang="el-GR" altLang="en-US" sz="2000"/>
              <a:t>) </a:t>
            </a:r>
          </a:p>
          <a:p>
            <a:pPr eaLnBrk="1" hangingPunct="1">
              <a:lnSpc>
                <a:spcPct val="90000"/>
              </a:lnSpc>
            </a:pPr>
            <a:endParaRPr lang="el-GR" altLang="en-US" sz="240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4">
            <a:extLst>
              <a:ext uri="{FF2B5EF4-FFF2-40B4-BE49-F238E27FC236}">
                <a16:creationId xmlns:a16="http://schemas.microsoft.com/office/drawing/2014/main" id="{429BE7CA-4B72-4DED-BA20-CEAA0FCD636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2275" name="Slide Number Placeholder 5">
            <a:extLst>
              <a:ext uri="{FF2B5EF4-FFF2-40B4-BE49-F238E27FC236}">
                <a16:creationId xmlns:a16="http://schemas.microsoft.com/office/drawing/2014/main" id="{5E39783D-50CA-4E5D-A95D-418EB508C3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AEC463-3BD4-462C-A628-C37ABA849E51}" type="slidenum">
              <a:rPr lang="el-GR" altLang="en-US"/>
              <a:pPr eaLnBrk="1" hangingPunct="1"/>
              <a:t>181</a:t>
            </a:fld>
            <a:endParaRPr lang="el-GR" altLang="en-US"/>
          </a:p>
        </p:txBody>
      </p:sp>
      <p:sp>
        <p:nvSpPr>
          <p:cNvPr id="182276" name="Rectangle 2">
            <a:extLst>
              <a:ext uri="{FF2B5EF4-FFF2-40B4-BE49-F238E27FC236}">
                <a16:creationId xmlns:a16="http://schemas.microsoft.com/office/drawing/2014/main" id="{87DFA56B-9DB5-4F46-83A5-61C9769EED7C}"/>
              </a:ext>
            </a:extLst>
          </p:cNvPr>
          <p:cNvSpPr>
            <a:spLocks noGrp="1" noChangeArrowheads="1"/>
          </p:cNvSpPr>
          <p:nvPr>
            <p:ph type="title"/>
          </p:nvPr>
        </p:nvSpPr>
        <p:spPr/>
        <p:txBody>
          <a:bodyPr/>
          <a:lstStyle/>
          <a:p>
            <a:pPr eaLnBrk="1" hangingPunct="1"/>
            <a:r>
              <a:rPr lang="en-US" altLang="en-US"/>
              <a:t>OWL 2 EL Specification (cont’d)</a:t>
            </a:r>
            <a:endParaRPr lang="el-GR" altLang="en-US"/>
          </a:p>
        </p:txBody>
      </p:sp>
      <p:sp>
        <p:nvSpPr>
          <p:cNvPr id="182277" name="Rectangle 3">
            <a:extLst>
              <a:ext uri="{FF2B5EF4-FFF2-40B4-BE49-F238E27FC236}">
                <a16:creationId xmlns:a16="http://schemas.microsoft.com/office/drawing/2014/main" id="{57BFAC95-A431-4D91-8EA8-75E1D0EFBAE1}"/>
              </a:ext>
            </a:extLst>
          </p:cNvPr>
          <p:cNvSpPr>
            <a:spLocks noGrp="1" noChangeArrowheads="1"/>
          </p:cNvSpPr>
          <p:nvPr>
            <p:ph type="body" idx="1"/>
          </p:nvPr>
        </p:nvSpPr>
        <p:spPr/>
        <p:txBody>
          <a:bodyPr/>
          <a:lstStyle/>
          <a:p>
            <a:pPr eaLnBrk="1" hangingPunct="1">
              <a:lnSpc>
                <a:spcPct val="90000"/>
              </a:lnSpc>
            </a:pPr>
            <a:r>
              <a:rPr lang="en-US" altLang="en-US" sz="2400"/>
              <a:t>C</a:t>
            </a:r>
            <a:r>
              <a:rPr lang="el-GR" altLang="en-US" sz="2400"/>
              <a:t>onstructs </a:t>
            </a:r>
            <a:r>
              <a:rPr lang="el-GR" altLang="en-US" sz="2400" b="1"/>
              <a:t>not supported</a:t>
            </a:r>
            <a:r>
              <a:rPr lang="el-GR" altLang="en-US" sz="2400"/>
              <a:t>: </a:t>
            </a:r>
          </a:p>
          <a:p>
            <a:pPr lvl="1" eaLnBrk="1" hangingPunct="1">
              <a:lnSpc>
                <a:spcPct val="90000"/>
              </a:lnSpc>
            </a:pPr>
            <a:r>
              <a:rPr lang="el-GR" altLang="en-US" sz="2000"/>
              <a:t>universal quantification to a class expression (</a:t>
            </a:r>
            <a:r>
              <a:rPr lang="el-GR" altLang="en-US" sz="2000">
                <a:latin typeface="Courier New" panose="02070309020205020404" pitchFamily="49" charset="0"/>
              </a:rPr>
              <a:t>ObjectAllValuesFrom</a:t>
            </a:r>
            <a:r>
              <a:rPr lang="el-GR" altLang="en-US" sz="2000"/>
              <a:t>) or a data range (</a:t>
            </a:r>
            <a:r>
              <a:rPr lang="el-GR" altLang="en-US" sz="2000">
                <a:latin typeface="Courier New" panose="02070309020205020404" pitchFamily="49" charset="0"/>
              </a:rPr>
              <a:t>DataAllValuesFrom</a:t>
            </a:r>
            <a:r>
              <a:rPr lang="el-GR" altLang="en-US" sz="2000"/>
              <a:t>) </a:t>
            </a:r>
          </a:p>
          <a:p>
            <a:pPr lvl="1" eaLnBrk="1" hangingPunct="1">
              <a:lnSpc>
                <a:spcPct val="90000"/>
              </a:lnSpc>
            </a:pPr>
            <a:r>
              <a:rPr lang="el-GR" altLang="en-US" sz="2000"/>
              <a:t>cardinality restrictions (</a:t>
            </a:r>
            <a:r>
              <a:rPr lang="el-GR" altLang="en-US" sz="2000">
                <a:latin typeface="Courier New" panose="02070309020205020404" pitchFamily="49" charset="0"/>
              </a:rPr>
              <a:t>ObjectMaxCardinality</a:t>
            </a:r>
            <a:r>
              <a:rPr lang="el-GR" altLang="en-US" sz="2000"/>
              <a:t>, </a:t>
            </a:r>
            <a:r>
              <a:rPr lang="el-GR" altLang="en-US" sz="2000">
                <a:latin typeface="Courier New" panose="02070309020205020404" pitchFamily="49" charset="0"/>
              </a:rPr>
              <a:t>ObjectMinCardinality</a:t>
            </a:r>
            <a:r>
              <a:rPr lang="el-GR" altLang="en-US" sz="2000"/>
              <a:t>, </a:t>
            </a:r>
            <a:r>
              <a:rPr lang="el-GR" altLang="en-US" sz="2000">
                <a:latin typeface="Courier New" panose="02070309020205020404" pitchFamily="49" charset="0"/>
              </a:rPr>
              <a:t>ObjectExactCardinality</a:t>
            </a:r>
            <a:r>
              <a:rPr lang="el-GR" altLang="en-US" sz="2000"/>
              <a:t>, </a:t>
            </a:r>
            <a:r>
              <a:rPr lang="el-GR" altLang="en-US" sz="2000">
                <a:latin typeface="Courier New" panose="02070309020205020404" pitchFamily="49" charset="0"/>
              </a:rPr>
              <a:t>DataMaxCardinality</a:t>
            </a:r>
            <a:r>
              <a:rPr lang="el-GR" altLang="en-US" sz="2000"/>
              <a:t>, </a:t>
            </a:r>
            <a:r>
              <a:rPr lang="el-GR" altLang="en-US" sz="2000">
                <a:latin typeface="Courier New" panose="02070309020205020404" pitchFamily="49" charset="0"/>
              </a:rPr>
              <a:t>DataMinCardinality</a:t>
            </a:r>
            <a:r>
              <a:rPr lang="el-GR" altLang="en-US" sz="2000"/>
              <a:t>, and </a:t>
            </a:r>
            <a:r>
              <a:rPr lang="el-GR" altLang="en-US" sz="2000">
                <a:latin typeface="Courier New" panose="02070309020205020404" pitchFamily="49" charset="0"/>
              </a:rPr>
              <a:t>DataExactCardinality</a:t>
            </a:r>
            <a:r>
              <a:rPr lang="el-GR" altLang="en-US" sz="2000"/>
              <a:t>) </a:t>
            </a:r>
          </a:p>
          <a:p>
            <a:pPr lvl="1" eaLnBrk="1" hangingPunct="1">
              <a:lnSpc>
                <a:spcPct val="90000"/>
              </a:lnSpc>
            </a:pPr>
            <a:r>
              <a:rPr lang="el-GR" altLang="en-US" sz="2000"/>
              <a:t>disjunction (</a:t>
            </a:r>
            <a:r>
              <a:rPr lang="el-GR" altLang="en-US" sz="2000">
                <a:latin typeface="Courier New" panose="02070309020205020404" pitchFamily="49" charset="0"/>
              </a:rPr>
              <a:t>ObjectUnionOf</a:t>
            </a:r>
            <a:r>
              <a:rPr lang="el-GR" altLang="en-US" sz="2000"/>
              <a:t>, </a:t>
            </a:r>
            <a:r>
              <a:rPr lang="el-GR" altLang="en-US" sz="2000">
                <a:latin typeface="Courier New" panose="02070309020205020404" pitchFamily="49" charset="0"/>
              </a:rPr>
              <a:t>DisjointUnion</a:t>
            </a:r>
            <a:r>
              <a:rPr lang="el-GR" altLang="en-US" sz="2000"/>
              <a:t>, and </a:t>
            </a:r>
            <a:r>
              <a:rPr lang="el-GR" altLang="en-US" sz="2000">
                <a:latin typeface="Courier New" panose="02070309020205020404" pitchFamily="49" charset="0"/>
              </a:rPr>
              <a:t>DataUnionOf</a:t>
            </a:r>
            <a:r>
              <a:rPr lang="el-GR" altLang="en-US" sz="2000"/>
              <a:t>) </a:t>
            </a:r>
          </a:p>
          <a:p>
            <a:pPr lvl="1" eaLnBrk="1" hangingPunct="1">
              <a:lnSpc>
                <a:spcPct val="90000"/>
              </a:lnSpc>
            </a:pPr>
            <a:r>
              <a:rPr lang="el-GR" altLang="en-US" sz="2000"/>
              <a:t>class negation (</a:t>
            </a:r>
            <a:r>
              <a:rPr lang="el-GR" altLang="en-US" sz="2000">
                <a:latin typeface="Courier New" panose="02070309020205020404" pitchFamily="49" charset="0"/>
              </a:rPr>
              <a:t>ObjectComplementOf</a:t>
            </a:r>
            <a:r>
              <a:rPr lang="el-GR" altLang="en-US" sz="2000"/>
              <a:t>) </a:t>
            </a:r>
          </a:p>
          <a:p>
            <a:pPr lvl="1" eaLnBrk="1" hangingPunct="1">
              <a:lnSpc>
                <a:spcPct val="90000"/>
              </a:lnSpc>
            </a:pPr>
            <a:r>
              <a:rPr lang="el-GR" altLang="en-US" sz="2000"/>
              <a:t>enumerations involving more than one individual (</a:t>
            </a:r>
            <a:r>
              <a:rPr lang="el-GR" altLang="en-US" sz="2000">
                <a:latin typeface="Courier New" panose="02070309020205020404" pitchFamily="49" charset="0"/>
              </a:rPr>
              <a:t>ObjectOneOf</a:t>
            </a:r>
            <a:r>
              <a:rPr lang="el-GR" altLang="en-US" sz="2000"/>
              <a:t> and </a:t>
            </a:r>
            <a:r>
              <a:rPr lang="el-GR" altLang="en-US" sz="2000">
                <a:latin typeface="Courier New" panose="02070309020205020404" pitchFamily="49" charset="0"/>
              </a:rPr>
              <a:t>DataOneOf</a:t>
            </a:r>
            <a:r>
              <a:rPr lang="el-GR" altLang="en-US" sz="2000"/>
              <a:t>) </a:t>
            </a:r>
          </a:p>
          <a:p>
            <a:pPr eaLnBrk="1" hangingPunct="1">
              <a:lnSpc>
                <a:spcPct val="90000"/>
              </a:lnSpc>
            </a:pPr>
            <a:endParaRPr lang="el-GR" altLang="en-US" sz="240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4">
            <a:extLst>
              <a:ext uri="{FF2B5EF4-FFF2-40B4-BE49-F238E27FC236}">
                <a16:creationId xmlns:a16="http://schemas.microsoft.com/office/drawing/2014/main" id="{663B38B1-EDA5-4D19-8742-D858771190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3299" name="Slide Number Placeholder 5">
            <a:extLst>
              <a:ext uri="{FF2B5EF4-FFF2-40B4-BE49-F238E27FC236}">
                <a16:creationId xmlns:a16="http://schemas.microsoft.com/office/drawing/2014/main" id="{B6D05271-5464-4B78-8750-D45549EE45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87DEE4-3D83-44C1-A42F-CBCE05C80731}" type="slidenum">
              <a:rPr lang="el-GR" altLang="en-US"/>
              <a:pPr eaLnBrk="1" hangingPunct="1"/>
              <a:t>182</a:t>
            </a:fld>
            <a:endParaRPr lang="el-GR" altLang="en-US"/>
          </a:p>
        </p:txBody>
      </p:sp>
      <p:sp>
        <p:nvSpPr>
          <p:cNvPr id="183300" name="Rectangle 2">
            <a:extLst>
              <a:ext uri="{FF2B5EF4-FFF2-40B4-BE49-F238E27FC236}">
                <a16:creationId xmlns:a16="http://schemas.microsoft.com/office/drawing/2014/main" id="{694103E5-01A5-4C09-9568-BAE87E2AF137}"/>
              </a:ext>
            </a:extLst>
          </p:cNvPr>
          <p:cNvSpPr>
            <a:spLocks noGrp="1" noChangeArrowheads="1"/>
          </p:cNvSpPr>
          <p:nvPr>
            <p:ph type="title"/>
          </p:nvPr>
        </p:nvSpPr>
        <p:spPr/>
        <p:txBody>
          <a:bodyPr/>
          <a:lstStyle/>
          <a:p>
            <a:pPr eaLnBrk="1" hangingPunct="1"/>
            <a:r>
              <a:rPr lang="en-US" altLang="en-US"/>
              <a:t>OWL 2 EL Specification (cont’d)</a:t>
            </a:r>
            <a:endParaRPr lang="el-GR" altLang="en-US"/>
          </a:p>
        </p:txBody>
      </p:sp>
      <p:sp>
        <p:nvSpPr>
          <p:cNvPr id="183301" name="Rectangle 3">
            <a:extLst>
              <a:ext uri="{FF2B5EF4-FFF2-40B4-BE49-F238E27FC236}">
                <a16:creationId xmlns:a16="http://schemas.microsoft.com/office/drawing/2014/main" id="{1399370B-F484-4827-906B-11839720C67D}"/>
              </a:ext>
            </a:extLst>
          </p:cNvPr>
          <p:cNvSpPr>
            <a:spLocks noGrp="1" noChangeArrowheads="1"/>
          </p:cNvSpPr>
          <p:nvPr>
            <p:ph type="body" idx="1"/>
          </p:nvPr>
        </p:nvSpPr>
        <p:spPr/>
        <p:txBody>
          <a:bodyPr/>
          <a:lstStyle/>
          <a:p>
            <a:pPr lvl="1" eaLnBrk="1" hangingPunct="1">
              <a:lnSpc>
                <a:spcPct val="80000"/>
              </a:lnSpc>
            </a:pPr>
            <a:r>
              <a:rPr lang="el-GR" altLang="en-US" sz="2400"/>
              <a:t>disjoint properties (</a:t>
            </a:r>
            <a:r>
              <a:rPr lang="el-GR" altLang="en-US" sz="2400">
                <a:latin typeface="Courier New" panose="02070309020205020404" pitchFamily="49" charset="0"/>
              </a:rPr>
              <a:t>DisjointObjectProperties</a:t>
            </a:r>
            <a:r>
              <a:rPr lang="el-GR" altLang="en-US" sz="2400"/>
              <a:t> and </a:t>
            </a:r>
            <a:r>
              <a:rPr lang="el-GR" altLang="en-US" sz="2400">
                <a:latin typeface="Courier New" panose="02070309020205020404" pitchFamily="49" charset="0"/>
              </a:rPr>
              <a:t>DisjointDataProperties</a:t>
            </a:r>
            <a:r>
              <a:rPr lang="el-GR" altLang="en-US" sz="2400"/>
              <a:t>) </a:t>
            </a:r>
          </a:p>
          <a:p>
            <a:pPr lvl="1" eaLnBrk="1" hangingPunct="1">
              <a:lnSpc>
                <a:spcPct val="80000"/>
              </a:lnSpc>
            </a:pPr>
            <a:r>
              <a:rPr lang="el-GR" altLang="en-US" sz="2400"/>
              <a:t>irreflexive object properties (</a:t>
            </a:r>
            <a:r>
              <a:rPr lang="el-GR" altLang="en-US" sz="2400">
                <a:latin typeface="Courier New" panose="02070309020205020404" pitchFamily="49" charset="0"/>
              </a:rPr>
              <a:t>IrreflexiveObjectProperty</a:t>
            </a:r>
            <a:r>
              <a:rPr lang="el-GR" altLang="en-US" sz="2400"/>
              <a:t>) </a:t>
            </a:r>
          </a:p>
          <a:p>
            <a:pPr lvl="1" eaLnBrk="1" hangingPunct="1">
              <a:lnSpc>
                <a:spcPct val="80000"/>
              </a:lnSpc>
            </a:pPr>
            <a:r>
              <a:rPr lang="el-GR" altLang="en-US" sz="2400"/>
              <a:t>inverse object properties (</a:t>
            </a:r>
            <a:r>
              <a:rPr lang="el-GR" altLang="en-US" sz="2400">
                <a:latin typeface="Courier New" panose="02070309020205020404" pitchFamily="49" charset="0"/>
              </a:rPr>
              <a:t>InverseObjectProperties</a:t>
            </a:r>
            <a:r>
              <a:rPr lang="el-GR" altLang="en-US" sz="2400"/>
              <a:t>) </a:t>
            </a:r>
          </a:p>
          <a:p>
            <a:pPr lvl="1" eaLnBrk="1" hangingPunct="1">
              <a:lnSpc>
                <a:spcPct val="80000"/>
              </a:lnSpc>
            </a:pPr>
            <a:r>
              <a:rPr lang="el-GR" altLang="en-US" sz="2400"/>
              <a:t>functional and inverse-functional object properties (</a:t>
            </a:r>
            <a:r>
              <a:rPr lang="el-GR" altLang="en-US" sz="2400">
                <a:latin typeface="Courier New" panose="02070309020205020404" pitchFamily="49" charset="0"/>
              </a:rPr>
              <a:t>FunctionalObjectProperty</a:t>
            </a:r>
            <a:r>
              <a:rPr lang="el-GR" altLang="en-US" sz="2400"/>
              <a:t> and </a:t>
            </a:r>
            <a:r>
              <a:rPr lang="el-GR" altLang="en-US" sz="2400">
                <a:latin typeface="Courier New" panose="02070309020205020404" pitchFamily="49" charset="0"/>
              </a:rPr>
              <a:t>InverseFunctionalObjectProperty</a:t>
            </a:r>
            <a:r>
              <a:rPr lang="el-GR" altLang="en-US" sz="2400"/>
              <a:t>) </a:t>
            </a:r>
          </a:p>
          <a:p>
            <a:pPr lvl="1" eaLnBrk="1" hangingPunct="1">
              <a:lnSpc>
                <a:spcPct val="80000"/>
              </a:lnSpc>
            </a:pPr>
            <a:r>
              <a:rPr lang="el-GR" altLang="en-US" sz="2400"/>
              <a:t>symmetric object properties (</a:t>
            </a:r>
            <a:r>
              <a:rPr lang="el-GR" altLang="en-US" sz="2400">
                <a:latin typeface="Courier New" panose="02070309020205020404" pitchFamily="49" charset="0"/>
              </a:rPr>
              <a:t>SymmetricObjectProperty</a:t>
            </a:r>
            <a:r>
              <a:rPr lang="el-GR" altLang="en-US" sz="2400"/>
              <a:t>) </a:t>
            </a:r>
          </a:p>
          <a:p>
            <a:pPr lvl="1" eaLnBrk="1" hangingPunct="1">
              <a:lnSpc>
                <a:spcPct val="80000"/>
              </a:lnSpc>
            </a:pPr>
            <a:r>
              <a:rPr lang="el-GR" altLang="en-US" sz="2400"/>
              <a:t>asymmetric object properties (</a:t>
            </a:r>
            <a:r>
              <a:rPr lang="el-GR" altLang="en-US" sz="2400">
                <a:latin typeface="Courier New" panose="02070309020205020404" pitchFamily="49" charset="0"/>
              </a:rPr>
              <a:t>AsymmetricObjectProperty</a:t>
            </a:r>
            <a:r>
              <a:rPr lang="el-GR" altLang="en-US" sz="2400"/>
              <a:t>) </a:t>
            </a:r>
          </a:p>
          <a:p>
            <a:pPr eaLnBrk="1" hangingPunct="1">
              <a:lnSpc>
                <a:spcPct val="80000"/>
              </a:lnSpc>
            </a:pPr>
            <a:endParaRPr lang="el-GR" altLang="en-US" sz="280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4">
            <a:extLst>
              <a:ext uri="{FF2B5EF4-FFF2-40B4-BE49-F238E27FC236}">
                <a16:creationId xmlns:a16="http://schemas.microsoft.com/office/drawing/2014/main" id="{FDB86B69-3F45-4C77-B8DA-2AD904CF63B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4323" name="Slide Number Placeholder 5">
            <a:extLst>
              <a:ext uri="{FF2B5EF4-FFF2-40B4-BE49-F238E27FC236}">
                <a16:creationId xmlns:a16="http://schemas.microsoft.com/office/drawing/2014/main" id="{FE3B086F-A20F-4B3B-AC22-AC73D9D653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D16DA2-7BA2-4BAC-B1D8-9ADD1480404D}" type="slidenum">
              <a:rPr lang="el-GR" altLang="en-US"/>
              <a:pPr eaLnBrk="1" hangingPunct="1"/>
              <a:t>183</a:t>
            </a:fld>
            <a:endParaRPr lang="el-GR" altLang="en-US"/>
          </a:p>
        </p:txBody>
      </p:sp>
      <p:sp>
        <p:nvSpPr>
          <p:cNvPr id="184324" name="Rectangle 2">
            <a:extLst>
              <a:ext uri="{FF2B5EF4-FFF2-40B4-BE49-F238E27FC236}">
                <a16:creationId xmlns:a16="http://schemas.microsoft.com/office/drawing/2014/main" id="{FB45639D-C434-4FF3-ABFA-E91CBF93DBD6}"/>
              </a:ext>
            </a:extLst>
          </p:cNvPr>
          <p:cNvSpPr>
            <a:spLocks noGrp="1" noChangeArrowheads="1"/>
          </p:cNvSpPr>
          <p:nvPr>
            <p:ph type="title"/>
          </p:nvPr>
        </p:nvSpPr>
        <p:spPr/>
        <p:txBody>
          <a:bodyPr/>
          <a:lstStyle/>
          <a:p>
            <a:pPr eaLnBrk="1" hangingPunct="1"/>
            <a:r>
              <a:rPr lang="el-GR" altLang="en-US"/>
              <a:t>OWL 2 QL</a:t>
            </a:r>
          </a:p>
        </p:txBody>
      </p:sp>
      <p:sp>
        <p:nvSpPr>
          <p:cNvPr id="184325" name="Rectangle 3">
            <a:extLst>
              <a:ext uri="{FF2B5EF4-FFF2-40B4-BE49-F238E27FC236}">
                <a16:creationId xmlns:a16="http://schemas.microsoft.com/office/drawing/2014/main" id="{1721F79C-9405-4880-8DE0-D48BFF81B51A}"/>
              </a:ext>
            </a:extLst>
          </p:cNvPr>
          <p:cNvSpPr>
            <a:spLocks noGrp="1" noChangeArrowheads="1"/>
          </p:cNvSpPr>
          <p:nvPr>
            <p:ph type="body" idx="1"/>
          </p:nvPr>
        </p:nvSpPr>
        <p:spPr/>
        <p:txBody>
          <a:bodyPr/>
          <a:lstStyle/>
          <a:p>
            <a:pPr eaLnBrk="1" hangingPunct="1">
              <a:lnSpc>
                <a:spcPct val="80000"/>
              </a:lnSpc>
            </a:pPr>
            <a:r>
              <a:rPr lang="el-GR" altLang="en-US" sz="1600" dirty="0"/>
              <a:t>The OWL 2 QL profile is </a:t>
            </a:r>
            <a:r>
              <a:rPr lang="en-US" altLang="en-US" sz="1600" dirty="0"/>
              <a:t>a subset of OWL 2 that provides a useful language for writing ontologies that have computational properties similar to the ones that one finds in </a:t>
            </a:r>
            <a:r>
              <a:rPr lang="en-US" altLang="en-US" sz="1600" b="1" dirty="0"/>
              <a:t>relational databases</a:t>
            </a:r>
            <a:r>
              <a:rPr lang="en-US" altLang="en-US" sz="1600" dirty="0"/>
              <a:t>.</a:t>
            </a:r>
          </a:p>
          <a:p>
            <a:pPr eaLnBrk="1" hangingPunct="1">
              <a:lnSpc>
                <a:spcPct val="80000"/>
              </a:lnSpc>
            </a:pPr>
            <a:endParaRPr lang="en-US" altLang="en-US" sz="1600" dirty="0"/>
          </a:p>
          <a:p>
            <a:pPr eaLnBrk="1" hangingPunct="1">
              <a:lnSpc>
                <a:spcPct val="80000"/>
              </a:lnSpc>
            </a:pPr>
            <a:r>
              <a:rPr lang="en-US" altLang="en-US" sz="1600" dirty="0"/>
              <a:t>In this profile </a:t>
            </a:r>
            <a:r>
              <a:rPr lang="el-GR" altLang="en-US" sz="1600" dirty="0"/>
              <a:t>sound and complete </a:t>
            </a:r>
            <a:r>
              <a:rPr lang="el-GR" altLang="en-US" sz="1600" b="1" dirty="0"/>
              <a:t>query answering </a:t>
            </a:r>
            <a:r>
              <a:rPr lang="en-US" altLang="en-US" sz="1600" b="1" dirty="0"/>
              <a:t>can be done with </a:t>
            </a:r>
            <a:r>
              <a:rPr lang="el-GR" altLang="en-US" sz="1600" b="1" dirty="0"/>
              <a:t>LOGSPACE </a:t>
            </a:r>
            <a:r>
              <a:rPr lang="en-US" altLang="en-US" sz="1600" b="1" dirty="0"/>
              <a:t>computational complexity </a:t>
            </a:r>
            <a:r>
              <a:rPr lang="el-GR" altLang="en-US" sz="1600" dirty="0"/>
              <a:t>with respect to the size of the data (assertions), while providing many of the main features necessary to express conceptual models such as UML class diagrams and ER diagrams. </a:t>
            </a:r>
            <a:endParaRPr lang="en-US" altLang="en-US" sz="1600" dirty="0"/>
          </a:p>
          <a:p>
            <a:pPr eaLnBrk="1" hangingPunct="1">
              <a:lnSpc>
                <a:spcPct val="80000"/>
              </a:lnSpc>
            </a:pPr>
            <a:endParaRPr lang="en-US" altLang="en-US" sz="1600" dirty="0"/>
          </a:p>
          <a:p>
            <a:pPr eaLnBrk="1" hangingPunct="1">
              <a:lnSpc>
                <a:spcPct val="80000"/>
              </a:lnSpc>
            </a:pPr>
            <a:r>
              <a:rPr lang="en-US" altLang="en-US" sz="1600" dirty="0"/>
              <a:t>T</a:t>
            </a:r>
            <a:r>
              <a:rPr lang="el-GR" altLang="en-US" sz="1600" dirty="0"/>
              <a:t>his profile contains the intersection of RDFS and OWL 2 DL. </a:t>
            </a:r>
            <a:endParaRPr lang="en-US" altLang="en-US" sz="1600" dirty="0"/>
          </a:p>
          <a:p>
            <a:pPr eaLnBrk="1" hangingPunct="1">
              <a:lnSpc>
                <a:spcPct val="80000"/>
              </a:lnSpc>
            </a:pPr>
            <a:endParaRPr lang="en-US" altLang="en-US" sz="1600" dirty="0"/>
          </a:p>
          <a:p>
            <a:pPr eaLnBrk="1" hangingPunct="1">
              <a:lnSpc>
                <a:spcPct val="80000"/>
              </a:lnSpc>
            </a:pPr>
            <a:r>
              <a:rPr lang="en-US" altLang="en-US" sz="1600" dirty="0"/>
              <a:t>This profile</a:t>
            </a:r>
            <a:r>
              <a:rPr lang="el-GR" altLang="en-US" sz="1600" dirty="0"/>
              <a:t> is designed so that data (assertions) that is stored in a standard relational database system can be queried through an ontology via a simple rewriting mechanism, i.e., by rewriting the query into an SQL query that is then answered by the RDBMS system, without any changes to the data. </a:t>
            </a:r>
            <a:endParaRPr lang="en-US" altLang="en-US" sz="1600" dirty="0"/>
          </a:p>
          <a:p>
            <a:pPr eaLnBrk="1" hangingPunct="1">
              <a:lnSpc>
                <a:spcPct val="80000"/>
              </a:lnSpc>
            </a:pPr>
            <a:endParaRPr lang="el-GR" altLang="en-US" sz="1600" dirty="0"/>
          </a:p>
          <a:p>
            <a:pPr eaLnBrk="1" hangingPunct="1">
              <a:lnSpc>
                <a:spcPct val="80000"/>
              </a:lnSpc>
            </a:pPr>
            <a:r>
              <a:rPr lang="el-GR" altLang="en-US" sz="1600" dirty="0"/>
              <a:t>OWL 2 QL is based on the</a:t>
            </a:r>
            <a:r>
              <a:rPr lang="el-GR" altLang="en-US" sz="1600" b="1" dirty="0"/>
              <a:t> DL-Lite </a:t>
            </a:r>
            <a:r>
              <a:rPr lang="el-GR" altLang="en-US" sz="1600" dirty="0"/>
              <a:t>family of description logics</a:t>
            </a:r>
            <a:r>
              <a:rPr lang="en-US" altLang="en-US" sz="1600" dirty="0"/>
              <a:t>.</a:t>
            </a:r>
          </a:p>
          <a:p>
            <a:pPr eaLnBrk="1" hangingPunct="1">
              <a:lnSpc>
                <a:spcPct val="80000"/>
              </a:lnSpc>
            </a:pPr>
            <a:endParaRPr lang="en-US" altLang="en-US" sz="1600" dirty="0"/>
          </a:p>
          <a:p>
            <a:pPr eaLnBrk="1" hangingPunct="1">
              <a:lnSpc>
                <a:spcPct val="80000"/>
              </a:lnSpc>
            </a:pPr>
            <a:r>
              <a:rPr lang="en-US" altLang="en-US" sz="1600" dirty="0"/>
              <a:t>See the OWL 2 Language Profiles document for more details.</a:t>
            </a:r>
            <a:endParaRPr lang="el-GR" altLang="en-US" sz="16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D95E74-94E4-4441-B5F4-590702AD08B9}"/>
              </a:ext>
            </a:extLst>
          </p:cNvPr>
          <p:cNvSpPr>
            <a:spLocks noGrp="1"/>
          </p:cNvSpPr>
          <p:nvPr>
            <p:ph type="ftr" sz="quarter" idx="11"/>
          </p:nvPr>
        </p:nvSpPr>
        <p:spPr>
          <a:xfrm>
            <a:off x="3124200" y="6439545"/>
            <a:ext cx="2895600" cy="476250"/>
          </a:xfrm>
        </p:spPr>
        <p:txBody>
          <a:bodyPr/>
          <a:lstStyle/>
          <a:p>
            <a:pPr>
              <a:defRPr/>
            </a:pPr>
            <a:r>
              <a:rPr lang="el-GR"/>
              <a:t>Knowledge Technologies                                                             Manolis Koubarakis</a:t>
            </a:r>
          </a:p>
        </p:txBody>
      </p:sp>
      <p:sp>
        <p:nvSpPr>
          <p:cNvPr id="5" name="Slide Number Placeholder 4">
            <a:extLst>
              <a:ext uri="{FF2B5EF4-FFF2-40B4-BE49-F238E27FC236}">
                <a16:creationId xmlns:a16="http://schemas.microsoft.com/office/drawing/2014/main" id="{5262BC17-EF48-4F2E-9CF6-4AB3165FFC94}"/>
              </a:ext>
            </a:extLst>
          </p:cNvPr>
          <p:cNvSpPr>
            <a:spLocks noGrp="1"/>
          </p:cNvSpPr>
          <p:nvPr>
            <p:ph type="sldNum" sz="quarter" idx="12"/>
          </p:nvPr>
        </p:nvSpPr>
        <p:spPr>
          <a:xfrm>
            <a:off x="6553200" y="6439545"/>
            <a:ext cx="2133600" cy="476250"/>
          </a:xfrm>
        </p:spPr>
        <p:txBody>
          <a:bodyPr/>
          <a:lstStyle/>
          <a:p>
            <a:fld id="{CC2B6008-87BB-4761-BC25-D2828D5A768C}" type="slidenum">
              <a:rPr lang="el-GR" altLang="en-US" smtClean="0"/>
              <a:pPr/>
              <a:t>184</a:t>
            </a:fld>
            <a:endParaRPr lang="el-GR" altLang="en-US"/>
          </a:p>
        </p:txBody>
      </p:sp>
      <p:sp>
        <p:nvSpPr>
          <p:cNvPr id="6" name="Rectangle: Rounded Corners 5">
            <a:extLst>
              <a:ext uri="{FF2B5EF4-FFF2-40B4-BE49-F238E27FC236}">
                <a16:creationId xmlns:a16="http://schemas.microsoft.com/office/drawing/2014/main" id="{C2AF0780-1349-4593-9892-EA36A938BEF0}"/>
              </a:ext>
            </a:extLst>
          </p:cNvPr>
          <p:cNvSpPr/>
          <p:nvPr/>
        </p:nvSpPr>
        <p:spPr>
          <a:xfrm>
            <a:off x="3563888" y="2132427"/>
            <a:ext cx="1872208" cy="83315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OBDA REASONER</a:t>
            </a:r>
          </a:p>
        </p:txBody>
      </p:sp>
      <p:pic>
        <p:nvPicPr>
          <p:cNvPr id="10" name="Graphic 9" descr="Database">
            <a:extLst>
              <a:ext uri="{FF2B5EF4-FFF2-40B4-BE49-F238E27FC236}">
                <a16:creationId xmlns:a16="http://schemas.microsoft.com/office/drawing/2014/main" id="{6D01DD29-726D-492B-BB77-DA4DBEBCC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7480" y="5538936"/>
            <a:ext cx="914400" cy="914400"/>
          </a:xfrm>
          <a:prstGeom prst="rect">
            <a:avLst/>
          </a:prstGeom>
          <a:effectLst>
            <a:outerShdw blurRad="50800" dist="38100" dir="2700000" algn="tl" rotWithShape="0">
              <a:prstClr val="black">
                <a:alpha val="40000"/>
              </a:prstClr>
            </a:outerShdw>
          </a:effectLst>
        </p:spPr>
      </p:pic>
      <p:pic>
        <p:nvPicPr>
          <p:cNvPr id="12" name="Graphic 11" descr="Database">
            <a:extLst>
              <a:ext uri="{FF2B5EF4-FFF2-40B4-BE49-F238E27FC236}">
                <a16:creationId xmlns:a16="http://schemas.microsoft.com/office/drawing/2014/main" id="{B3216C51-ECCB-480F-A469-DBB524B9DA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7664" y="5538936"/>
            <a:ext cx="914400" cy="914400"/>
          </a:xfrm>
          <a:prstGeom prst="rect">
            <a:avLst/>
          </a:prstGeom>
          <a:effectLst>
            <a:outerShdw blurRad="50800" dist="38100" dir="2700000" algn="tl" rotWithShape="0">
              <a:prstClr val="black">
                <a:alpha val="40000"/>
              </a:prstClr>
            </a:outerShdw>
          </a:effectLst>
        </p:spPr>
      </p:pic>
      <p:pic>
        <p:nvPicPr>
          <p:cNvPr id="14" name="Graphic 13" descr="Database">
            <a:extLst>
              <a:ext uri="{FF2B5EF4-FFF2-40B4-BE49-F238E27FC236}">
                <a16:creationId xmlns:a16="http://schemas.microsoft.com/office/drawing/2014/main" id="{E163377C-D4A8-4C3C-A17E-72E574F43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9928" y="5466928"/>
            <a:ext cx="914400" cy="914400"/>
          </a:xfrm>
          <a:prstGeom prst="rect">
            <a:avLst/>
          </a:prstGeom>
          <a:effectLst>
            <a:outerShdw blurRad="50800" dist="38100" dir="2700000" algn="tl" rotWithShape="0">
              <a:prstClr val="black">
                <a:alpha val="40000"/>
              </a:prstClr>
            </a:outerShdw>
          </a:effectLst>
        </p:spPr>
      </p:pic>
      <p:pic>
        <p:nvPicPr>
          <p:cNvPr id="16" name="Graphic 15" descr="User">
            <a:extLst>
              <a:ext uri="{FF2B5EF4-FFF2-40B4-BE49-F238E27FC236}">
                <a16:creationId xmlns:a16="http://schemas.microsoft.com/office/drawing/2014/main" id="{2FAF9F1A-44EF-481F-8AD1-AF3C7720F8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2792" y="404664"/>
            <a:ext cx="914400" cy="914400"/>
          </a:xfrm>
          <a:prstGeom prst="rect">
            <a:avLst/>
          </a:prstGeom>
        </p:spPr>
      </p:pic>
      <p:cxnSp>
        <p:nvCxnSpPr>
          <p:cNvPr id="18" name="Straight Arrow Connector 17">
            <a:extLst>
              <a:ext uri="{FF2B5EF4-FFF2-40B4-BE49-F238E27FC236}">
                <a16:creationId xmlns:a16="http://schemas.microsoft.com/office/drawing/2014/main" id="{C6DAAD45-039F-404C-B373-9F9FA335874D}"/>
              </a:ext>
            </a:extLst>
          </p:cNvPr>
          <p:cNvCxnSpPr>
            <a:stCxn id="16" idx="2"/>
            <a:endCxn id="6" idx="0"/>
          </p:cNvCxnSpPr>
          <p:nvPr/>
        </p:nvCxnSpPr>
        <p:spPr>
          <a:xfrm>
            <a:off x="4499992" y="1319064"/>
            <a:ext cx="0" cy="813363"/>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A49D06-FAE7-48C6-8A90-3BC7E9172742}"/>
              </a:ext>
            </a:extLst>
          </p:cNvPr>
          <p:cNvSpPr txBox="1"/>
          <p:nvPr/>
        </p:nvSpPr>
        <p:spPr>
          <a:xfrm>
            <a:off x="4506686" y="1196752"/>
            <a:ext cx="1368149" cy="646331"/>
          </a:xfrm>
          <a:prstGeom prst="rect">
            <a:avLst/>
          </a:prstGeom>
          <a:noFill/>
        </p:spPr>
        <p:txBody>
          <a:bodyPr wrap="square" rtlCol="0">
            <a:spAutoFit/>
          </a:bodyPr>
          <a:lstStyle/>
          <a:p>
            <a:r>
              <a:rPr lang="en-GB" dirty="0"/>
              <a:t>SPARQL Query Q</a:t>
            </a:r>
          </a:p>
        </p:txBody>
      </p:sp>
      <p:pic>
        <p:nvPicPr>
          <p:cNvPr id="21" name="Graphic 20" descr="Network">
            <a:extLst>
              <a:ext uri="{FF2B5EF4-FFF2-40B4-BE49-F238E27FC236}">
                <a16:creationId xmlns:a16="http://schemas.microsoft.com/office/drawing/2014/main" id="{3F5969FF-6B30-404C-B29B-E984A7314B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7664" y="2082552"/>
            <a:ext cx="914400" cy="91440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0B521701-B556-4A55-BBA4-D877FDE483B0}"/>
              </a:ext>
            </a:extLst>
          </p:cNvPr>
          <p:cNvSpPr txBox="1"/>
          <p:nvPr/>
        </p:nvSpPr>
        <p:spPr>
          <a:xfrm>
            <a:off x="1501945" y="1700808"/>
            <a:ext cx="1269853" cy="369332"/>
          </a:xfrm>
          <a:prstGeom prst="rect">
            <a:avLst/>
          </a:prstGeom>
          <a:noFill/>
        </p:spPr>
        <p:txBody>
          <a:bodyPr wrap="square" rtlCol="0">
            <a:spAutoFit/>
          </a:bodyPr>
          <a:lstStyle/>
          <a:p>
            <a:r>
              <a:rPr lang="en-GB" dirty="0"/>
              <a:t>Ontology</a:t>
            </a:r>
          </a:p>
        </p:txBody>
      </p:sp>
      <p:cxnSp>
        <p:nvCxnSpPr>
          <p:cNvPr id="26" name="Straight Arrow Connector 25">
            <a:extLst>
              <a:ext uri="{FF2B5EF4-FFF2-40B4-BE49-F238E27FC236}">
                <a16:creationId xmlns:a16="http://schemas.microsoft.com/office/drawing/2014/main" id="{EA80193F-4514-440C-845B-F38F1C871886}"/>
              </a:ext>
            </a:extLst>
          </p:cNvPr>
          <p:cNvCxnSpPr>
            <a:stCxn id="21" idx="3"/>
            <a:endCxn id="21" idx="3"/>
          </p:cNvCxnSpPr>
          <p:nvPr/>
        </p:nvCxnSpPr>
        <p:spPr>
          <a:xfrm>
            <a:off x="2462064" y="253975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3689E6-191C-46E5-9F60-06227A23D146}"/>
              </a:ext>
            </a:extLst>
          </p:cNvPr>
          <p:cNvCxnSpPr>
            <a:stCxn id="21" idx="3"/>
            <a:endCxn id="6" idx="1"/>
          </p:cNvCxnSpPr>
          <p:nvPr/>
        </p:nvCxnSpPr>
        <p:spPr>
          <a:xfrm>
            <a:off x="2462064" y="2539752"/>
            <a:ext cx="1101824" cy="925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FB56BC0-C818-46A6-987D-E4525B2D37B4}"/>
              </a:ext>
            </a:extLst>
          </p:cNvPr>
          <p:cNvCxnSpPr>
            <a:cxnSpLocks/>
          </p:cNvCxnSpPr>
          <p:nvPr/>
        </p:nvCxnSpPr>
        <p:spPr>
          <a:xfrm>
            <a:off x="4427984" y="4582062"/>
            <a:ext cx="0" cy="360040"/>
          </a:xfrm>
          <a:prstGeom prst="straightConnector1">
            <a:avLst/>
          </a:prstGeom>
          <a:ln w="28575">
            <a:solidFill>
              <a:schemeClr val="accent1">
                <a:lumMod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6DAB1F6-3D1D-487D-B3CC-DE2454343946}"/>
              </a:ext>
            </a:extLst>
          </p:cNvPr>
          <p:cNvSpPr txBox="1"/>
          <p:nvPr/>
        </p:nvSpPr>
        <p:spPr>
          <a:xfrm>
            <a:off x="3234505" y="3429000"/>
            <a:ext cx="2386957" cy="369332"/>
          </a:xfrm>
          <a:prstGeom prst="rect">
            <a:avLst/>
          </a:prstGeom>
          <a:noFill/>
        </p:spPr>
        <p:txBody>
          <a:bodyPr wrap="square" rtlCol="0">
            <a:spAutoFit/>
          </a:bodyPr>
          <a:lstStyle/>
          <a:p>
            <a:r>
              <a:rPr lang="en-GB" dirty="0"/>
              <a:t>Q’={Q1, Q2,…</a:t>
            </a:r>
            <a:r>
              <a:rPr lang="en-GB" dirty="0" err="1"/>
              <a:t>Qn</a:t>
            </a:r>
            <a:r>
              <a:rPr lang="en-GB" dirty="0"/>
              <a:t>}</a:t>
            </a:r>
          </a:p>
        </p:txBody>
      </p:sp>
      <p:sp>
        <p:nvSpPr>
          <p:cNvPr id="33" name="Rectangle: Rounded Corners 32">
            <a:extLst>
              <a:ext uri="{FF2B5EF4-FFF2-40B4-BE49-F238E27FC236}">
                <a16:creationId xmlns:a16="http://schemas.microsoft.com/office/drawing/2014/main" id="{427363C9-436A-412A-A7FD-5AFB01F61096}"/>
              </a:ext>
            </a:extLst>
          </p:cNvPr>
          <p:cNvSpPr/>
          <p:nvPr/>
        </p:nvSpPr>
        <p:spPr>
          <a:xfrm>
            <a:off x="2987824" y="4005998"/>
            <a:ext cx="2893640" cy="53316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Mapping</a:t>
            </a:r>
            <a:endParaRPr lang="en-GB" dirty="0"/>
          </a:p>
        </p:txBody>
      </p:sp>
      <p:cxnSp>
        <p:nvCxnSpPr>
          <p:cNvPr id="35" name="Straight Arrow Connector 34">
            <a:extLst>
              <a:ext uri="{FF2B5EF4-FFF2-40B4-BE49-F238E27FC236}">
                <a16:creationId xmlns:a16="http://schemas.microsoft.com/office/drawing/2014/main" id="{83C79190-5E6B-43A7-AE80-54D12B17BF17}"/>
              </a:ext>
            </a:extLst>
          </p:cNvPr>
          <p:cNvCxnSpPr/>
          <p:nvPr/>
        </p:nvCxnSpPr>
        <p:spPr>
          <a:xfrm flipH="1" flipV="1">
            <a:off x="9867569" y="548640"/>
            <a:ext cx="33023" cy="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3AC567-D939-47DE-A349-B0924ABAA4F0}"/>
              </a:ext>
            </a:extLst>
          </p:cNvPr>
          <p:cNvCxnSpPr>
            <a:cxnSpLocks/>
            <a:endCxn id="33" idx="0"/>
          </p:cNvCxnSpPr>
          <p:nvPr/>
        </p:nvCxnSpPr>
        <p:spPr>
          <a:xfrm>
            <a:off x="4427984" y="3816008"/>
            <a:ext cx="6660" cy="18999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1B7B401-868C-4053-A309-43992E298B9D}"/>
              </a:ext>
            </a:extLst>
          </p:cNvPr>
          <p:cNvCxnSpPr>
            <a:cxnSpLocks/>
          </p:cNvCxnSpPr>
          <p:nvPr/>
        </p:nvCxnSpPr>
        <p:spPr>
          <a:xfrm>
            <a:off x="4427984" y="3140968"/>
            <a:ext cx="0" cy="360040"/>
          </a:xfrm>
          <a:prstGeom prst="straightConnector1">
            <a:avLst/>
          </a:prstGeom>
          <a:ln w="28575">
            <a:solidFill>
              <a:schemeClr val="accent1">
                <a:lumMod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F351CB1-1B0D-4BF9-B5DF-77BC2BAC3DBF}"/>
              </a:ext>
            </a:extLst>
          </p:cNvPr>
          <p:cNvSpPr txBox="1"/>
          <p:nvPr/>
        </p:nvSpPr>
        <p:spPr>
          <a:xfrm>
            <a:off x="3378521" y="4873298"/>
            <a:ext cx="3425724" cy="369332"/>
          </a:xfrm>
          <a:prstGeom prst="rect">
            <a:avLst/>
          </a:prstGeom>
          <a:noFill/>
        </p:spPr>
        <p:txBody>
          <a:bodyPr wrap="square" rtlCol="0">
            <a:spAutoFit/>
          </a:bodyPr>
          <a:lstStyle/>
          <a:p>
            <a:r>
              <a:rPr lang="en-GB" dirty="0"/>
              <a:t>Q’’={Q1’, Q2’,…</a:t>
            </a:r>
            <a:r>
              <a:rPr lang="en-GB" dirty="0" err="1"/>
              <a:t>Qn</a:t>
            </a:r>
            <a:r>
              <a:rPr lang="en-GB" dirty="0"/>
              <a:t>’}  (SQL)</a:t>
            </a:r>
          </a:p>
        </p:txBody>
      </p:sp>
      <p:cxnSp>
        <p:nvCxnSpPr>
          <p:cNvPr id="43" name="Connector: Elbow 42">
            <a:extLst>
              <a:ext uri="{FF2B5EF4-FFF2-40B4-BE49-F238E27FC236}">
                <a16:creationId xmlns:a16="http://schemas.microsoft.com/office/drawing/2014/main" id="{CA4C163A-0F09-47A3-945E-0381FF3B38E8}"/>
              </a:ext>
            </a:extLst>
          </p:cNvPr>
          <p:cNvCxnSpPr>
            <a:stCxn id="21" idx="2"/>
            <a:endCxn id="33" idx="1"/>
          </p:cNvCxnSpPr>
          <p:nvPr/>
        </p:nvCxnSpPr>
        <p:spPr>
          <a:xfrm rot="16200000" flipH="1">
            <a:off x="1858530" y="3143286"/>
            <a:ext cx="1275629" cy="982960"/>
          </a:xfrm>
          <a:prstGeom prst="bentConnector2">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4FDB0D4E-13F4-4E62-AF09-C4380021FF89}"/>
              </a:ext>
            </a:extLst>
          </p:cNvPr>
          <p:cNvCxnSpPr>
            <a:cxnSpLocks/>
            <a:endCxn id="33" idx="1"/>
          </p:cNvCxnSpPr>
          <p:nvPr/>
        </p:nvCxnSpPr>
        <p:spPr>
          <a:xfrm rot="5400000" flipH="1" flipV="1">
            <a:off x="1970712" y="4306734"/>
            <a:ext cx="1051265" cy="982960"/>
          </a:xfrm>
          <a:prstGeom prst="bentConnector2">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0274634E-C7DD-4527-BFA8-11A696521B32}"/>
              </a:ext>
            </a:extLst>
          </p:cNvPr>
          <p:cNvSpPr/>
          <p:nvPr/>
        </p:nvSpPr>
        <p:spPr>
          <a:xfrm>
            <a:off x="1403648" y="5466928"/>
            <a:ext cx="6336704" cy="1051266"/>
          </a:xfrm>
          <a:prstGeom prst="roundRect">
            <a:avLst/>
          </a:prstGeom>
          <a:noFill/>
          <a:ln>
            <a:solidFill>
              <a:schemeClr val="accent1">
                <a:lumMod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259CE025-02B9-41A5-BCBE-5C3669634F9D}"/>
              </a:ext>
            </a:extLst>
          </p:cNvPr>
          <p:cNvCxnSpPr>
            <a:stCxn id="41" idx="2"/>
            <a:endCxn id="12" idx="0"/>
          </p:cNvCxnSpPr>
          <p:nvPr/>
        </p:nvCxnSpPr>
        <p:spPr>
          <a:xfrm flipH="1">
            <a:off x="2004864" y="5242630"/>
            <a:ext cx="3086519" cy="2963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a:extLst>
              <a:ext uri="{FF2B5EF4-FFF2-40B4-BE49-F238E27FC236}">
                <a16:creationId xmlns:a16="http://schemas.microsoft.com/office/drawing/2014/main" id="{791BB058-EBD5-4BC9-A11F-3EE91BB882F0}"/>
              </a:ext>
            </a:extLst>
          </p:cNvPr>
          <p:cNvCxnSpPr>
            <a:cxnSpLocks/>
            <a:stCxn id="41" idx="2"/>
            <a:endCxn id="10" idx="0"/>
          </p:cNvCxnSpPr>
          <p:nvPr/>
        </p:nvCxnSpPr>
        <p:spPr>
          <a:xfrm flipH="1">
            <a:off x="3034680" y="5242630"/>
            <a:ext cx="2056703" cy="2963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DDD0160F-D7F8-48CB-919A-A638F60F66B1}"/>
              </a:ext>
            </a:extLst>
          </p:cNvPr>
          <p:cNvCxnSpPr>
            <a:cxnSpLocks/>
            <a:stCxn id="41" idx="2"/>
            <a:endCxn id="14" idx="0"/>
          </p:cNvCxnSpPr>
          <p:nvPr/>
        </p:nvCxnSpPr>
        <p:spPr>
          <a:xfrm>
            <a:off x="5091383" y="5242630"/>
            <a:ext cx="1975745" cy="2242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7" name="TextBox 56">
            <a:extLst>
              <a:ext uri="{FF2B5EF4-FFF2-40B4-BE49-F238E27FC236}">
                <a16:creationId xmlns:a16="http://schemas.microsoft.com/office/drawing/2014/main" id="{34832CAC-7A03-41DA-81A5-196FEB6D745A}"/>
              </a:ext>
            </a:extLst>
          </p:cNvPr>
          <p:cNvSpPr txBox="1"/>
          <p:nvPr/>
        </p:nvSpPr>
        <p:spPr>
          <a:xfrm>
            <a:off x="4365264" y="5904731"/>
            <a:ext cx="1206895" cy="369332"/>
          </a:xfrm>
          <a:prstGeom prst="rect">
            <a:avLst/>
          </a:prstGeom>
          <a:noFill/>
        </p:spPr>
        <p:txBody>
          <a:bodyPr wrap="square" rtlCol="0">
            <a:spAutoFit/>
          </a:bodyPr>
          <a:lstStyle/>
          <a:p>
            <a:r>
              <a:rPr lang="en-GB" dirty="0"/>
              <a:t>…</a:t>
            </a:r>
          </a:p>
        </p:txBody>
      </p:sp>
      <p:sp>
        <p:nvSpPr>
          <p:cNvPr id="58" name="TextBox 57">
            <a:extLst>
              <a:ext uri="{FF2B5EF4-FFF2-40B4-BE49-F238E27FC236}">
                <a16:creationId xmlns:a16="http://schemas.microsoft.com/office/drawing/2014/main" id="{65A933E8-A614-4062-8A59-C8808B96AE4C}"/>
              </a:ext>
            </a:extLst>
          </p:cNvPr>
          <p:cNvSpPr txBox="1"/>
          <p:nvPr/>
        </p:nvSpPr>
        <p:spPr>
          <a:xfrm>
            <a:off x="5621462" y="2376763"/>
            <a:ext cx="2530624" cy="369332"/>
          </a:xfrm>
          <a:prstGeom prst="rect">
            <a:avLst/>
          </a:prstGeom>
          <a:noFill/>
        </p:spPr>
        <p:txBody>
          <a:bodyPr wrap="square" rtlCol="0">
            <a:spAutoFit/>
          </a:bodyPr>
          <a:lstStyle/>
          <a:p>
            <a:r>
              <a:rPr lang="en-GB" dirty="0"/>
              <a:t>e.g. Rapid, </a:t>
            </a:r>
            <a:r>
              <a:rPr lang="en-GB" dirty="0" err="1"/>
              <a:t>SaQAI</a:t>
            </a:r>
            <a:r>
              <a:rPr lang="en-GB" dirty="0"/>
              <a:t> (    </a:t>
            </a:r>
            <a:r>
              <a:rPr lang="en-GB" dirty="0">
                <a:sym typeface="Wingdings" panose="05000000000000000000" pitchFamily="2" charset="2"/>
              </a:rPr>
              <a:t>)</a:t>
            </a:r>
            <a:endParaRPr lang="en-GB" dirty="0"/>
          </a:p>
        </p:txBody>
      </p:sp>
      <p:pic>
        <p:nvPicPr>
          <p:cNvPr id="60" name="Graphic 59" descr="Sunglasses face outline">
            <a:extLst>
              <a:ext uri="{FF2B5EF4-FFF2-40B4-BE49-F238E27FC236}">
                <a16:creationId xmlns:a16="http://schemas.microsoft.com/office/drawing/2014/main" id="{CDA67D15-4E35-4298-BC6C-34A248D89A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29465" y="2405586"/>
            <a:ext cx="354359" cy="354359"/>
          </a:xfrm>
          <a:prstGeom prst="rect">
            <a:avLst/>
          </a:prstGeom>
        </p:spPr>
      </p:pic>
      <p:sp>
        <p:nvSpPr>
          <p:cNvPr id="61" name="Rectangle: Rounded Corners 60">
            <a:extLst>
              <a:ext uri="{FF2B5EF4-FFF2-40B4-BE49-F238E27FC236}">
                <a16:creationId xmlns:a16="http://schemas.microsoft.com/office/drawing/2014/main" id="{24606A07-AC34-4257-9EC8-E81EC1D1755C}"/>
              </a:ext>
            </a:extLst>
          </p:cNvPr>
          <p:cNvSpPr/>
          <p:nvPr/>
        </p:nvSpPr>
        <p:spPr>
          <a:xfrm>
            <a:off x="2462064" y="1700808"/>
            <a:ext cx="4228593" cy="3623039"/>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4AAA7065-A8C9-4FAB-A10F-707CE1856AF4}"/>
              </a:ext>
            </a:extLst>
          </p:cNvPr>
          <p:cNvSpPr txBox="1"/>
          <p:nvPr/>
        </p:nvSpPr>
        <p:spPr>
          <a:xfrm>
            <a:off x="6372645" y="1334784"/>
            <a:ext cx="4977516" cy="646331"/>
          </a:xfrm>
          <a:prstGeom prst="rect">
            <a:avLst/>
          </a:prstGeom>
          <a:noFill/>
        </p:spPr>
        <p:txBody>
          <a:bodyPr wrap="square">
            <a:spAutoFit/>
          </a:bodyPr>
          <a:lstStyle/>
          <a:p>
            <a:r>
              <a:rPr lang="en-GB" dirty="0"/>
              <a:t>OBDA System</a:t>
            </a:r>
          </a:p>
          <a:p>
            <a:r>
              <a:rPr lang="en-GB" dirty="0"/>
              <a:t>e.g. ONTOP </a:t>
            </a:r>
          </a:p>
        </p:txBody>
      </p:sp>
    </p:spTree>
    <p:extLst>
      <p:ext uri="{BB962C8B-B14F-4D97-AF65-F5344CB8AC3E}">
        <p14:creationId xmlns:p14="http://schemas.microsoft.com/office/powerpoint/2010/main" val="18216305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4">
            <a:extLst>
              <a:ext uri="{FF2B5EF4-FFF2-40B4-BE49-F238E27FC236}">
                <a16:creationId xmlns:a16="http://schemas.microsoft.com/office/drawing/2014/main" id="{5F48B70A-F950-4FA0-8BC7-33C718E6BC4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5347" name="Slide Number Placeholder 5">
            <a:extLst>
              <a:ext uri="{FF2B5EF4-FFF2-40B4-BE49-F238E27FC236}">
                <a16:creationId xmlns:a16="http://schemas.microsoft.com/office/drawing/2014/main" id="{F7F4394E-32D5-4441-BE4D-FBF0B03C78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06D299-C9F3-4D2E-8D76-4A0F94BF53E2}" type="slidenum">
              <a:rPr lang="el-GR" altLang="en-US"/>
              <a:pPr eaLnBrk="1" hangingPunct="1"/>
              <a:t>185</a:t>
            </a:fld>
            <a:endParaRPr lang="el-GR" altLang="en-US"/>
          </a:p>
        </p:txBody>
      </p:sp>
      <p:sp>
        <p:nvSpPr>
          <p:cNvPr id="185348" name="Rectangle 2">
            <a:extLst>
              <a:ext uri="{FF2B5EF4-FFF2-40B4-BE49-F238E27FC236}">
                <a16:creationId xmlns:a16="http://schemas.microsoft.com/office/drawing/2014/main" id="{4A7206AD-2283-498F-A930-BAF093D599C3}"/>
              </a:ext>
            </a:extLst>
          </p:cNvPr>
          <p:cNvSpPr>
            <a:spLocks noGrp="1" noChangeArrowheads="1"/>
          </p:cNvSpPr>
          <p:nvPr>
            <p:ph type="title"/>
          </p:nvPr>
        </p:nvSpPr>
        <p:spPr/>
        <p:txBody>
          <a:bodyPr/>
          <a:lstStyle/>
          <a:p>
            <a:pPr eaLnBrk="1" hangingPunct="1"/>
            <a:r>
              <a:rPr lang="el-GR" altLang="en-US"/>
              <a:t>OWL 2 RL</a:t>
            </a:r>
          </a:p>
        </p:txBody>
      </p:sp>
      <p:sp>
        <p:nvSpPr>
          <p:cNvPr id="185349" name="Rectangle 3">
            <a:extLst>
              <a:ext uri="{FF2B5EF4-FFF2-40B4-BE49-F238E27FC236}">
                <a16:creationId xmlns:a16="http://schemas.microsoft.com/office/drawing/2014/main" id="{5D08D0C8-090C-438F-902E-66E7EA591369}"/>
              </a:ext>
            </a:extLst>
          </p:cNvPr>
          <p:cNvSpPr>
            <a:spLocks noGrp="1" noChangeArrowheads="1"/>
          </p:cNvSpPr>
          <p:nvPr>
            <p:ph type="body" idx="1"/>
          </p:nvPr>
        </p:nvSpPr>
        <p:spPr/>
        <p:txBody>
          <a:bodyPr/>
          <a:lstStyle/>
          <a:p>
            <a:pPr eaLnBrk="1" hangingPunct="1">
              <a:lnSpc>
                <a:spcPct val="80000"/>
              </a:lnSpc>
            </a:pPr>
            <a:r>
              <a:rPr lang="el-GR" altLang="en-US" sz="1800"/>
              <a:t>The OWL 2 RL profile is aimed at </a:t>
            </a:r>
            <a:r>
              <a:rPr lang="el-GR" altLang="en-US" sz="1800" b="1"/>
              <a:t>applications that require scalable reasoning without sacrificing too much expressive power.</a:t>
            </a:r>
            <a:r>
              <a:rPr lang="el-GR" altLang="en-US" sz="1800"/>
              <a:t> </a:t>
            </a:r>
            <a:endParaRPr lang="en-US" altLang="en-US" sz="1800"/>
          </a:p>
          <a:p>
            <a:pPr eaLnBrk="1" hangingPunct="1">
              <a:lnSpc>
                <a:spcPct val="80000"/>
              </a:lnSpc>
              <a:buFontTx/>
              <a:buNone/>
            </a:pPr>
            <a:endParaRPr lang="en-US" altLang="en-US" sz="1800"/>
          </a:p>
          <a:p>
            <a:pPr eaLnBrk="1" hangingPunct="1">
              <a:lnSpc>
                <a:spcPct val="80000"/>
              </a:lnSpc>
            </a:pPr>
            <a:r>
              <a:rPr lang="el-GR" altLang="en-US" sz="1800"/>
              <a:t>It is designed to accommodate both OWL 2 applications that can trade the full expressivity of the language for efficiency, and RDF(S) applications that need some added expressivity from OWL 2. </a:t>
            </a:r>
            <a:endParaRPr lang="en-US" altLang="en-US" sz="1800"/>
          </a:p>
          <a:p>
            <a:pPr eaLnBrk="1" hangingPunct="1">
              <a:lnSpc>
                <a:spcPct val="80000"/>
              </a:lnSpc>
            </a:pPr>
            <a:endParaRPr lang="en-US" altLang="en-US" sz="1800"/>
          </a:p>
          <a:p>
            <a:pPr eaLnBrk="1" hangingPunct="1">
              <a:lnSpc>
                <a:spcPct val="80000"/>
              </a:lnSpc>
            </a:pPr>
            <a:r>
              <a:rPr lang="el-GR" altLang="en-US" sz="1800"/>
              <a:t>This is achieved by defining </a:t>
            </a:r>
            <a:r>
              <a:rPr lang="el-GR" altLang="en-US" sz="1800" b="1"/>
              <a:t>a syntactic subset of OWL 2 which is amenable to implementation using rule-based technologies</a:t>
            </a:r>
            <a:r>
              <a:rPr lang="el-GR" altLang="en-US" sz="1800"/>
              <a:t> and </a:t>
            </a:r>
            <a:r>
              <a:rPr lang="el-GR" altLang="en-US" sz="1800" b="1"/>
              <a:t>presenting a partial axiomatization of the OWL 2 RDF-</a:t>
            </a:r>
            <a:r>
              <a:rPr lang="en-US" altLang="en-US" sz="1800" b="1"/>
              <a:t>b</a:t>
            </a:r>
            <a:r>
              <a:rPr lang="el-GR" altLang="en-US" sz="1800" b="1"/>
              <a:t>ased </a:t>
            </a:r>
            <a:r>
              <a:rPr lang="en-US" altLang="en-US" sz="1800" b="1"/>
              <a:t>s</a:t>
            </a:r>
            <a:r>
              <a:rPr lang="el-GR" altLang="en-US" sz="1800" b="1"/>
              <a:t>emantics in the form of first-order implications that can be used as the basis for such an implementation</a:t>
            </a:r>
            <a:r>
              <a:rPr lang="en-US" altLang="en-US" sz="1800" b="1"/>
              <a:t>.</a:t>
            </a:r>
          </a:p>
          <a:p>
            <a:pPr eaLnBrk="1" hangingPunct="1">
              <a:lnSpc>
                <a:spcPct val="80000"/>
              </a:lnSpc>
            </a:pPr>
            <a:endParaRPr lang="en-US" altLang="en-US" sz="1800" b="1"/>
          </a:p>
          <a:p>
            <a:pPr eaLnBrk="1" hangingPunct="1">
              <a:lnSpc>
                <a:spcPct val="80000"/>
              </a:lnSpc>
            </a:pPr>
            <a:r>
              <a:rPr lang="el-GR" altLang="en-US" sz="1800"/>
              <a:t>The design of OWL 2 RL was inspired by </a:t>
            </a:r>
            <a:r>
              <a:rPr lang="el-GR" altLang="en-US" sz="1800" b="1"/>
              <a:t>Description Logic Programs</a:t>
            </a:r>
            <a:r>
              <a:rPr lang="el-GR" altLang="en-US" sz="1800"/>
              <a:t> and </a:t>
            </a:r>
            <a:r>
              <a:rPr lang="el-GR" altLang="en-US" sz="1800" b="1"/>
              <a:t>pD*</a:t>
            </a:r>
            <a:r>
              <a:rPr lang="en-US" altLang="en-US" sz="1800" b="1"/>
              <a:t>.</a:t>
            </a:r>
          </a:p>
          <a:p>
            <a:pPr eaLnBrk="1" hangingPunct="1">
              <a:lnSpc>
                <a:spcPct val="80000"/>
              </a:lnSpc>
            </a:pPr>
            <a:endParaRPr lang="en-US" altLang="en-US" sz="1800" b="1"/>
          </a:p>
          <a:p>
            <a:pPr eaLnBrk="1" hangingPunct="1">
              <a:lnSpc>
                <a:spcPct val="80000"/>
              </a:lnSpc>
            </a:pPr>
            <a:r>
              <a:rPr lang="en-US" altLang="en-US" sz="1800"/>
              <a:t>See the OWL 2 Language Profiles document for more details.</a:t>
            </a:r>
            <a:endParaRPr lang="el-GR" altLang="en-US" sz="1800"/>
          </a:p>
          <a:p>
            <a:pPr eaLnBrk="1" hangingPunct="1">
              <a:lnSpc>
                <a:spcPct val="80000"/>
              </a:lnSpc>
            </a:pPr>
            <a:endParaRPr lang="el-GR" altLang="en-US" sz="1800" b="1"/>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4">
            <a:extLst>
              <a:ext uri="{FF2B5EF4-FFF2-40B4-BE49-F238E27FC236}">
                <a16:creationId xmlns:a16="http://schemas.microsoft.com/office/drawing/2014/main" id="{0A095658-E0F7-47C2-B81D-E4C787450FC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6371" name="Slide Number Placeholder 5">
            <a:extLst>
              <a:ext uri="{FF2B5EF4-FFF2-40B4-BE49-F238E27FC236}">
                <a16:creationId xmlns:a16="http://schemas.microsoft.com/office/drawing/2014/main" id="{D10C432F-6B7E-411B-A750-43F2B0435E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7DCC8D-1B6B-4465-8932-1B0B52113643}" type="slidenum">
              <a:rPr lang="el-GR" altLang="en-US"/>
              <a:pPr eaLnBrk="1" hangingPunct="1"/>
              <a:t>186</a:t>
            </a:fld>
            <a:endParaRPr lang="el-GR" altLang="en-US"/>
          </a:p>
        </p:txBody>
      </p:sp>
      <p:sp>
        <p:nvSpPr>
          <p:cNvPr id="186372" name="Rectangle 2">
            <a:extLst>
              <a:ext uri="{FF2B5EF4-FFF2-40B4-BE49-F238E27FC236}">
                <a16:creationId xmlns:a16="http://schemas.microsoft.com/office/drawing/2014/main" id="{96639A61-9904-431D-9D7F-EB86C4DED67A}"/>
              </a:ext>
            </a:extLst>
          </p:cNvPr>
          <p:cNvSpPr>
            <a:spLocks noGrp="1" noChangeArrowheads="1"/>
          </p:cNvSpPr>
          <p:nvPr>
            <p:ph type="title"/>
          </p:nvPr>
        </p:nvSpPr>
        <p:spPr/>
        <p:txBody>
          <a:bodyPr/>
          <a:lstStyle/>
          <a:p>
            <a:pPr eaLnBrk="1" hangingPunct="1"/>
            <a:r>
              <a:rPr lang="en-US" altLang="en-US"/>
              <a:t>OWL Syntaxes (cont’d)</a:t>
            </a:r>
            <a:endParaRPr lang="el-GR" altLang="en-US"/>
          </a:p>
        </p:txBody>
      </p:sp>
      <p:sp>
        <p:nvSpPr>
          <p:cNvPr id="186373" name="Rectangle 3">
            <a:extLst>
              <a:ext uri="{FF2B5EF4-FFF2-40B4-BE49-F238E27FC236}">
                <a16:creationId xmlns:a16="http://schemas.microsoft.com/office/drawing/2014/main" id="{D27E8C8C-DBDE-4FFC-8834-4C4A01F89F10}"/>
              </a:ext>
            </a:extLst>
          </p:cNvPr>
          <p:cNvSpPr>
            <a:spLocks noGrp="1" noChangeArrowheads="1"/>
          </p:cNvSpPr>
          <p:nvPr>
            <p:ph type="body" idx="1"/>
          </p:nvPr>
        </p:nvSpPr>
        <p:spPr/>
        <p:txBody>
          <a:bodyPr/>
          <a:lstStyle/>
          <a:p>
            <a:pPr eaLnBrk="1" hangingPunct="1">
              <a:lnSpc>
                <a:spcPct val="80000"/>
              </a:lnSpc>
            </a:pPr>
            <a:r>
              <a:rPr lang="en-US" altLang="en-US" sz="2400" b="1"/>
              <a:t>The </a:t>
            </a:r>
            <a:r>
              <a:rPr lang="el-GR" altLang="en-US" sz="2400" b="1"/>
              <a:t>Functional-Style syntax</a:t>
            </a:r>
            <a:r>
              <a:rPr lang="el-GR" altLang="en-US" sz="2400"/>
              <a:t> </a:t>
            </a:r>
            <a:r>
              <a:rPr lang="en-US" altLang="en-US" sz="2400"/>
              <a:t>(used so far in these slides).</a:t>
            </a:r>
          </a:p>
          <a:p>
            <a:pPr eaLnBrk="1" hangingPunct="1">
              <a:lnSpc>
                <a:spcPct val="80000"/>
              </a:lnSpc>
            </a:pPr>
            <a:endParaRPr lang="en-US" altLang="en-US" sz="2400"/>
          </a:p>
          <a:p>
            <a:pPr eaLnBrk="1" hangingPunct="1">
              <a:lnSpc>
                <a:spcPct val="80000"/>
              </a:lnSpc>
            </a:pPr>
            <a:r>
              <a:rPr lang="en-US" altLang="en-US" sz="2400" b="1"/>
              <a:t>The </a:t>
            </a:r>
            <a:r>
              <a:rPr lang="el-GR" altLang="en-US" sz="2400" b="1"/>
              <a:t>RDF/XML syntax</a:t>
            </a:r>
            <a:r>
              <a:rPr lang="en-US" altLang="en-US" sz="2400"/>
              <a:t>: this </a:t>
            </a:r>
            <a:r>
              <a:rPr lang="el-GR" altLang="en-US" sz="2400"/>
              <a:t>is just RDF/XML, with a particular translation for the OWL constructs</a:t>
            </a:r>
            <a:r>
              <a:rPr lang="en-US" altLang="en-US" sz="2400"/>
              <a:t>. Here one can use other popular syntaxes for RDF, e.g., </a:t>
            </a:r>
            <a:r>
              <a:rPr lang="en-US" altLang="en-US" sz="2400" b="1"/>
              <a:t>Turtle syntax.</a:t>
            </a:r>
          </a:p>
          <a:p>
            <a:pPr eaLnBrk="1" hangingPunct="1">
              <a:lnSpc>
                <a:spcPct val="80000"/>
              </a:lnSpc>
              <a:buFontTx/>
              <a:buNone/>
            </a:pPr>
            <a:endParaRPr lang="en-US" altLang="en-US" sz="2400" b="1"/>
          </a:p>
          <a:p>
            <a:pPr eaLnBrk="1" hangingPunct="1">
              <a:lnSpc>
                <a:spcPct val="80000"/>
              </a:lnSpc>
            </a:pPr>
            <a:r>
              <a:rPr lang="el-GR" altLang="en-US" sz="2400" b="1"/>
              <a:t>The Manchester syntax</a:t>
            </a:r>
            <a:r>
              <a:rPr lang="en-US" altLang="en-US" sz="2400" b="1"/>
              <a:t>:</a:t>
            </a:r>
            <a:r>
              <a:rPr lang="en-US" altLang="en-US" sz="2400"/>
              <a:t> this</a:t>
            </a:r>
            <a:r>
              <a:rPr lang="el-GR" altLang="en-US" sz="2400"/>
              <a:t> is </a:t>
            </a:r>
            <a:r>
              <a:rPr lang="en-US" altLang="en-US" sz="2400"/>
              <a:t>a frame-based</a:t>
            </a:r>
            <a:r>
              <a:rPr lang="el-GR" altLang="en-US" sz="2400"/>
              <a:t> syntax that is designed to be easier for </a:t>
            </a:r>
            <a:r>
              <a:rPr lang="en-US" altLang="en-US" sz="2400"/>
              <a:t>users</a:t>
            </a:r>
            <a:r>
              <a:rPr lang="el-GR" altLang="en-US" sz="2400"/>
              <a:t> to read. </a:t>
            </a:r>
            <a:endParaRPr lang="en-US" altLang="en-US" sz="2400"/>
          </a:p>
          <a:p>
            <a:pPr eaLnBrk="1" hangingPunct="1">
              <a:lnSpc>
                <a:spcPct val="80000"/>
              </a:lnSpc>
              <a:buFontTx/>
              <a:buNone/>
            </a:pPr>
            <a:endParaRPr lang="en-US" altLang="en-US" sz="2400"/>
          </a:p>
          <a:p>
            <a:pPr eaLnBrk="1" hangingPunct="1">
              <a:lnSpc>
                <a:spcPct val="80000"/>
              </a:lnSpc>
            </a:pPr>
            <a:r>
              <a:rPr lang="el-GR" altLang="en-US" sz="2400" b="1"/>
              <a:t>The OWL XML syntax</a:t>
            </a:r>
            <a:r>
              <a:rPr lang="en-US" altLang="en-US" sz="2400" b="1"/>
              <a:t>:</a:t>
            </a:r>
            <a:r>
              <a:rPr lang="en-US" altLang="en-US" sz="2400"/>
              <a:t> this</a:t>
            </a:r>
            <a:r>
              <a:rPr lang="el-GR" altLang="en-US" sz="2400"/>
              <a:t> is an XML syntax for OWL defined by an XML schema</a:t>
            </a:r>
            <a:r>
              <a:rPr lang="en-US" altLang="en-US" sz="2400"/>
              <a:t>.</a:t>
            </a:r>
            <a:endParaRPr lang="el-GR" altLang="en-US" sz="240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4">
            <a:extLst>
              <a:ext uri="{FF2B5EF4-FFF2-40B4-BE49-F238E27FC236}">
                <a16:creationId xmlns:a16="http://schemas.microsoft.com/office/drawing/2014/main" id="{9FEE4FF0-C268-43F4-9ADA-3A60F1988E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7395" name="Slide Number Placeholder 5">
            <a:extLst>
              <a:ext uri="{FF2B5EF4-FFF2-40B4-BE49-F238E27FC236}">
                <a16:creationId xmlns:a16="http://schemas.microsoft.com/office/drawing/2014/main" id="{12332E61-7D44-43EB-8523-B93FEBC7A1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34AB0F-D531-44AF-AAE8-BC2506B3AD11}" type="slidenum">
              <a:rPr lang="el-GR" altLang="en-US"/>
              <a:pPr eaLnBrk="1" hangingPunct="1"/>
              <a:t>187</a:t>
            </a:fld>
            <a:endParaRPr lang="el-GR" altLang="en-US"/>
          </a:p>
        </p:txBody>
      </p:sp>
      <p:sp>
        <p:nvSpPr>
          <p:cNvPr id="187396" name="Rectangle 2">
            <a:extLst>
              <a:ext uri="{FF2B5EF4-FFF2-40B4-BE49-F238E27FC236}">
                <a16:creationId xmlns:a16="http://schemas.microsoft.com/office/drawing/2014/main" id="{D6660312-DEF8-4FCC-9EAA-8D86408279FA}"/>
              </a:ext>
            </a:extLst>
          </p:cNvPr>
          <p:cNvSpPr>
            <a:spLocks noGrp="1" noChangeArrowheads="1"/>
          </p:cNvSpPr>
          <p:nvPr>
            <p:ph type="title"/>
          </p:nvPr>
        </p:nvSpPr>
        <p:spPr/>
        <p:txBody>
          <a:bodyPr/>
          <a:lstStyle/>
          <a:p>
            <a:pPr eaLnBrk="1" hangingPunct="1"/>
            <a:r>
              <a:rPr lang="en-US" altLang="en-US"/>
              <a:t>Example</a:t>
            </a:r>
            <a:endParaRPr lang="el-GR" altLang="en-US"/>
          </a:p>
        </p:txBody>
      </p:sp>
      <p:sp>
        <p:nvSpPr>
          <p:cNvPr id="187397" name="Rectangle 3">
            <a:extLst>
              <a:ext uri="{FF2B5EF4-FFF2-40B4-BE49-F238E27FC236}">
                <a16:creationId xmlns:a16="http://schemas.microsoft.com/office/drawing/2014/main" id="{33C89205-8F59-4FD9-BE0A-F5699518B6A8}"/>
              </a:ext>
            </a:extLst>
          </p:cNvPr>
          <p:cNvSpPr>
            <a:spLocks noGrp="1" noChangeArrowheads="1"/>
          </p:cNvSpPr>
          <p:nvPr>
            <p:ph type="body" idx="1"/>
          </p:nvPr>
        </p:nvSpPr>
        <p:spPr/>
        <p:txBody>
          <a:bodyPr/>
          <a:lstStyle/>
          <a:p>
            <a:pPr eaLnBrk="1" hangingPunct="1"/>
            <a:r>
              <a:rPr lang="el-GR" altLang="en-US"/>
              <a:t>Jack is a person but not a parent.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4">
            <a:extLst>
              <a:ext uri="{FF2B5EF4-FFF2-40B4-BE49-F238E27FC236}">
                <a16:creationId xmlns:a16="http://schemas.microsoft.com/office/drawing/2014/main" id="{CC528EF7-900A-4919-9E36-D0A7FA5B9E3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8419" name="Slide Number Placeholder 5">
            <a:extLst>
              <a:ext uri="{FF2B5EF4-FFF2-40B4-BE49-F238E27FC236}">
                <a16:creationId xmlns:a16="http://schemas.microsoft.com/office/drawing/2014/main" id="{5F9F0DDC-695E-4EFD-88E1-E98111640A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3ABE02-1342-4907-BE3A-5A6FF53FFF28}" type="slidenum">
              <a:rPr lang="el-GR" altLang="en-US"/>
              <a:pPr eaLnBrk="1" hangingPunct="1"/>
              <a:t>188</a:t>
            </a:fld>
            <a:endParaRPr lang="el-GR" altLang="en-US"/>
          </a:p>
        </p:txBody>
      </p:sp>
      <p:sp>
        <p:nvSpPr>
          <p:cNvPr id="188420" name="Rectangle 2">
            <a:extLst>
              <a:ext uri="{FF2B5EF4-FFF2-40B4-BE49-F238E27FC236}">
                <a16:creationId xmlns:a16="http://schemas.microsoft.com/office/drawing/2014/main" id="{249ADF06-869A-4796-B1BB-B5E3E062BC5F}"/>
              </a:ext>
            </a:extLst>
          </p:cNvPr>
          <p:cNvSpPr>
            <a:spLocks noGrp="1" noChangeArrowheads="1"/>
          </p:cNvSpPr>
          <p:nvPr>
            <p:ph type="title"/>
          </p:nvPr>
        </p:nvSpPr>
        <p:spPr/>
        <p:txBody>
          <a:bodyPr/>
          <a:lstStyle/>
          <a:p>
            <a:pPr eaLnBrk="1" hangingPunct="1"/>
            <a:r>
              <a:rPr lang="el-GR" altLang="en-US"/>
              <a:t>Functional-Style Syntax</a:t>
            </a:r>
          </a:p>
        </p:txBody>
      </p:sp>
      <p:sp>
        <p:nvSpPr>
          <p:cNvPr id="188421" name="Rectangle 3">
            <a:extLst>
              <a:ext uri="{FF2B5EF4-FFF2-40B4-BE49-F238E27FC236}">
                <a16:creationId xmlns:a16="http://schemas.microsoft.com/office/drawing/2014/main" id="{7BCDFBBB-4F2D-44C5-8697-EDA6D3AA84AB}"/>
              </a:ext>
            </a:extLst>
          </p:cNvPr>
          <p:cNvSpPr>
            <a:spLocks noGrp="1" noChangeArrowheads="1"/>
          </p:cNvSpPr>
          <p:nvPr>
            <p:ph type="body" idx="1"/>
          </p:nvPr>
        </p:nvSpPr>
        <p:spPr/>
        <p:txBody>
          <a:bodyPr/>
          <a:lstStyle/>
          <a:p>
            <a:pPr eaLnBrk="1" hangingPunct="1">
              <a:buFontTx/>
              <a:buNone/>
            </a:pPr>
            <a:r>
              <a:rPr lang="el-GR" altLang="en-US" sz="2400">
                <a:latin typeface="Courier New" panose="02070309020205020404" pitchFamily="49" charset="0"/>
              </a:rPr>
              <a:t>ClassAssertion(</a:t>
            </a:r>
            <a:endParaRPr lang="en-US" altLang="en-US" sz="2400">
              <a:latin typeface="Courier New" panose="02070309020205020404" pitchFamily="49" charset="0"/>
            </a:endParaRPr>
          </a:p>
          <a:p>
            <a:pPr eaLnBrk="1" hangingPunct="1">
              <a:buFontTx/>
              <a:buNone/>
            </a:pPr>
            <a:r>
              <a:rPr lang="en-US" altLang="en-US" sz="2400">
                <a:latin typeface="Courier New" panose="02070309020205020404" pitchFamily="49" charset="0"/>
              </a:rPr>
              <a:t>    </a:t>
            </a:r>
            <a:r>
              <a:rPr lang="el-GR" altLang="en-US" sz="2400">
                <a:latin typeface="Courier New" panose="02070309020205020404" pitchFamily="49" charset="0"/>
              </a:rPr>
              <a:t>ObjectIntersectionOf(:Person</a:t>
            </a:r>
            <a:endParaRPr lang="en-US" altLang="en-US" sz="2400">
              <a:latin typeface="Courier New" panose="02070309020205020404" pitchFamily="49" charset="0"/>
            </a:endParaRPr>
          </a:p>
          <a:p>
            <a:pPr eaLnBrk="1" hangingPunct="1">
              <a:buFontTx/>
              <a:buNone/>
            </a:pPr>
            <a:r>
              <a:rPr lang="en-US" altLang="en-US" sz="2400">
                <a:latin typeface="Courier New" panose="02070309020205020404" pitchFamily="49" charset="0"/>
              </a:rPr>
              <a:t>        </a:t>
            </a:r>
            <a:r>
              <a:rPr lang="el-GR" altLang="en-US" sz="2400">
                <a:latin typeface="Courier New" panose="02070309020205020404" pitchFamily="49" charset="0"/>
              </a:rPr>
              <a:t> </a:t>
            </a:r>
            <a:r>
              <a:rPr lang="en-US" altLang="en-US" sz="2400">
                <a:latin typeface="Courier New" panose="02070309020205020404" pitchFamily="49" charset="0"/>
              </a:rPr>
              <a:t>   </a:t>
            </a:r>
            <a:r>
              <a:rPr lang="el-GR" altLang="en-US" sz="2400">
                <a:latin typeface="Courier New" panose="02070309020205020404" pitchFamily="49" charset="0"/>
              </a:rPr>
              <a:t>ObjectComplementOf(:Parent))  </a:t>
            </a:r>
            <a:endParaRPr lang="en-US" altLang="en-US" sz="2400">
              <a:latin typeface="Courier New" panose="02070309020205020404" pitchFamily="49" charset="0"/>
            </a:endParaRPr>
          </a:p>
          <a:p>
            <a:pPr eaLnBrk="1" hangingPunct="1">
              <a:buFontTx/>
              <a:buNone/>
            </a:pPr>
            <a:r>
              <a:rPr lang="en-US" altLang="en-US" sz="2400">
                <a:latin typeface="Courier New" panose="02070309020205020404" pitchFamily="49" charset="0"/>
              </a:rPr>
              <a:t>    :</a:t>
            </a:r>
            <a:r>
              <a:rPr lang="el-GR" altLang="en-US" sz="2400">
                <a:latin typeface="Courier New" panose="02070309020205020404" pitchFamily="49" charset="0"/>
              </a:rPr>
              <a:t>Jack</a:t>
            </a:r>
            <a:endParaRPr lang="en-US" altLang="en-US" sz="2400">
              <a:latin typeface="Courier New" panose="02070309020205020404" pitchFamily="49" charset="0"/>
            </a:endParaRPr>
          </a:p>
          <a:p>
            <a:pPr eaLnBrk="1" hangingPunct="1">
              <a:buFontTx/>
              <a:buNone/>
            </a:pPr>
            <a:r>
              <a:rPr lang="el-GR" altLang="en-US" sz="2400">
                <a:latin typeface="Courier New" panose="02070309020205020404" pitchFamily="49" charset="0"/>
              </a:rPr>
              <a:t>)</a:t>
            </a:r>
            <a:r>
              <a:rPr lang="el-GR" altLang="en-US">
                <a:latin typeface="Courier New" panose="02070309020205020404" pitchFamily="49" charset="0"/>
              </a:rPr>
              <a:t>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4">
            <a:extLst>
              <a:ext uri="{FF2B5EF4-FFF2-40B4-BE49-F238E27FC236}">
                <a16:creationId xmlns:a16="http://schemas.microsoft.com/office/drawing/2014/main" id="{F83C060E-BF68-4992-8FF9-ED2E667192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89443" name="Slide Number Placeholder 5">
            <a:extLst>
              <a:ext uri="{FF2B5EF4-FFF2-40B4-BE49-F238E27FC236}">
                <a16:creationId xmlns:a16="http://schemas.microsoft.com/office/drawing/2014/main" id="{893F742A-D558-48DB-A0D9-C81CB91DD5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359548-BA60-4701-AE95-4B999F0BDA70}" type="slidenum">
              <a:rPr lang="el-GR" altLang="en-US"/>
              <a:pPr eaLnBrk="1" hangingPunct="1"/>
              <a:t>189</a:t>
            </a:fld>
            <a:endParaRPr lang="el-GR" altLang="en-US"/>
          </a:p>
        </p:txBody>
      </p:sp>
      <p:sp>
        <p:nvSpPr>
          <p:cNvPr id="189444" name="Rectangle 2">
            <a:extLst>
              <a:ext uri="{FF2B5EF4-FFF2-40B4-BE49-F238E27FC236}">
                <a16:creationId xmlns:a16="http://schemas.microsoft.com/office/drawing/2014/main" id="{BD7DCCCE-7E9B-4621-9642-8DF188DB8164}"/>
              </a:ext>
            </a:extLst>
          </p:cNvPr>
          <p:cNvSpPr>
            <a:spLocks noGrp="1" noChangeArrowheads="1"/>
          </p:cNvSpPr>
          <p:nvPr>
            <p:ph type="title"/>
          </p:nvPr>
        </p:nvSpPr>
        <p:spPr/>
        <p:txBody>
          <a:bodyPr/>
          <a:lstStyle/>
          <a:p>
            <a:pPr eaLnBrk="1" hangingPunct="1"/>
            <a:r>
              <a:rPr lang="el-GR" altLang="en-US"/>
              <a:t>RDF/XML Syntax</a:t>
            </a:r>
          </a:p>
        </p:txBody>
      </p:sp>
      <p:sp>
        <p:nvSpPr>
          <p:cNvPr id="189445" name="Rectangle 3">
            <a:extLst>
              <a:ext uri="{FF2B5EF4-FFF2-40B4-BE49-F238E27FC236}">
                <a16:creationId xmlns:a16="http://schemas.microsoft.com/office/drawing/2014/main" id="{1CF4DC67-8249-4974-AF80-4E1AA2285E02}"/>
              </a:ext>
            </a:extLst>
          </p:cNvPr>
          <p:cNvSpPr>
            <a:spLocks noGrp="1" noChangeArrowheads="1"/>
          </p:cNvSpPr>
          <p:nvPr>
            <p:ph type="body" idx="1"/>
          </p:nvPr>
        </p:nvSpPr>
        <p:spPr/>
        <p:txBody>
          <a:bodyPr/>
          <a:lstStyle/>
          <a:p>
            <a:pPr eaLnBrk="1" hangingPunct="1">
              <a:lnSpc>
                <a:spcPct val="80000"/>
              </a:lnSpc>
              <a:buFontTx/>
              <a:buNone/>
            </a:pPr>
            <a:r>
              <a:rPr lang="el-GR" altLang="en-US" sz="1800">
                <a:latin typeface="Courier New" panose="02070309020205020404" pitchFamily="49" charset="0"/>
              </a:rPr>
              <a:t>&lt;rdf:Description rdf:about="Jack"&gt;</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&lt;rdf:type&gt;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&lt;owl:Class&gt;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&lt;owl:intersectionOf</a:t>
            </a:r>
            <a:r>
              <a:rPr lang="en-US" altLang="en-US" sz="1800">
                <a:latin typeface="Courier New" panose="02070309020205020404" pitchFamily="49" charset="0"/>
              </a:rPr>
              <a:t> </a:t>
            </a:r>
            <a:r>
              <a:rPr lang="el-GR" altLang="en-US" sz="1800">
                <a:latin typeface="Courier New" panose="02070309020205020404" pitchFamily="49" charset="0"/>
              </a:rPr>
              <a:t>rdf:parseType="Collection"&gt;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&lt;owl:Class rdf:about="Person"/&gt;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&lt;owl:Class&gt;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&lt;owl:complementOf rdf:resource="Parent"/&gt;</a:t>
            </a:r>
            <a:r>
              <a:rPr lang="en-US" altLang="en-US" sz="1800">
                <a:latin typeface="Courier New" panose="02070309020205020404" pitchFamily="49" charset="0"/>
              </a:rPr>
              <a:t> </a:t>
            </a:r>
          </a:p>
          <a:p>
            <a:pPr eaLnBrk="1" hangingPunct="1">
              <a:lnSpc>
                <a:spcPct val="80000"/>
              </a:lnSpc>
              <a:buFontTx/>
              <a:buNone/>
            </a:pPr>
            <a:r>
              <a:rPr lang="el-GR" altLang="en-US" sz="1800">
                <a:latin typeface="Courier New" panose="02070309020205020404" pitchFamily="49" charset="0"/>
              </a:rPr>
              <a:t> </a:t>
            </a:r>
            <a:r>
              <a:rPr lang="en-US" altLang="en-US" sz="1800">
                <a:latin typeface="Courier New" panose="02070309020205020404" pitchFamily="49" charset="0"/>
              </a:rPr>
              <a:t>       </a:t>
            </a:r>
            <a:r>
              <a:rPr lang="el-GR" altLang="en-US" sz="1800">
                <a:latin typeface="Courier New" panose="02070309020205020404" pitchFamily="49" charset="0"/>
              </a:rPr>
              <a:t>&lt;/owl:Class&gt;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&lt;/owl:intersectionOf&gt;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&lt;/owl:Class&gt; </a:t>
            </a:r>
            <a:endParaRPr lang="en-US" altLang="en-US" sz="1800">
              <a:latin typeface="Courier New" panose="02070309020205020404" pitchFamily="49" charset="0"/>
            </a:endParaRPr>
          </a:p>
          <a:p>
            <a:pPr eaLnBrk="1" hangingPunct="1">
              <a:lnSpc>
                <a:spcPct val="80000"/>
              </a:lnSpc>
              <a:buFontTx/>
              <a:buNone/>
            </a:pPr>
            <a:r>
              <a:rPr lang="en-US" altLang="en-US" sz="1800">
                <a:latin typeface="Courier New" panose="02070309020205020404" pitchFamily="49" charset="0"/>
              </a:rPr>
              <a:t>  </a:t>
            </a:r>
            <a:r>
              <a:rPr lang="el-GR" altLang="en-US" sz="1800">
                <a:latin typeface="Courier New" panose="02070309020205020404" pitchFamily="49" charset="0"/>
              </a:rPr>
              <a:t>&lt;/rdf:type&gt; </a:t>
            </a:r>
            <a:endParaRPr lang="en-US" altLang="en-US" sz="1800">
              <a:latin typeface="Courier New" panose="02070309020205020404" pitchFamily="49" charset="0"/>
            </a:endParaRPr>
          </a:p>
          <a:p>
            <a:pPr eaLnBrk="1" hangingPunct="1">
              <a:lnSpc>
                <a:spcPct val="80000"/>
              </a:lnSpc>
              <a:buFontTx/>
              <a:buNone/>
            </a:pPr>
            <a:r>
              <a:rPr lang="el-GR" altLang="en-US" sz="1800">
                <a:latin typeface="Courier New" panose="02070309020205020404" pitchFamily="49" charset="0"/>
              </a:rPr>
              <a:t>&lt;/rdf:Description&gt;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2DAA46B2-A353-4CB4-833F-EB8D343B111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0483" name="Slide Number Placeholder 5">
            <a:extLst>
              <a:ext uri="{FF2B5EF4-FFF2-40B4-BE49-F238E27FC236}">
                <a16:creationId xmlns:a16="http://schemas.microsoft.com/office/drawing/2014/main" id="{BB7EE961-019C-41DD-8708-B8BE848F21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21034E-3394-4393-99A9-08C0673382E8}" type="slidenum">
              <a:rPr lang="el-GR" altLang="en-US"/>
              <a:pPr eaLnBrk="1" hangingPunct="1"/>
              <a:t>19</a:t>
            </a:fld>
            <a:endParaRPr lang="el-GR" altLang="en-US"/>
          </a:p>
        </p:txBody>
      </p:sp>
      <p:sp>
        <p:nvSpPr>
          <p:cNvPr id="20484" name="Rectangle 2">
            <a:extLst>
              <a:ext uri="{FF2B5EF4-FFF2-40B4-BE49-F238E27FC236}">
                <a16:creationId xmlns:a16="http://schemas.microsoft.com/office/drawing/2014/main" id="{0FCF58C8-DF86-4358-9780-C83FAD158650}"/>
              </a:ext>
            </a:extLst>
          </p:cNvPr>
          <p:cNvSpPr>
            <a:spLocks noGrp="1" noChangeArrowheads="1"/>
          </p:cNvSpPr>
          <p:nvPr>
            <p:ph type="title"/>
          </p:nvPr>
        </p:nvSpPr>
        <p:spPr/>
        <p:txBody>
          <a:bodyPr/>
          <a:lstStyle/>
          <a:p>
            <a:pPr eaLnBrk="1" hangingPunct="1"/>
            <a:r>
              <a:rPr lang="en-US" altLang="en-US" sz="4000"/>
              <a:t>Things One Can Define in OWL 2</a:t>
            </a:r>
            <a:endParaRPr lang="el-GR" altLang="en-US" sz="4000"/>
          </a:p>
        </p:txBody>
      </p:sp>
      <p:pic>
        <p:nvPicPr>
          <p:cNvPr id="20485" name="Picture 3">
            <a:extLst>
              <a:ext uri="{FF2B5EF4-FFF2-40B4-BE49-F238E27FC236}">
                <a16:creationId xmlns:a16="http://schemas.microsoft.com/office/drawing/2014/main" id="{BFB729F4-7837-4582-BA2A-1ABF0D77FCAA}"/>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20486" name="AutoShape 6">
            <a:extLst>
              <a:ext uri="{FF2B5EF4-FFF2-40B4-BE49-F238E27FC236}">
                <a16:creationId xmlns:a16="http://schemas.microsoft.com/office/drawing/2014/main" id="{8AD0F092-7F47-4146-91F7-266036538279}"/>
              </a:ext>
            </a:extLst>
          </p:cNvPr>
          <p:cNvSpPr>
            <a:spLocks noChangeArrowheads="1"/>
          </p:cNvSpPr>
          <p:nvPr/>
        </p:nvSpPr>
        <p:spPr bwMode="auto">
          <a:xfrm>
            <a:off x="971550" y="4581525"/>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4">
            <a:extLst>
              <a:ext uri="{FF2B5EF4-FFF2-40B4-BE49-F238E27FC236}">
                <a16:creationId xmlns:a16="http://schemas.microsoft.com/office/drawing/2014/main" id="{5CD5860C-3799-43B7-A00A-5074EE9AD1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90467" name="Slide Number Placeholder 5">
            <a:extLst>
              <a:ext uri="{FF2B5EF4-FFF2-40B4-BE49-F238E27FC236}">
                <a16:creationId xmlns:a16="http://schemas.microsoft.com/office/drawing/2014/main" id="{68AD80B4-2A47-479A-AECE-A744E3C634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70E190-DF79-4D96-8D84-0BE311227889}" type="slidenum">
              <a:rPr lang="el-GR" altLang="en-US"/>
              <a:pPr eaLnBrk="1" hangingPunct="1"/>
              <a:t>190</a:t>
            </a:fld>
            <a:endParaRPr lang="el-GR" altLang="en-US"/>
          </a:p>
        </p:txBody>
      </p:sp>
      <p:sp>
        <p:nvSpPr>
          <p:cNvPr id="190468" name="Rectangle 2">
            <a:extLst>
              <a:ext uri="{FF2B5EF4-FFF2-40B4-BE49-F238E27FC236}">
                <a16:creationId xmlns:a16="http://schemas.microsoft.com/office/drawing/2014/main" id="{658D9AF2-4FDA-41EA-852E-21128F6E6AC6}"/>
              </a:ext>
            </a:extLst>
          </p:cNvPr>
          <p:cNvSpPr>
            <a:spLocks noGrp="1" noChangeArrowheads="1"/>
          </p:cNvSpPr>
          <p:nvPr>
            <p:ph type="title"/>
          </p:nvPr>
        </p:nvSpPr>
        <p:spPr/>
        <p:txBody>
          <a:bodyPr/>
          <a:lstStyle/>
          <a:p>
            <a:pPr eaLnBrk="1" hangingPunct="1"/>
            <a:r>
              <a:rPr lang="el-GR" altLang="en-US"/>
              <a:t>Turtle Syntax</a:t>
            </a:r>
          </a:p>
        </p:txBody>
      </p:sp>
      <p:sp>
        <p:nvSpPr>
          <p:cNvPr id="190469" name="Rectangle 3">
            <a:extLst>
              <a:ext uri="{FF2B5EF4-FFF2-40B4-BE49-F238E27FC236}">
                <a16:creationId xmlns:a16="http://schemas.microsoft.com/office/drawing/2014/main" id="{D41A7020-9A73-4832-80ED-B69D573BD222}"/>
              </a:ext>
            </a:extLst>
          </p:cNvPr>
          <p:cNvSpPr>
            <a:spLocks noGrp="1" noChangeArrowheads="1"/>
          </p:cNvSpPr>
          <p:nvPr>
            <p:ph type="body" idx="1"/>
          </p:nvPr>
        </p:nvSpPr>
        <p:spPr/>
        <p:txBody>
          <a:bodyPr/>
          <a:lstStyle/>
          <a:p>
            <a:pPr eaLnBrk="1" hangingPunct="1">
              <a:buFontTx/>
              <a:buNone/>
            </a:pPr>
            <a:r>
              <a:rPr lang="el-GR" altLang="en-US" sz="2000">
                <a:latin typeface="Courier New" panose="02070309020205020404" pitchFamily="49" charset="0"/>
              </a:rPr>
              <a:t>:Jack rdf:type [</a:t>
            </a:r>
            <a:endParaRPr lang="en-US" altLang="en-US" sz="2000">
              <a:latin typeface="Courier New" panose="02070309020205020404" pitchFamily="49" charset="0"/>
            </a:endParaRPr>
          </a:p>
          <a:p>
            <a:pPr eaLnBrk="1" hangingPunct="1">
              <a:buFontTx/>
              <a:buNone/>
            </a:pPr>
            <a:r>
              <a:rPr lang="en-US" altLang="en-US" sz="2000">
                <a:latin typeface="Courier New" panose="02070309020205020404" pitchFamily="49" charset="0"/>
              </a:rPr>
              <a:t>  </a:t>
            </a:r>
            <a:r>
              <a:rPr lang="el-GR" altLang="en-US" sz="2000">
                <a:latin typeface="Courier New" panose="02070309020205020404" pitchFamily="49" charset="0"/>
              </a:rPr>
              <a:t>rdf:type owl:Class;</a:t>
            </a:r>
            <a:endParaRPr lang="en-US" altLang="en-US" sz="2000">
              <a:latin typeface="Courier New" panose="02070309020205020404" pitchFamily="49" charset="0"/>
            </a:endParaRPr>
          </a:p>
          <a:p>
            <a:pPr eaLnBrk="1" hangingPunct="1">
              <a:buFontTx/>
              <a:buNone/>
            </a:pPr>
            <a:r>
              <a:rPr lang="en-US" altLang="en-US" sz="2000">
                <a:latin typeface="Courier New" panose="02070309020205020404" pitchFamily="49" charset="0"/>
              </a:rPr>
              <a:t>  </a:t>
            </a:r>
            <a:r>
              <a:rPr lang="el-GR" altLang="en-US" sz="2000">
                <a:latin typeface="Courier New" panose="02070309020205020404" pitchFamily="49" charset="0"/>
              </a:rPr>
              <a:t>owl:intersectionOf (</a:t>
            </a:r>
            <a:r>
              <a:rPr lang="en-US" altLang="en-US" sz="2000">
                <a:latin typeface="Courier New" panose="02070309020205020404" pitchFamily="49" charset="0"/>
              </a:rPr>
              <a:t> </a:t>
            </a:r>
            <a:r>
              <a:rPr lang="el-GR" altLang="en-US" sz="2000">
                <a:latin typeface="Courier New" panose="02070309020205020404" pitchFamily="49" charset="0"/>
              </a:rPr>
              <a:t>:Person</a:t>
            </a:r>
            <a:endParaRPr lang="en-US" altLang="en-US" sz="2000">
              <a:latin typeface="Courier New" panose="02070309020205020404" pitchFamily="49" charset="0"/>
            </a:endParaRPr>
          </a:p>
          <a:p>
            <a:pPr eaLnBrk="1" hangingPunct="1">
              <a:buFontTx/>
              <a:buNone/>
            </a:pPr>
            <a:r>
              <a:rPr lang="en-US" altLang="en-US" sz="2000">
                <a:latin typeface="Courier New" panose="02070309020205020404" pitchFamily="49" charset="0"/>
              </a:rPr>
              <a:t>                       </a:t>
            </a:r>
            <a:r>
              <a:rPr lang="el-GR" altLang="en-US" sz="2000">
                <a:latin typeface="Courier New" panose="02070309020205020404" pitchFamily="49" charset="0"/>
              </a:rPr>
              <a:t>[ rdf:type owl:Class;</a:t>
            </a:r>
            <a:endParaRPr lang="en-US" altLang="en-US" sz="2000">
              <a:latin typeface="Courier New" panose="02070309020205020404" pitchFamily="49" charset="0"/>
            </a:endParaRPr>
          </a:p>
          <a:p>
            <a:pPr eaLnBrk="1" hangingPunct="1">
              <a:buFontTx/>
              <a:buNone/>
            </a:pPr>
            <a:r>
              <a:rPr lang="en-US" altLang="en-US" sz="2000">
                <a:latin typeface="Courier New" panose="02070309020205020404" pitchFamily="49" charset="0"/>
              </a:rPr>
              <a:t>                         </a:t>
            </a:r>
            <a:r>
              <a:rPr lang="el-GR" altLang="en-US" sz="2000">
                <a:latin typeface="Courier New" panose="02070309020205020404" pitchFamily="49" charset="0"/>
              </a:rPr>
              <a:t>owl:complementOf  :Parent</a:t>
            </a:r>
            <a:r>
              <a:rPr lang="en-US" altLang="en-US" sz="2000">
                <a:latin typeface="Courier New" panose="02070309020205020404" pitchFamily="49" charset="0"/>
              </a:rPr>
              <a:t> </a:t>
            </a:r>
            <a:r>
              <a:rPr lang="el-GR" altLang="en-US" sz="2000">
                <a:latin typeface="Courier New" panose="02070309020205020404" pitchFamily="49" charset="0"/>
              </a:rPr>
              <a:t>]</a:t>
            </a:r>
            <a:endParaRPr lang="en-US" altLang="en-US" sz="2000">
              <a:latin typeface="Courier New" panose="02070309020205020404" pitchFamily="49" charset="0"/>
            </a:endParaRPr>
          </a:p>
          <a:p>
            <a:pPr eaLnBrk="1" hangingPunct="1">
              <a:buFontTx/>
              <a:buNone/>
            </a:pPr>
            <a:r>
              <a:rPr lang="en-US" altLang="en-US" sz="2000">
                <a:latin typeface="Courier New" panose="02070309020205020404" pitchFamily="49" charset="0"/>
              </a:rPr>
              <a:t>                     </a:t>
            </a:r>
            <a:r>
              <a:rPr lang="el-GR" altLang="en-US" sz="2000">
                <a:latin typeface="Courier New" panose="02070309020205020404" pitchFamily="49" charset="0"/>
              </a:rPr>
              <a:t>) </a:t>
            </a:r>
            <a:endParaRPr lang="en-US" altLang="en-US" sz="2000">
              <a:latin typeface="Courier New" panose="02070309020205020404" pitchFamily="49" charset="0"/>
            </a:endParaRPr>
          </a:p>
          <a:p>
            <a:pPr eaLnBrk="1" hangingPunct="1">
              <a:buFontTx/>
              <a:buNone/>
            </a:pPr>
            <a:r>
              <a:rPr lang="el-GR" altLang="en-US" sz="2000">
                <a:latin typeface="Courier New" panose="02070309020205020404" pitchFamily="49" charset="0"/>
              </a:rPr>
              <a:t>] .</a:t>
            </a:r>
            <a:r>
              <a:rPr lang="el-GR" altLang="en-US" sz="1800">
                <a:latin typeface="Courier New" panose="02070309020205020404" pitchFamily="49" charset="0"/>
              </a:rPr>
              <a:t>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4">
            <a:extLst>
              <a:ext uri="{FF2B5EF4-FFF2-40B4-BE49-F238E27FC236}">
                <a16:creationId xmlns:a16="http://schemas.microsoft.com/office/drawing/2014/main" id="{50F60D14-A26B-4679-A5ED-850617F355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91491" name="Slide Number Placeholder 5">
            <a:extLst>
              <a:ext uri="{FF2B5EF4-FFF2-40B4-BE49-F238E27FC236}">
                <a16:creationId xmlns:a16="http://schemas.microsoft.com/office/drawing/2014/main" id="{EA528CEA-00C4-4594-B02F-D3F2664374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29149A-C0D5-4261-8581-20D967C9A18A}" type="slidenum">
              <a:rPr lang="el-GR" altLang="en-US"/>
              <a:pPr eaLnBrk="1" hangingPunct="1"/>
              <a:t>191</a:t>
            </a:fld>
            <a:endParaRPr lang="el-GR" altLang="en-US"/>
          </a:p>
        </p:txBody>
      </p:sp>
      <p:sp>
        <p:nvSpPr>
          <p:cNvPr id="191492" name="Rectangle 2">
            <a:extLst>
              <a:ext uri="{FF2B5EF4-FFF2-40B4-BE49-F238E27FC236}">
                <a16:creationId xmlns:a16="http://schemas.microsoft.com/office/drawing/2014/main" id="{EB3B4798-D5E6-4EAD-9053-3686973375EE}"/>
              </a:ext>
            </a:extLst>
          </p:cNvPr>
          <p:cNvSpPr>
            <a:spLocks noGrp="1" noChangeArrowheads="1"/>
          </p:cNvSpPr>
          <p:nvPr>
            <p:ph type="title"/>
          </p:nvPr>
        </p:nvSpPr>
        <p:spPr/>
        <p:txBody>
          <a:bodyPr/>
          <a:lstStyle/>
          <a:p>
            <a:pPr eaLnBrk="1" hangingPunct="1"/>
            <a:r>
              <a:rPr lang="el-GR" altLang="en-US"/>
              <a:t>Manchester Syntax</a:t>
            </a:r>
          </a:p>
        </p:txBody>
      </p:sp>
      <p:sp>
        <p:nvSpPr>
          <p:cNvPr id="191493" name="Rectangle 3">
            <a:extLst>
              <a:ext uri="{FF2B5EF4-FFF2-40B4-BE49-F238E27FC236}">
                <a16:creationId xmlns:a16="http://schemas.microsoft.com/office/drawing/2014/main" id="{002ECB9B-6EE6-45EE-8477-3A2E93EF471F}"/>
              </a:ext>
            </a:extLst>
          </p:cNvPr>
          <p:cNvSpPr>
            <a:spLocks noGrp="1" noChangeArrowheads="1"/>
          </p:cNvSpPr>
          <p:nvPr>
            <p:ph type="body" idx="1"/>
          </p:nvPr>
        </p:nvSpPr>
        <p:spPr/>
        <p:txBody>
          <a:bodyPr/>
          <a:lstStyle/>
          <a:p>
            <a:pPr eaLnBrk="1" hangingPunct="1">
              <a:buFontTx/>
              <a:buNone/>
            </a:pPr>
            <a:r>
              <a:rPr lang="el-GR" altLang="en-US">
                <a:latin typeface="Courier New" panose="02070309020205020404" pitchFamily="49" charset="0"/>
              </a:rPr>
              <a:t>Individual: Jack </a:t>
            </a:r>
            <a:endParaRPr lang="en-US" altLang="en-US">
              <a:latin typeface="Courier New" panose="02070309020205020404" pitchFamily="49" charset="0"/>
            </a:endParaRPr>
          </a:p>
          <a:p>
            <a:pPr eaLnBrk="1" hangingPunct="1">
              <a:buFontTx/>
              <a:buNone/>
            </a:pPr>
            <a:r>
              <a:rPr lang="el-GR" altLang="en-US">
                <a:latin typeface="Courier New" panose="02070309020205020404" pitchFamily="49" charset="0"/>
              </a:rPr>
              <a:t>Types: Person and not Parent</a:t>
            </a:r>
            <a:r>
              <a:rPr lang="el-GR" altLang="en-US"/>
              <a:t>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4">
            <a:extLst>
              <a:ext uri="{FF2B5EF4-FFF2-40B4-BE49-F238E27FC236}">
                <a16:creationId xmlns:a16="http://schemas.microsoft.com/office/drawing/2014/main" id="{ED66D5D0-B69F-42AA-8CA4-0299EE7A740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92515" name="Slide Number Placeholder 5">
            <a:extLst>
              <a:ext uri="{FF2B5EF4-FFF2-40B4-BE49-F238E27FC236}">
                <a16:creationId xmlns:a16="http://schemas.microsoft.com/office/drawing/2014/main" id="{015B88E0-CECD-4280-AB6E-F4A34DDF31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6CAE14-A37D-41F0-8790-3B7CFDD36B80}" type="slidenum">
              <a:rPr lang="el-GR" altLang="en-US"/>
              <a:pPr eaLnBrk="1" hangingPunct="1"/>
              <a:t>192</a:t>
            </a:fld>
            <a:endParaRPr lang="el-GR" altLang="en-US"/>
          </a:p>
        </p:txBody>
      </p:sp>
      <p:sp>
        <p:nvSpPr>
          <p:cNvPr id="192516" name="Rectangle 2">
            <a:extLst>
              <a:ext uri="{FF2B5EF4-FFF2-40B4-BE49-F238E27FC236}">
                <a16:creationId xmlns:a16="http://schemas.microsoft.com/office/drawing/2014/main" id="{AA5E7C58-8573-4AB1-883D-3346B9F21344}"/>
              </a:ext>
            </a:extLst>
          </p:cNvPr>
          <p:cNvSpPr>
            <a:spLocks noGrp="1" noChangeArrowheads="1"/>
          </p:cNvSpPr>
          <p:nvPr>
            <p:ph type="title"/>
          </p:nvPr>
        </p:nvSpPr>
        <p:spPr/>
        <p:txBody>
          <a:bodyPr/>
          <a:lstStyle/>
          <a:p>
            <a:pPr eaLnBrk="1" hangingPunct="1"/>
            <a:r>
              <a:rPr lang="el-GR" altLang="en-US"/>
              <a:t>OWL/XML Syntax</a:t>
            </a:r>
          </a:p>
        </p:txBody>
      </p:sp>
      <p:sp>
        <p:nvSpPr>
          <p:cNvPr id="192517" name="Rectangle 3">
            <a:extLst>
              <a:ext uri="{FF2B5EF4-FFF2-40B4-BE49-F238E27FC236}">
                <a16:creationId xmlns:a16="http://schemas.microsoft.com/office/drawing/2014/main" id="{458ABE0E-14E3-4D08-ADC7-79B1A08A7C21}"/>
              </a:ext>
            </a:extLst>
          </p:cNvPr>
          <p:cNvSpPr>
            <a:spLocks noGrp="1" noChangeArrowheads="1"/>
          </p:cNvSpPr>
          <p:nvPr>
            <p:ph type="body" idx="1"/>
          </p:nvPr>
        </p:nvSpPr>
        <p:spPr/>
        <p:txBody>
          <a:bodyPr/>
          <a:lstStyle/>
          <a:p>
            <a:pPr eaLnBrk="1" hangingPunct="1">
              <a:lnSpc>
                <a:spcPct val="90000"/>
              </a:lnSpc>
              <a:buFontTx/>
              <a:buNone/>
            </a:pPr>
            <a:r>
              <a:rPr lang="el-GR" altLang="en-US" sz="2400">
                <a:latin typeface="Courier New" panose="02070309020205020404" pitchFamily="49" charset="0"/>
              </a:rPr>
              <a:t>&lt;ClassAssertion&gt;</a:t>
            </a:r>
            <a:endParaRPr lang="en-US" altLang="en-US" sz="2400">
              <a:latin typeface="Courier New" panose="02070309020205020404" pitchFamily="49" charset="0"/>
            </a:endParaRPr>
          </a:p>
          <a:p>
            <a:pPr eaLnBrk="1" hangingPunct="1">
              <a:lnSpc>
                <a:spcPct val="90000"/>
              </a:lnSpc>
              <a:buFontTx/>
              <a:buNone/>
            </a:pPr>
            <a:r>
              <a:rPr lang="en-US" altLang="en-US" sz="2400">
                <a:latin typeface="Courier New" panose="02070309020205020404" pitchFamily="49" charset="0"/>
              </a:rPr>
              <a:t>  </a:t>
            </a:r>
            <a:r>
              <a:rPr lang="el-GR" altLang="en-US" sz="2400">
                <a:latin typeface="Courier New" panose="02070309020205020404" pitchFamily="49" charset="0"/>
              </a:rPr>
              <a:t>&lt;ObjectIntersectionOf&gt; </a:t>
            </a:r>
            <a:endParaRPr lang="en-US" altLang="en-US" sz="2400">
              <a:latin typeface="Courier New" panose="02070309020205020404" pitchFamily="49" charset="0"/>
            </a:endParaRPr>
          </a:p>
          <a:p>
            <a:pPr eaLnBrk="1" hangingPunct="1">
              <a:lnSpc>
                <a:spcPct val="90000"/>
              </a:lnSpc>
              <a:buFontTx/>
              <a:buNone/>
            </a:pPr>
            <a:r>
              <a:rPr lang="en-US" altLang="en-US" sz="2400">
                <a:latin typeface="Courier New" panose="02070309020205020404" pitchFamily="49" charset="0"/>
              </a:rPr>
              <a:t>    </a:t>
            </a:r>
            <a:r>
              <a:rPr lang="el-GR" altLang="en-US" sz="2400">
                <a:latin typeface="Courier New" panose="02070309020205020404" pitchFamily="49" charset="0"/>
              </a:rPr>
              <a:t>&lt;Class IRI="Person"/&gt;</a:t>
            </a:r>
            <a:endParaRPr lang="en-US" altLang="en-US" sz="2400">
              <a:latin typeface="Courier New" panose="02070309020205020404" pitchFamily="49" charset="0"/>
            </a:endParaRPr>
          </a:p>
          <a:p>
            <a:pPr eaLnBrk="1" hangingPunct="1">
              <a:lnSpc>
                <a:spcPct val="90000"/>
              </a:lnSpc>
              <a:buFontTx/>
              <a:buNone/>
            </a:pPr>
            <a:r>
              <a:rPr lang="en-US" altLang="en-US" sz="2400">
                <a:latin typeface="Courier New" panose="02070309020205020404" pitchFamily="49" charset="0"/>
              </a:rPr>
              <a:t>    </a:t>
            </a:r>
            <a:r>
              <a:rPr lang="el-GR" altLang="en-US" sz="2400">
                <a:latin typeface="Courier New" panose="02070309020205020404" pitchFamily="49" charset="0"/>
              </a:rPr>
              <a:t>&lt;ObjectComplementOf&gt; </a:t>
            </a:r>
            <a:endParaRPr lang="en-US" altLang="en-US" sz="2400">
              <a:latin typeface="Courier New" panose="02070309020205020404" pitchFamily="49" charset="0"/>
            </a:endParaRPr>
          </a:p>
          <a:p>
            <a:pPr eaLnBrk="1" hangingPunct="1">
              <a:lnSpc>
                <a:spcPct val="90000"/>
              </a:lnSpc>
              <a:buFontTx/>
              <a:buNone/>
            </a:pPr>
            <a:r>
              <a:rPr lang="en-US" altLang="en-US" sz="2400">
                <a:latin typeface="Courier New" panose="02070309020205020404" pitchFamily="49" charset="0"/>
              </a:rPr>
              <a:t>      </a:t>
            </a:r>
            <a:r>
              <a:rPr lang="el-GR" altLang="en-US" sz="2400">
                <a:latin typeface="Courier New" panose="02070309020205020404" pitchFamily="49" charset="0"/>
              </a:rPr>
              <a:t>&lt;Class IRI="Parent"/&gt;</a:t>
            </a:r>
            <a:endParaRPr lang="en-US" altLang="en-US" sz="2400">
              <a:latin typeface="Courier New" panose="02070309020205020404" pitchFamily="49" charset="0"/>
            </a:endParaRPr>
          </a:p>
          <a:p>
            <a:pPr eaLnBrk="1" hangingPunct="1">
              <a:lnSpc>
                <a:spcPct val="90000"/>
              </a:lnSpc>
              <a:buFontTx/>
              <a:buNone/>
            </a:pPr>
            <a:r>
              <a:rPr lang="el-GR" altLang="en-US" sz="2400">
                <a:latin typeface="Courier New" panose="02070309020205020404" pitchFamily="49" charset="0"/>
              </a:rPr>
              <a:t> </a:t>
            </a:r>
            <a:r>
              <a:rPr lang="en-US" altLang="en-US" sz="2400">
                <a:latin typeface="Courier New" panose="02070309020205020404" pitchFamily="49" charset="0"/>
              </a:rPr>
              <a:t>   </a:t>
            </a:r>
            <a:r>
              <a:rPr lang="el-GR" altLang="en-US" sz="2400">
                <a:latin typeface="Courier New" panose="02070309020205020404" pitchFamily="49" charset="0"/>
              </a:rPr>
              <a:t>&lt;/ObjectComplementOf&gt;</a:t>
            </a:r>
            <a:endParaRPr lang="en-US" altLang="en-US" sz="2400">
              <a:latin typeface="Courier New" panose="02070309020205020404" pitchFamily="49" charset="0"/>
            </a:endParaRPr>
          </a:p>
          <a:p>
            <a:pPr eaLnBrk="1" hangingPunct="1">
              <a:lnSpc>
                <a:spcPct val="90000"/>
              </a:lnSpc>
              <a:buFontTx/>
              <a:buNone/>
            </a:pPr>
            <a:r>
              <a:rPr lang="el-GR" altLang="en-US" sz="2400">
                <a:latin typeface="Courier New" panose="02070309020205020404" pitchFamily="49" charset="0"/>
              </a:rPr>
              <a:t> </a:t>
            </a:r>
            <a:r>
              <a:rPr lang="en-US" altLang="en-US" sz="2400">
                <a:latin typeface="Courier New" panose="02070309020205020404" pitchFamily="49" charset="0"/>
              </a:rPr>
              <a:t>  </a:t>
            </a:r>
            <a:r>
              <a:rPr lang="el-GR" altLang="en-US" sz="2400">
                <a:latin typeface="Courier New" panose="02070309020205020404" pitchFamily="49" charset="0"/>
              </a:rPr>
              <a:t>&lt;/ObjectIntersectionOf&gt;</a:t>
            </a:r>
            <a:endParaRPr lang="en-US" altLang="en-US" sz="2400">
              <a:latin typeface="Courier New" panose="02070309020205020404" pitchFamily="49" charset="0"/>
            </a:endParaRPr>
          </a:p>
          <a:p>
            <a:pPr eaLnBrk="1" hangingPunct="1">
              <a:lnSpc>
                <a:spcPct val="90000"/>
              </a:lnSpc>
              <a:buFontTx/>
              <a:buNone/>
            </a:pPr>
            <a:r>
              <a:rPr lang="el-GR" altLang="en-US" sz="2400">
                <a:latin typeface="Courier New" panose="02070309020205020404" pitchFamily="49" charset="0"/>
              </a:rPr>
              <a:t> </a:t>
            </a:r>
            <a:r>
              <a:rPr lang="en-US" altLang="en-US" sz="2400">
                <a:latin typeface="Courier New" panose="02070309020205020404" pitchFamily="49" charset="0"/>
              </a:rPr>
              <a:t>  </a:t>
            </a:r>
            <a:r>
              <a:rPr lang="el-GR" altLang="en-US" sz="2400">
                <a:latin typeface="Courier New" panose="02070309020205020404" pitchFamily="49" charset="0"/>
              </a:rPr>
              <a:t>&lt;NamedIndividual IRI="Jack"/&gt;</a:t>
            </a:r>
            <a:endParaRPr lang="en-US" altLang="en-US" sz="2400">
              <a:latin typeface="Courier New" panose="02070309020205020404" pitchFamily="49" charset="0"/>
            </a:endParaRPr>
          </a:p>
          <a:p>
            <a:pPr eaLnBrk="1" hangingPunct="1">
              <a:lnSpc>
                <a:spcPct val="90000"/>
              </a:lnSpc>
              <a:buFontTx/>
              <a:buNone/>
            </a:pPr>
            <a:r>
              <a:rPr lang="el-GR" altLang="en-US" sz="2400">
                <a:latin typeface="Courier New" panose="02070309020205020404" pitchFamily="49" charset="0"/>
              </a:rPr>
              <a:t>&lt;/ClassAssertion&gt;</a:t>
            </a:r>
            <a:r>
              <a:rPr lang="el-GR" altLang="en-US" sz="2400"/>
              <a:t>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4">
            <a:extLst>
              <a:ext uri="{FF2B5EF4-FFF2-40B4-BE49-F238E27FC236}">
                <a16:creationId xmlns:a16="http://schemas.microsoft.com/office/drawing/2014/main" id="{0A4AA041-8075-40AC-8120-690D916CD5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93539" name="Slide Number Placeholder 5">
            <a:extLst>
              <a:ext uri="{FF2B5EF4-FFF2-40B4-BE49-F238E27FC236}">
                <a16:creationId xmlns:a16="http://schemas.microsoft.com/office/drawing/2014/main" id="{69F7171D-5972-4AFF-83F3-18EBA748AF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BE59B1-9C89-4CA4-A0A9-B7598B326DEF}" type="slidenum">
              <a:rPr lang="el-GR" altLang="en-US"/>
              <a:pPr eaLnBrk="1" hangingPunct="1"/>
              <a:t>193</a:t>
            </a:fld>
            <a:endParaRPr lang="el-GR" altLang="en-US"/>
          </a:p>
        </p:txBody>
      </p:sp>
      <p:sp>
        <p:nvSpPr>
          <p:cNvPr id="193540" name="Rectangle 2">
            <a:extLst>
              <a:ext uri="{FF2B5EF4-FFF2-40B4-BE49-F238E27FC236}">
                <a16:creationId xmlns:a16="http://schemas.microsoft.com/office/drawing/2014/main" id="{6C33B0C6-92B7-4A6A-8BDF-F3153D964A87}"/>
              </a:ext>
            </a:extLst>
          </p:cNvPr>
          <p:cNvSpPr>
            <a:spLocks noGrp="1" noChangeArrowheads="1"/>
          </p:cNvSpPr>
          <p:nvPr>
            <p:ph type="title"/>
          </p:nvPr>
        </p:nvSpPr>
        <p:spPr/>
        <p:txBody>
          <a:bodyPr/>
          <a:lstStyle/>
          <a:p>
            <a:pPr eaLnBrk="1" hangingPunct="1"/>
            <a:r>
              <a:rPr lang="en-US" altLang="en-US"/>
              <a:t>Readings</a:t>
            </a:r>
            <a:endParaRPr lang="el-GR" altLang="en-US"/>
          </a:p>
        </p:txBody>
      </p:sp>
      <p:sp>
        <p:nvSpPr>
          <p:cNvPr id="193541" name="Rectangle 3">
            <a:extLst>
              <a:ext uri="{FF2B5EF4-FFF2-40B4-BE49-F238E27FC236}">
                <a16:creationId xmlns:a16="http://schemas.microsoft.com/office/drawing/2014/main" id="{FC54D491-BF8A-4767-9509-52F8A50B660B}"/>
              </a:ext>
            </a:extLst>
          </p:cNvPr>
          <p:cNvSpPr>
            <a:spLocks noGrp="1" noChangeArrowheads="1"/>
          </p:cNvSpPr>
          <p:nvPr>
            <p:ph type="body" idx="1"/>
          </p:nvPr>
        </p:nvSpPr>
        <p:spPr/>
        <p:txBody>
          <a:bodyPr/>
          <a:lstStyle/>
          <a:p>
            <a:pPr eaLnBrk="1" hangingPunct="1">
              <a:lnSpc>
                <a:spcPct val="80000"/>
              </a:lnSpc>
            </a:pPr>
            <a:r>
              <a:rPr lang="en-US" altLang="en-US" sz="2000"/>
              <a:t>The document </a:t>
            </a:r>
            <a:r>
              <a:rPr lang="el-GR" altLang="en-US" sz="2000">
                <a:hlinkClick r:id="rId2"/>
              </a:rPr>
              <a:t>http://www.w3.org/TR/2009/REC-owl2-overview-20091027/</a:t>
            </a:r>
            <a:r>
              <a:rPr lang="en-US" altLang="en-US" sz="2000"/>
              <a:t> gives an overview of the OWL 2 specification of the W3C OWL Working Group. In the documents referenced there, you will find all the information that you may need.</a:t>
            </a:r>
          </a:p>
          <a:p>
            <a:pPr eaLnBrk="1" hangingPunct="1">
              <a:lnSpc>
                <a:spcPct val="80000"/>
              </a:lnSpc>
            </a:pPr>
            <a:endParaRPr lang="en-US" altLang="en-US" sz="2000"/>
          </a:p>
          <a:p>
            <a:pPr eaLnBrk="1" hangingPunct="1">
              <a:lnSpc>
                <a:spcPct val="80000"/>
              </a:lnSpc>
            </a:pPr>
            <a:r>
              <a:rPr lang="en-US" altLang="en-US" sz="2000"/>
              <a:t>You should read at least the Primer (</a:t>
            </a:r>
            <a:r>
              <a:rPr lang="en-US" altLang="en-US" sz="2000">
                <a:hlinkClick r:id="rId3"/>
              </a:rPr>
              <a:t>http://www.w3.org/TR/owl2-primer/</a:t>
            </a:r>
            <a:r>
              <a:rPr lang="en-US" altLang="en-US" sz="2000"/>
              <a:t>) and Structural Specification and Functional Style Syntax (</a:t>
            </a:r>
            <a:r>
              <a:rPr lang="el-GR" altLang="en-US" sz="2000">
                <a:hlinkClick r:id="rId4"/>
              </a:rPr>
              <a:t>http://www.w3.org/TR/owl2-syntax/</a:t>
            </a:r>
            <a:r>
              <a:rPr lang="en-US" altLang="en-US" sz="2000"/>
              <a:t>) .</a:t>
            </a:r>
          </a:p>
          <a:p>
            <a:pPr eaLnBrk="1" hangingPunct="1">
              <a:lnSpc>
                <a:spcPct val="80000"/>
              </a:lnSpc>
            </a:pPr>
            <a:endParaRPr lang="en-US" altLang="en-US" sz="2000"/>
          </a:p>
          <a:p>
            <a:pPr eaLnBrk="1" hangingPunct="1">
              <a:lnSpc>
                <a:spcPct val="80000"/>
              </a:lnSpc>
            </a:pPr>
            <a:r>
              <a:rPr lang="en-US" altLang="en-US" sz="2000"/>
              <a:t>The following survey paper introduces OWL 2, explains its relationship with DL </a:t>
            </a:r>
            <a:r>
              <a:rPr lang="en-US" altLang="en-US" sz="2000" i="1"/>
              <a:t>SROIQ, </a:t>
            </a:r>
            <a:r>
              <a:rPr lang="en-US" altLang="en-US" sz="2000"/>
              <a:t>and discusses various OWL tools and applications:</a:t>
            </a:r>
          </a:p>
          <a:p>
            <a:pPr lvl="1" eaLnBrk="1" hangingPunct="1">
              <a:lnSpc>
                <a:spcPct val="80000"/>
              </a:lnSpc>
            </a:pPr>
            <a:r>
              <a:rPr lang="en-US" altLang="en-US" sz="1800"/>
              <a:t>Ian Horrocks and Peter F. Patel-Schneider. KR and Reasoning on the Semantic Web: OWL. In Handbook of Semantic Web Technologies, chapter 9. Springer, 2010. Available from </a:t>
            </a:r>
            <a:r>
              <a:rPr lang="en-US" altLang="en-US" sz="1800">
                <a:hlinkClick r:id="rId5"/>
              </a:rPr>
              <a:t>http://www.cs.ox.ac.uk/people/ian.horrocks/Publications/download/2010/HoPa10a.pdf</a:t>
            </a:r>
            <a:r>
              <a:rPr lang="en-US" altLang="en-US" sz="1800"/>
              <a:t> </a:t>
            </a:r>
            <a:endParaRPr lang="el-GR" altLang="en-US" sz="180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4">
            <a:extLst>
              <a:ext uri="{FF2B5EF4-FFF2-40B4-BE49-F238E27FC236}">
                <a16:creationId xmlns:a16="http://schemas.microsoft.com/office/drawing/2014/main" id="{A28A6827-41A8-4386-910B-15C40D1520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94563" name="Slide Number Placeholder 5">
            <a:extLst>
              <a:ext uri="{FF2B5EF4-FFF2-40B4-BE49-F238E27FC236}">
                <a16:creationId xmlns:a16="http://schemas.microsoft.com/office/drawing/2014/main" id="{4E1645C3-155C-455F-B5AF-68D8185431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1CCA2C-0BC4-474E-A9B6-40980E51F7FE}" type="slidenum">
              <a:rPr lang="el-GR" altLang="en-US"/>
              <a:pPr eaLnBrk="1" hangingPunct="1"/>
              <a:t>194</a:t>
            </a:fld>
            <a:endParaRPr lang="el-GR" altLang="en-US"/>
          </a:p>
        </p:txBody>
      </p:sp>
      <p:sp>
        <p:nvSpPr>
          <p:cNvPr id="194564" name="Rectangle 2">
            <a:extLst>
              <a:ext uri="{FF2B5EF4-FFF2-40B4-BE49-F238E27FC236}">
                <a16:creationId xmlns:a16="http://schemas.microsoft.com/office/drawing/2014/main" id="{5CC6E996-43AA-4379-BE50-29EED75723E2}"/>
              </a:ext>
            </a:extLst>
          </p:cNvPr>
          <p:cNvSpPr>
            <a:spLocks noGrp="1" noChangeArrowheads="1"/>
          </p:cNvSpPr>
          <p:nvPr>
            <p:ph type="title"/>
          </p:nvPr>
        </p:nvSpPr>
        <p:spPr/>
        <p:txBody>
          <a:bodyPr/>
          <a:lstStyle/>
          <a:p>
            <a:pPr eaLnBrk="1" hangingPunct="1"/>
            <a:r>
              <a:rPr lang="en-US" altLang="en-US"/>
              <a:t>Readings (cont’d)</a:t>
            </a:r>
            <a:endParaRPr lang="el-GR" altLang="en-US"/>
          </a:p>
        </p:txBody>
      </p:sp>
      <p:sp>
        <p:nvSpPr>
          <p:cNvPr id="194565" name="Rectangle 3">
            <a:extLst>
              <a:ext uri="{FF2B5EF4-FFF2-40B4-BE49-F238E27FC236}">
                <a16:creationId xmlns:a16="http://schemas.microsoft.com/office/drawing/2014/main" id="{A33FD587-1E8F-4F2A-ADBE-CD9748AA337C}"/>
              </a:ext>
            </a:extLst>
          </p:cNvPr>
          <p:cNvSpPr>
            <a:spLocks noGrp="1" noChangeArrowheads="1"/>
          </p:cNvSpPr>
          <p:nvPr>
            <p:ph type="body" idx="1"/>
          </p:nvPr>
        </p:nvSpPr>
        <p:spPr/>
        <p:txBody>
          <a:bodyPr/>
          <a:lstStyle/>
          <a:p>
            <a:pPr eaLnBrk="1" hangingPunct="1">
              <a:lnSpc>
                <a:spcPct val="80000"/>
              </a:lnSpc>
            </a:pPr>
            <a:r>
              <a:rPr lang="en-US" altLang="en-US" sz="2000"/>
              <a:t>The DL </a:t>
            </a:r>
            <a:r>
              <a:rPr lang="en-US" altLang="en-US" sz="2000" i="1"/>
              <a:t>SROIQ</a:t>
            </a:r>
            <a:r>
              <a:rPr lang="en-US" altLang="en-US" sz="2000"/>
              <a:t> on which OWL 2 is based is fully described in the paper</a:t>
            </a:r>
          </a:p>
          <a:p>
            <a:pPr lvl="1" eaLnBrk="1" hangingPunct="1">
              <a:lnSpc>
                <a:spcPct val="80000"/>
              </a:lnSpc>
            </a:pPr>
            <a:r>
              <a:rPr lang="en-US" altLang="en-US" sz="1800"/>
              <a:t>The Even More Irresistible SROIQ. Ian Horrocks, Oliver Kutz, and Uli Sattler. In Proc. of the 10th Int. Conf. on Principles of Knowledge Representation and Reasoning (KR 2006). AAAI Press, 2006. Available from </a:t>
            </a:r>
            <a:r>
              <a:rPr lang="el-GR" altLang="en-US" sz="1800">
                <a:hlinkClick r:id="rId2"/>
              </a:rPr>
              <a:t>http://www.cs.manchester.ac.uk/~sattler/publications/sroiq-TR.pdf</a:t>
            </a:r>
            <a:r>
              <a:rPr lang="en-US" altLang="en-US" sz="1800"/>
              <a:t>. </a:t>
            </a:r>
            <a:endParaRPr lang="el-GR"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a:extLst>
              <a:ext uri="{FF2B5EF4-FFF2-40B4-BE49-F238E27FC236}">
                <a16:creationId xmlns:a16="http://schemas.microsoft.com/office/drawing/2014/main" id="{7AAA8B60-07E2-4309-8470-1683D49AD94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075" name="Slide Number Placeholder 5">
            <a:extLst>
              <a:ext uri="{FF2B5EF4-FFF2-40B4-BE49-F238E27FC236}">
                <a16:creationId xmlns:a16="http://schemas.microsoft.com/office/drawing/2014/main" id="{B866E87D-4B30-463B-8671-46678D8853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77EF81-4D6D-4905-ACBA-BD4CC6CA1BA5}" type="slidenum">
              <a:rPr lang="el-GR" altLang="en-US"/>
              <a:pPr eaLnBrk="1" hangingPunct="1"/>
              <a:t>2</a:t>
            </a:fld>
            <a:endParaRPr lang="el-GR" altLang="en-US"/>
          </a:p>
        </p:txBody>
      </p:sp>
      <p:sp>
        <p:nvSpPr>
          <p:cNvPr id="3076" name="Rectangle 2">
            <a:extLst>
              <a:ext uri="{FF2B5EF4-FFF2-40B4-BE49-F238E27FC236}">
                <a16:creationId xmlns:a16="http://schemas.microsoft.com/office/drawing/2014/main" id="{9DA083DF-A0AA-47BB-B02F-06B43C045416}"/>
              </a:ext>
            </a:extLst>
          </p:cNvPr>
          <p:cNvSpPr>
            <a:spLocks noGrp="1" noChangeArrowheads="1"/>
          </p:cNvSpPr>
          <p:nvPr>
            <p:ph type="title"/>
          </p:nvPr>
        </p:nvSpPr>
        <p:spPr/>
        <p:txBody>
          <a:bodyPr/>
          <a:lstStyle/>
          <a:p>
            <a:pPr eaLnBrk="1" hangingPunct="1"/>
            <a:r>
              <a:rPr lang="en-US" altLang="en-US"/>
              <a:t>Acknowledgement</a:t>
            </a:r>
            <a:endParaRPr lang="el-GR" altLang="en-US"/>
          </a:p>
        </p:txBody>
      </p:sp>
      <p:sp>
        <p:nvSpPr>
          <p:cNvPr id="3077" name="Rectangle 3">
            <a:extLst>
              <a:ext uri="{FF2B5EF4-FFF2-40B4-BE49-F238E27FC236}">
                <a16:creationId xmlns:a16="http://schemas.microsoft.com/office/drawing/2014/main" id="{7858CE74-2FE0-4D93-B87D-DF127C9D6B4E}"/>
              </a:ext>
            </a:extLst>
          </p:cNvPr>
          <p:cNvSpPr>
            <a:spLocks noGrp="1" noChangeArrowheads="1"/>
          </p:cNvSpPr>
          <p:nvPr>
            <p:ph type="body" idx="1"/>
          </p:nvPr>
        </p:nvSpPr>
        <p:spPr/>
        <p:txBody>
          <a:bodyPr/>
          <a:lstStyle/>
          <a:p>
            <a:pPr eaLnBrk="1" hangingPunct="1"/>
            <a:r>
              <a:rPr lang="en-US" altLang="en-US" dirty="0"/>
              <a:t>This presentation is based on the OWL 2 Web Ontology Language Structural Specification and Functional-Style Syntax available at </a:t>
            </a:r>
            <a:r>
              <a:rPr lang="el-GR" altLang="en-US" dirty="0">
                <a:hlinkClick r:id="rId3"/>
              </a:rPr>
              <a:t>http://www.w3.org/TR/owl2-syntax/</a:t>
            </a:r>
            <a:r>
              <a:rPr lang="en-US" altLang="en-US" dirty="0"/>
              <a:t> </a:t>
            </a:r>
          </a:p>
          <a:p>
            <a:pPr eaLnBrk="1" hangingPunct="1"/>
            <a:endParaRPr lang="en-US" altLang="en-US" dirty="0"/>
          </a:p>
          <a:p>
            <a:pPr eaLnBrk="1" hangingPunct="1"/>
            <a:r>
              <a:rPr lang="en-US" altLang="en-US" dirty="0"/>
              <a:t>Much of the material in this presentation is verbatim from the above specification.</a:t>
            </a:r>
            <a:endParaRPr lang="el-GR"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5920ACBD-5599-4C3C-90DE-C0872964B63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1507" name="Slide Number Placeholder 5">
            <a:extLst>
              <a:ext uri="{FF2B5EF4-FFF2-40B4-BE49-F238E27FC236}">
                <a16:creationId xmlns:a16="http://schemas.microsoft.com/office/drawing/2014/main" id="{03081D1C-1E0D-4D41-A11B-89FC20A248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264AFF-4DF9-43D1-B853-0E92D885BFDC}" type="slidenum">
              <a:rPr lang="el-GR" altLang="en-US"/>
              <a:pPr eaLnBrk="1" hangingPunct="1"/>
              <a:t>20</a:t>
            </a:fld>
            <a:endParaRPr lang="el-GR" altLang="en-US"/>
          </a:p>
        </p:txBody>
      </p:sp>
      <p:sp>
        <p:nvSpPr>
          <p:cNvPr id="21508" name="Rectangle 2">
            <a:extLst>
              <a:ext uri="{FF2B5EF4-FFF2-40B4-BE49-F238E27FC236}">
                <a16:creationId xmlns:a16="http://schemas.microsoft.com/office/drawing/2014/main" id="{AC6D0D1B-078A-490B-948B-F7C7CAE756C2}"/>
              </a:ext>
            </a:extLst>
          </p:cNvPr>
          <p:cNvSpPr>
            <a:spLocks noGrp="1" noChangeArrowheads="1"/>
          </p:cNvSpPr>
          <p:nvPr>
            <p:ph type="title"/>
          </p:nvPr>
        </p:nvSpPr>
        <p:spPr/>
        <p:txBody>
          <a:bodyPr/>
          <a:lstStyle/>
          <a:p>
            <a:pPr eaLnBrk="1" hangingPunct="1"/>
            <a:r>
              <a:rPr lang="en-US" altLang="en-US" sz="4000"/>
              <a:t>Classes</a:t>
            </a:r>
            <a:br>
              <a:rPr lang="en-US" altLang="en-US" sz="4000"/>
            </a:br>
            <a:endParaRPr lang="el-GR" altLang="en-US" sz="4000"/>
          </a:p>
        </p:txBody>
      </p:sp>
      <p:sp>
        <p:nvSpPr>
          <p:cNvPr id="21509" name="Rectangle 3">
            <a:extLst>
              <a:ext uri="{FF2B5EF4-FFF2-40B4-BE49-F238E27FC236}">
                <a16:creationId xmlns:a16="http://schemas.microsoft.com/office/drawing/2014/main" id="{55FFDE1F-04A3-4159-B586-FC76868FF175}"/>
              </a:ext>
            </a:extLst>
          </p:cNvPr>
          <p:cNvSpPr>
            <a:spLocks noGrp="1" noChangeArrowheads="1"/>
          </p:cNvSpPr>
          <p:nvPr>
            <p:ph type="body" idx="1"/>
          </p:nvPr>
        </p:nvSpPr>
        <p:spPr/>
        <p:txBody>
          <a:bodyPr/>
          <a:lstStyle/>
          <a:p>
            <a:pPr eaLnBrk="1" hangingPunct="1"/>
            <a:r>
              <a:rPr lang="en-US" altLang="en-US" b="1"/>
              <a:t>Classes</a:t>
            </a:r>
            <a:r>
              <a:rPr lang="en-US" altLang="en-US"/>
              <a:t> (e.g., </a:t>
            </a:r>
            <a:r>
              <a:rPr lang="en-US" altLang="en-US">
                <a:latin typeface="Courier New" panose="02070309020205020404" pitchFamily="49" charset="0"/>
              </a:rPr>
              <a:t>a:Female</a:t>
            </a:r>
            <a:r>
              <a:rPr lang="en-US" altLang="en-US"/>
              <a:t>) represent sets of individuals.</a:t>
            </a:r>
          </a:p>
          <a:p>
            <a:pPr eaLnBrk="1" hangingPunct="1">
              <a:buFontTx/>
              <a:buNone/>
            </a:pPr>
            <a:endParaRPr lang="en-US" altLang="en-US"/>
          </a:p>
          <a:p>
            <a:pPr eaLnBrk="1" hangingPunct="1"/>
            <a:r>
              <a:rPr lang="en-US" altLang="en-US"/>
              <a:t>Built-in classes: </a:t>
            </a:r>
          </a:p>
          <a:p>
            <a:pPr lvl="1" eaLnBrk="1" hangingPunct="1"/>
            <a:r>
              <a:rPr lang="el-GR" altLang="en-US">
                <a:latin typeface="Courier New" panose="02070309020205020404" pitchFamily="49" charset="0"/>
              </a:rPr>
              <a:t>owl:Thing</a:t>
            </a:r>
            <a:r>
              <a:rPr lang="en-US" altLang="en-US"/>
              <a:t>, which </a:t>
            </a:r>
            <a:r>
              <a:rPr lang="el-GR" altLang="en-US"/>
              <a:t>represents the set of all individuals. </a:t>
            </a:r>
            <a:endParaRPr lang="en-US" altLang="en-US"/>
          </a:p>
          <a:p>
            <a:pPr lvl="1" eaLnBrk="1" hangingPunct="1"/>
            <a:r>
              <a:rPr lang="el-GR" altLang="en-US">
                <a:latin typeface="Courier New" panose="02070309020205020404" pitchFamily="49" charset="0"/>
              </a:rPr>
              <a:t>owl:Nothing</a:t>
            </a:r>
            <a:r>
              <a:rPr lang="en-US" altLang="en-US"/>
              <a:t>, which </a:t>
            </a:r>
            <a:r>
              <a:rPr lang="el-GR" altLang="en-US"/>
              <a:t>represents the empty set.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E91A3874-7C9A-4D19-AD95-52FCDC8566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6627" name="Slide Number Placeholder 5">
            <a:extLst>
              <a:ext uri="{FF2B5EF4-FFF2-40B4-BE49-F238E27FC236}">
                <a16:creationId xmlns:a16="http://schemas.microsoft.com/office/drawing/2014/main" id="{0F9827DC-1C2B-4AAD-82B3-0899416815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4BEF62-6F0F-4213-8E55-C8EA17FC86AA}" type="slidenum">
              <a:rPr lang="el-GR" altLang="en-US"/>
              <a:pPr eaLnBrk="1" hangingPunct="1"/>
              <a:t>21</a:t>
            </a:fld>
            <a:endParaRPr lang="el-GR" altLang="en-US"/>
          </a:p>
        </p:txBody>
      </p:sp>
      <p:sp>
        <p:nvSpPr>
          <p:cNvPr id="26628" name="Rectangle 2">
            <a:extLst>
              <a:ext uri="{FF2B5EF4-FFF2-40B4-BE49-F238E27FC236}">
                <a16:creationId xmlns:a16="http://schemas.microsoft.com/office/drawing/2014/main" id="{0E2239B1-6AE8-4282-BF78-44A6923BE061}"/>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26629" name="Picture 3">
            <a:extLst>
              <a:ext uri="{FF2B5EF4-FFF2-40B4-BE49-F238E27FC236}">
                <a16:creationId xmlns:a16="http://schemas.microsoft.com/office/drawing/2014/main" id="{CCB4016E-6F15-4FC7-9FF9-31C652EF608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26630" name="AutoShape 4">
            <a:extLst>
              <a:ext uri="{FF2B5EF4-FFF2-40B4-BE49-F238E27FC236}">
                <a16:creationId xmlns:a16="http://schemas.microsoft.com/office/drawing/2014/main" id="{50B8B197-D0FE-4A1A-81FB-F1EC46D8C1E1}"/>
              </a:ext>
            </a:extLst>
          </p:cNvPr>
          <p:cNvSpPr>
            <a:spLocks noChangeArrowheads="1"/>
          </p:cNvSpPr>
          <p:nvPr/>
        </p:nvSpPr>
        <p:spPr bwMode="auto">
          <a:xfrm>
            <a:off x="1979613" y="4508500"/>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8827A74B-4B99-4FA0-B019-91D8E60E5C5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7651" name="Slide Number Placeholder 5">
            <a:extLst>
              <a:ext uri="{FF2B5EF4-FFF2-40B4-BE49-F238E27FC236}">
                <a16:creationId xmlns:a16="http://schemas.microsoft.com/office/drawing/2014/main" id="{81AED00B-6FE1-469B-BABC-D04EE32727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5E49C1-4BC8-4B9A-9FE7-1C47EFEAC8D7}" type="slidenum">
              <a:rPr lang="el-GR" altLang="en-US"/>
              <a:pPr eaLnBrk="1" hangingPunct="1"/>
              <a:t>22</a:t>
            </a:fld>
            <a:endParaRPr lang="el-GR" altLang="en-US"/>
          </a:p>
        </p:txBody>
      </p:sp>
      <p:sp>
        <p:nvSpPr>
          <p:cNvPr id="27652" name="Rectangle 2">
            <a:extLst>
              <a:ext uri="{FF2B5EF4-FFF2-40B4-BE49-F238E27FC236}">
                <a16:creationId xmlns:a16="http://schemas.microsoft.com/office/drawing/2014/main" id="{17C2FE8F-BE64-4C2E-9938-B12C3792C0A4}"/>
              </a:ext>
            </a:extLst>
          </p:cNvPr>
          <p:cNvSpPr>
            <a:spLocks noGrp="1" noChangeArrowheads="1"/>
          </p:cNvSpPr>
          <p:nvPr>
            <p:ph type="title"/>
          </p:nvPr>
        </p:nvSpPr>
        <p:spPr/>
        <p:txBody>
          <a:bodyPr/>
          <a:lstStyle/>
          <a:p>
            <a:pPr eaLnBrk="1" hangingPunct="1"/>
            <a:r>
              <a:rPr lang="en-US" altLang="en-US"/>
              <a:t>Object Properties</a:t>
            </a:r>
            <a:endParaRPr lang="el-GR" altLang="en-US"/>
          </a:p>
        </p:txBody>
      </p:sp>
      <p:sp>
        <p:nvSpPr>
          <p:cNvPr id="27653" name="Rectangle 3">
            <a:extLst>
              <a:ext uri="{FF2B5EF4-FFF2-40B4-BE49-F238E27FC236}">
                <a16:creationId xmlns:a16="http://schemas.microsoft.com/office/drawing/2014/main" id="{731569E2-A50F-4A4A-93C8-0A42B781F5A2}"/>
              </a:ext>
            </a:extLst>
          </p:cNvPr>
          <p:cNvSpPr>
            <a:spLocks noGrp="1" noChangeArrowheads="1"/>
          </p:cNvSpPr>
          <p:nvPr>
            <p:ph type="body" idx="1"/>
          </p:nvPr>
        </p:nvSpPr>
        <p:spPr/>
        <p:txBody>
          <a:bodyPr/>
          <a:lstStyle/>
          <a:p>
            <a:pPr eaLnBrk="1" hangingPunct="1"/>
            <a:r>
              <a:rPr lang="el-GR" altLang="en-US" b="1"/>
              <a:t>Object properties</a:t>
            </a:r>
            <a:r>
              <a:rPr lang="el-GR" altLang="en-US"/>
              <a:t> </a:t>
            </a:r>
            <a:r>
              <a:rPr lang="en-US" altLang="en-US"/>
              <a:t>(e.g., </a:t>
            </a:r>
            <a:r>
              <a:rPr lang="en-US" altLang="en-US">
                <a:latin typeface="Courier New" panose="02070309020205020404" pitchFamily="49" charset="0"/>
              </a:rPr>
              <a:t>a:parentOf</a:t>
            </a:r>
            <a:r>
              <a:rPr lang="en-US" altLang="en-US"/>
              <a:t>) </a:t>
            </a:r>
            <a:r>
              <a:rPr lang="el-GR" altLang="en-US"/>
              <a:t>connect pairs of individuals. </a:t>
            </a:r>
            <a:endParaRPr lang="en-US" altLang="en-US"/>
          </a:p>
          <a:p>
            <a:pPr eaLnBrk="1" hangingPunct="1"/>
            <a:endParaRPr lang="en-US" altLang="en-US"/>
          </a:p>
          <a:p>
            <a:pPr eaLnBrk="1" hangingPunct="1"/>
            <a:r>
              <a:rPr lang="en-US" altLang="en-US"/>
              <a:t>Built-in object properties:</a:t>
            </a:r>
          </a:p>
          <a:p>
            <a:pPr lvl="1" eaLnBrk="1" hangingPunct="1"/>
            <a:r>
              <a:rPr lang="el-GR" altLang="en-US">
                <a:latin typeface="Courier New" panose="02070309020205020404" pitchFamily="49" charset="0"/>
              </a:rPr>
              <a:t>owl:topObjectProperty</a:t>
            </a:r>
            <a:r>
              <a:rPr lang="en-US" altLang="en-US" i="1"/>
              <a:t>, </a:t>
            </a:r>
            <a:r>
              <a:rPr lang="en-US" altLang="en-US"/>
              <a:t>which </a:t>
            </a:r>
            <a:r>
              <a:rPr lang="el-GR" altLang="en-US"/>
              <a:t>connects all possible pairs of individuals. </a:t>
            </a:r>
          </a:p>
          <a:p>
            <a:pPr lvl="1" eaLnBrk="1" hangingPunct="1"/>
            <a:r>
              <a:rPr lang="el-GR" altLang="en-US">
                <a:latin typeface="Courier New" panose="02070309020205020404" pitchFamily="49" charset="0"/>
              </a:rPr>
              <a:t>owl:bottomObjectProperty</a:t>
            </a:r>
            <a:r>
              <a:rPr lang="en-US" altLang="en-US"/>
              <a:t>, which</a:t>
            </a:r>
            <a:r>
              <a:rPr lang="el-GR" altLang="en-US"/>
              <a:t> </a:t>
            </a:r>
            <a:r>
              <a:rPr lang="en-US" altLang="en-US"/>
              <a:t>does not </a:t>
            </a:r>
            <a:r>
              <a:rPr lang="el-GR" altLang="en-US"/>
              <a:t>connect any pair of individuals.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68605F16-7EBF-4FE3-B917-F8D2B8EAA8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8675" name="Slide Number Placeholder 5">
            <a:extLst>
              <a:ext uri="{FF2B5EF4-FFF2-40B4-BE49-F238E27FC236}">
                <a16:creationId xmlns:a16="http://schemas.microsoft.com/office/drawing/2014/main" id="{DD07762C-0B46-4734-AF96-E0BE1B8AAE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812BA2-6EBE-41FF-9055-FAEB5AA84638}" type="slidenum">
              <a:rPr lang="el-GR" altLang="en-US"/>
              <a:pPr eaLnBrk="1" hangingPunct="1"/>
              <a:t>23</a:t>
            </a:fld>
            <a:endParaRPr lang="el-GR" altLang="en-US"/>
          </a:p>
        </p:txBody>
      </p:sp>
      <p:sp>
        <p:nvSpPr>
          <p:cNvPr id="28676" name="Rectangle 2">
            <a:extLst>
              <a:ext uri="{FF2B5EF4-FFF2-40B4-BE49-F238E27FC236}">
                <a16:creationId xmlns:a16="http://schemas.microsoft.com/office/drawing/2014/main" id="{D52C0CD2-9032-4F1C-A4D4-45050F1C99C2}"/>
              </a:ext>
            </a:extLst>
          </p:cNvPr>
          <p:cNvSpPr>
            <a:spLocks noGrp="1" noChangeArrowheads="1"/>
          </p:cNvSpPr>
          <p:nvPr>
            <p:ph type="title"/>
          </p:nvPr>
        </p:nvSpPr>
        <p:spPr/>
        <p:txBody>
          <a:bodyPr/>
          <a:lstStyle/>
          <a:p>
            <a:pPr eaLnBrk="1" hangingPunct="1"/>
            <a:r>
              <a:rPr lang="en-US" altLang="en-US"/>
              <a:t>Object Property Expressions</a:t>
            </a:r>
            <a:endParaRPr lang="el-GR" altLang="en-US"/>
          </a:p>
        </p:txBody>
      </p:sp>
      <p:sp>
        <p:nvSpPr>
          <p:cNvPr id="28677" name="Rectangle 3">
            <a:extLst>
              <a:ext uri="{FF2B5EF4-FFF2-40B4-BE49-F238E27FC236}">
                <a16:creationId xmlns:a16="http://schemas.microsoft.com/office/drawing/2014/main" id="{FA5E6BD3-22EA-4E6E-A772-5806F124D4E9}"/>
              </a:ext>
            </a:extLst>
          </p:cNvPr>
          <p:cNvSpPr>
            <a:spLocks noGrp="1" noChangeArrowheads="1"/>
          </p:cNvSpPr>
          <p:nvPr>
            <p:ph type="body" idx="1"/>
          </p:nvPr>
        </p:nvSpPr>
        <p:spPr/>
        <p:txBody>
          <a:bodyPr/>
          <a:lstStyle/>
          <a:p>
            <a:pPr eaLnBrk="1" hangingPunct="1"/>
            <a:r>
              <a:rPr lang="el-GR" altLang="en-US"/>
              <a:t>Object properties can b</a:t>
            </a:r>
            <a:r>
              <a:rPr lang="en-US" altLang="en-US"/>
              <a:t>e</a:t>
            </a:r>
            <a:r>
              <a:rPr lang="el-GR" altLang="en-US"/>
              <a:t> used to form </a:t>
            </a:r>
            <a:r>
              <a:rPr lang="el-GR" altLang="en-US" b="1"/>
              <a:t>object property expressions.</a:t>
            </a:r>
            <a:r>
              <a:rPr lang="el-GR" altLang="en-US"/>
              <a:t> </a:t>
            </a:r>
          </a:p>
        </p:txBody>
      </p:sp>
      <p:pic>
        <p:nvPicPr>
          <p:cNvPr id="28678" name="Picture 4">
            <a:extLst>
              <a:ext uri="{FF2B5EF4-FFF2-40B4-BE49-F238E27FC236}">
                <a16:creationId xmlns:a16="http://schemas.microsoft.com/office/drawing/2014/main" id="{C5B809F5-386F-4556-A155-801B2B016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068638"/>
            <a:ext cx="504031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58B153A1-4E8E-44BC-AC11-7465F68AE43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9699" name="Slide Number Placeholder 5">
            <a:extLst>
              <a:ext uri="{FF2B5EF4-FFF2-40B4-BE49-F238E27FC236}">
                <a16:creationId xmlns:a16="http://schemas.microsoft.com/office/drawing/2014/main" id="{2D5DFDDA-6E20-4281-BC93-E05BD4EE7F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DE60AC-A1AF-41A3-8493-4C42E1B61C65}" type="slidenum">
              <a:rPr lang="el-GR" altLang="en-US"/>
              <a:pPr eaLnBrk="1" hangingPunct="1"/>
              <a:t>24</a:t>
            </a:fld>
            <a:endParaRPr lang="el-GR" altLang="en-US"/>
          </a:p>
        </p:txBody>
      </p:sp>
      <p:sp>
        <p:nvSpPr>
          <p:cNvPr id="29700" name="Rectangle 2">
            <a:extLst>
              <a:ext uri="{FF2B5EF4-FFF2-40B4-BE49-F238E27FC236}">
                <a16:creationId xmlns:a16="http://schemas.microsoft.com/office/drawing/2014/main" id="{FADD3EA3-0AFF-447D-9F83-06E41D3DE52E}"/>
              </a:ext>
            </a:extLst>
          </p:cNvPr>
          <p:cNvSpPr>
            <a:spLocks noGrp="1" noChangeArrowheads="1"/>
          </p:cNvSpPr>
          <p:nvPr>
            <p:ph type="title"/>
          </p:nvPr>
        </p:nvSpPr>
        <p:spPr/>
        <p:txBody>
          <a:bodyPr/>
          <a:lstStyle/>
          <a:p>
            <a:pPr eaLnBrk="1" hangingPunct="1"/>
            <a:r>
              <a:rPr lang="el-GR" altLang="en-US" sz="4000"/>
              <a:t>Inverse Object Propert</a:t>
            </a:r>
            <a:r>
              <a:rPr lang="en-US" altLang="en-US" sz="4000"/>
              <a:t>y Expressions</a:t>
            </a:r>
            <a:endParaRPr lang="el-GR" altLang="en-US" sz="4000"/>
          </a:p>
        </p:txBody>
      </p:sp>
      <p:sp>
        <p:nvSpPr>
          <p:cNvPr id="29701" name="Rectangle 3">
            <a:extLst>
              <a:ext uri="{FF2B5EF4-FFF2-40B4-BE49-F238E27FC236}">
                <a16:creationId xmlns:a16="http://schemas.microsoft.com/office/drawing/2014/main" id="{2C77A6EC-A325-4D7A-AA45-BE7013B6ED36}"/>
              </a:ext>
            </a:extLst>
          </p:cNvPr>
          <p:cNvSpPr>
            <a:spLocks noGrp="1" noChangeArrowheads="1"/>
          </p:cNvSpPr>
          <p:nvPr>
            <p:ph type="body" idx="1"/>
          </p:nvPr>
        </p:nvSpPr>
        <p:spPr/>
        <p:txBody>
          <a:bodyPr/>
          <a:lstStyle/>
          <a:p>
            <a:pPr eaLnBrk="1" hangingPunct="1"/>
            <a:r>
              <a:rPr lang="el-GR" altLang="en-US" sz="2800" dirty="0"/>
              <a:t>An </a:t>
            </a:r>
            <a:r>
              <a:rPr lang="el-GR" altLang="en-US" sz="2800" b="1" dirty="0"/>
              <a:t>inverse object property expression</a:t>
            </a:r>
            <a:r>
              <a:rPr lang="el-GR" altLang="en-US" sz="2800" dirty="0"/>
              <a:t> </a:t>
            </a:r>
            <a:r>
              <a:rPr lang="el-GR" altLang="en-US" sz="2800" dirty="0">
                <a:latin typeface="Courier New" panose="02070309020205020404" pitchFamily="49" charset="0"/>
              </a:rPr>
              <a:t>ObjectInverseOf(P)</a:t>
            </a:r>
            <a:r>
              <a:rPr lang="el-GR" altLang="en-US" sz="2800" dirty="0"/>
              <a:t> connects an individual </a:t>
            </a:r>
            <a:r>
              <a:rPr lang="el-GR" altLang="en-US" sz="2800" dirty="0">
                <a:latin typeface="Courier New" panose="02070309020205020404" pitchFamily="49" charset="0"/>
              </a:rPr>
              <a:t>I1</a:t>
            </a:r>
            <a:r>
              <a:rPr lang="el-GR" altLang="en-US" sz="2800" dirty="0"/>
              <a:t> with </a:t>
            </a:r>
            <a:r>
              <a:rPr lang="el-GR" altLang="en-US" sz="2800" dirty="0">
                <a:latin typeface="Courier New" panose="02070309020205020404" pitchFamily="49" charset="0"/>
              </a:rPr>
              <a:t>I2</a:t>
            </a:r>
            <a:r>
              <a:rPr lang="el-GR" altLang="en-US" sz="2800" dirty="0"/>
              <a:t> if and only if the object property </a:t>
            </a:r>
            <a:r>
              <a:rPr lang="el-GR" altLang="en-US" sz="2800" dirty="0">
                <a:latin typeface="Courier New" panose="02070309020205020404" pitchFamily="49" charset="0"/>
              </a:rPr>
              <a:t>P</a:t>
            </a:r>
            <a:r>
              <a:rPr lang="el-GR" altLang="en-US" sz="2800" dirty="0"/>
              <a:t> connects </a:t>
            </a:r>
            <a:r>
              <a:rPr lang="el-GR" altLang="en-US" sz="2800" dirty="0">
                <a:latin typeface="Courier New" panose="02070309020205020404" pitchFamily="49" charset="0"/>
              </a:rPr>
              <a:t>I2</a:t>
            </a:r>
            <a:r>
              <a:rPr lang="el-GR" altLang="en-US" sz="2800" dirty="0"/>
              <a:t> with </a:t>
            </a:r>
            <a:r>
              <a:rPr lang="el-GR" altLang="en-US" sz="2800" dirty="0">
                <a:latin typeface="Courier New" panose="02070309020205020404" pitchFamily="49" charset="0"/>
              </a:rPr>
              <a:t>I1</a:t>
            </a:r>
            <a:r>
              <a:rPr lang="el-GR" altLang="en-US" sz="2800" dirty="0"/>
              <a:t>. </a:t>
            </a:r>
            <a:endParaRPr lang="en-US" altLang="en-US" sz="2800" dirty="0"/>
          </a:p>
          <a:p>
            <a:pPr eaLnBrk="1" hangingPunct="1"/>
            <a:endParaRPr lang="en-US" altLang="en-US" sz="2800" dirty="0"/>
          </a:p>
          <a:p>
            <a:pPr eaLnBrk="1" hangingPunct="1"/>
            <a:r>
              <a:rPr lang="en-US" altLang="en-US" sz="2800" dirty="0"/>
              <a:t>Example: If an ontology contains the axiom</a:t>
            </a:r>
          </a:p>
          <a:p>
            <a:pPr algn="ctr" eaLnBrk="1" hangingPunct="1">
              <a:buFontTx/>
              <a:buNone/>
            </a:pPr>
            <a:r>
              <a:rPr lang="el-GR" altLang="en-US" sz="1600" dirty="0">
                <a:latin typeface="Courier New" panose="02070309020205020404" pitchFamily="49" charset="0"/>
              </a:rPr>
              <a:t>ObjectPropertyAssertion(a:fatherOf a:Peter a:Stewie) </a:t>
            </a:r>
            <a:endParaRPr lang="en-US" altLang="en-US" sz="2800" dirty="0"/>
          </a:p>
          <a:p>
            <a:pPr eaLnBrk="1" hangingPunct="1">
              <a:buFontTx/>
              <a:buNone/>
            </a:pPr>
            <a:r>
              <a:rPr lang="en-US" altLang="en-US" sz="2800" dirty="0"/>
              <a:t>   then the ontology entails</a:t>
            </a:r>
          </a:p>
          <a:p>
            <a:pPr algn="ctr" eaLnBrk="1" hangingPunct="1">
              <a:buFontTx/>
              <a:buNone/>
            </a:pPr>
            <a:r>
              <a:rPr lang="el-GR" altLang="en-US" sz="1600" dirty="0">
                <a:latin typeface="Courier New" panose="02070309020205020404" pitchFamily="49" charset="0"/>
              </a:rPr>
              <a:t>ObjectPropertyAssertion(</a:t>
            </a:r>
            <a:r>
              <a:rPr lang="en-US" altLang="en-US" sz="1600" dirty="0" err="1">
                <a:latin typeface="Courier New" panose="02070309020205020404" pitchFamily="49" charset="0"/>
              </a:rPr>
              <a:t>ObjectInverseOf</a:t>
            </a:r>
            <a:r>
              <a:rPr lang="en-US" altLang="en-US" sz="1600" dirty="0">
                <a:latin typeface="Courier New" panose="02070309020205020404" pitchFamily="49" charset="0"/>
              </a:rPr>
              <a:t>(</a:t>
            </a:r>
            <a:r>
              <a:rPr lang="el-GR" altLang="en-US" sz="1600" dirty="0">
                <a:latin typeface="Courier New" panose="02070309020205020404" pitchFamily="49" charset="0"/>
              </a:rPr>
              <a:t>a:fatherOf</a:t>
            </a:r>
            <a:r>
              <a:rPr lang="en-US" altLang="en-US" sz="1600" dirty="0">
                <a:latin typeface="Courier New" panose="02070309020205020404" pitchFamily="49" charset="0"/>
              </a:rPr>
              <a:t>)</a:t>
            </a:r>
            <a:r>
              <a:rPr lang="el-GR" altLang="en-US" sz="1600" dirty="0">
                <a:latin typeface="Courier New" panose="02070309020205020404" pitchFamily="49" charset="0"/>
              </a:rPr>
              <a:t> a:Stewie a:Peter)</a:t>
            </a:r>
            <a:endParaRPr lang="en-US" altLang="en-US" sz="1600" dirty="0">
              <a:latin typeface="Courier New" panose="02070309020205020404" pitchFamily="49" charset="0"/>
            </a:endParaRPr>
          </a:p>
          <a:p>
            <a:pPr eaLnBrk="1" hangingPunct="1"/>
            <a:endParaRPr lang="el-GR" altLang="en-US" sz="1600" dirty="0">
              <a:latin typeface="Courier New" panose="02070309020205020404" pitchFamily="49" charset="0"/>
            </a:endParaRPr>
          </a:p>
        </p:txBody>
      </p:sp>
      <p:sp>
        <p:nvSpPr>
          <p:cNvPr id="2" name="Oval 1">
            <a:extLst>
              <a:ext uri="{FF2B5EF4-FFF2-40B4-BE49-F238E27FC236}">
                <a16:creationId xmlns:a16="http://schemas.microsoft.com/office/drawing/2014/main" id="{E734087A-7910-4F1D-B35C-7D7452066BA7}"/>
              </a:ext>
            </a:extLst>
          </p:cNvPr>
          <p:cNvSpPr/>
          <p:nvPr/>
        </p:nvSpPr>
        <p:spPr>
          <a:xfrm>
            <a:off x="5868144" y="32849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DB32FB54-EE82-439C-A7BD-0AD6FE4DE0F3}"/>
              </a:ext>
            </a:extLst>
          </p:cNvPr>
          <p:cNvSpPr/>
          <p:nvPr/>
        </p:nvSpPr>
        <p:spPr>
          <a:xfrm>
            <a:off x="6902545" y="331127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Connector: Curved 10">
            <a:extLst>
              <a:ext uri="{FF2B5EF4-FFF2-40B4-BE49-F238E27FC236}">
                <a16:creationId xmlns:a16="http://schemas.microsoft.com/office/drawing/2014/main" id="{090370BA-A362-4C3E-AEFE-EF8C97261194}"/>
              </a:ext>
            </a:extLst>
          </p:cNvPr>
          <p:cNvCxnSpPr>
            <a:stCxn id="2" idx="0"/>
            <a:endCxn id="3" idx="1"/>
          </p:cNvCxnSpPr>
          <p:nvPr/>
        </p:nvCxnSpPr>
        <p:spPr>
          <a:xfrm rot="16200000" flipH="1">
            <a:off x="6383630" y="2792358"/>
            <a:ext cx="32984" cy="1018236"/>
          </a:xfrm>
          <a:prstGeom prst="curvedConnector3">
            <a:avLst>
              <a:gd name="adj1" fmla="val -69306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4DF59721-9432-4624-9E12-6DB00A42C7A5}"/>
              </a:ext>
            </a:extLst>
          </p:cNvPr>
          <p:cNvCxnSpPr>
            <a:stCxn id="3" idx="3"/>
            <a:endCxn id="2" idx="4"/>
          </p:cNvCxnSpPr>
          <p:nvPr/>
        </p:nvCxnSpPr>
        <p:spPr>
          <a:xfrm rot="5400000" flipH="1">
            <a:off x="6390325" y="2831382"/>
            <a:ext cx="19594" cy="1018236"/>
          </a:xfrm>
          <a:prstGeom prst="curvedConnector3">
            <a:avLst>
              <a:gd name="adj1" fmla="val -1200852"/>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A4802233-FA9B-43E9-988C-A15FB3B9F0E0}"/>
              </a:ext>
            </a:extLst>
          </p:cNvPr>
          <p:cNvSpPr txBox="1"/>
          <p:nvPr/>
        </p:nvSpPr>
        <p:spPr>
          <a:xfrm>
            <a:off x="6400122" y="2794644"/>
            <a:ext cx="405759" cy="307777"/>
          </a:xfrm>
          <a:prstGeom prst="rect">
            <a:avLst/>
          </a:prstGeom>
          <a:noFill/>
        </p:spPr>
        <p:txBody>
          <a:bodyPr wrap="square" rtlCol="0">
            <a:spAutoFit/>
          </a:bodyPr>
          <a:lstStyle/>
          <a:p>
            <a:r>
              <a:rPr lang="en-US" sz="1400" dirty="0"/>
              <a:t>P</a:t>
            </a:r>
            <a:endParaRPr lang="en-GB" sz="1400" dirty="0"/>
          </a:p>
        </p:txBody>
      </p:sp>
      <p:sp>
        <p:nvSpPr>
          <p:cNvPr id="15" name="TextBox 14">
            <a:extLst>
              <a:ext uri="{FF2B5EF4-FFF2-40B4-BE49-F238E27FC236}">
                <a16:creationId xmlns:a16="http://schemas.microsoft.com/office/drawing/2014/main" id="{23FA27EE-B241-4C69-B9E9-3141F7F1861D}"/>
              </a:ext>
            </a:extLst>
          </p:cNvPr>
          <p:cNvSpPr txBox="1"/>
          <p:nvPr/>
        </p:nvSpPr>
        <p:spPr>
          <a:xfrm>
            <a:off x="5563077" y="3586182"/>
            <a:ext cx="2485607" cy="276999"/>
          </a:xfrm>
          <a:prstGeom prst="rect">
            <a:avLst/>
          </a:prstGeom>
          <a:noFill/>
        </p:spPr>
        <p:txBody>
          <a:bodyPr wrap="square" rtlCol="0">
            <a:spAutoFit/>
          </a:bodyPr>
          <a:lstStyle/>
          <a:p>
            <a:r>
              <a:rPr lang="el-GR" altLang="en-US" sz="1200" dirty="0">
                <a:latin typeface="Courier New" panose="02070309020205020404" pitchFamily="49" charset="0"/>
              </a:rPr>
              <a:t>ObjectInverseOf(P)</a:t>
            </a:r>
            <a:endParaRPr lang="en-GB" sz="1200" dirty="0"/>
          </a:p>
        </p:txBody>
      </p:sp>
      <p:sp>
        <p:nvSpPr>
          <p:cNvPr id="16" name="TextBox 15">
            <a:extLst>
              <a:ext uri="{FF2B5EF4-FFF2-40B4-BE49-F238E27FC236}">
                <a16:creationId xmlns:a16="http://schemas.microsoft.com/office/drawing/2014/main" id="{19740238-9539-4A31-B5DC-806DAC05AA64}"/>
              </a:ext>
            </a:extLst>
          </p:cNvPr>
          <p:cNvSpPr txBox="1"/>
          <p:nvPr/>
        </p:nvSpPr>
        <p:spPr>
          <a:xfrm>
            <a:off x="5571567" y="3111505"/>
            <a:ext cx="432048" cy="307777"/>
          </a:xfrm>
          <a:prstGeom prst="rect">
            <a:avLst/>
          </a:prstGeom>
          <a:noFill/>
        </p:spPr>
        <p:txBody>
          <a:bodyPr wrap="square" rtlCol="0">
            <a:spAutoFit/>
          </a:bodyPr>
          <a:lstStyle/>
          <a:p>
            <a:r>
              <a:rPr lang="en-US" sz="1400" dirty="0"/>
              <a:t>I2</a:t>
            </a:r>
            <a:endParaRPr lang="en-GB" sz="1400" dirty="0"/>
          </a:p>
        </p:txBody>
      </p:sp>
      <p:sp>
        <p:nvSpPr>
          <p:cNvPr id="17" name="TextBox 16">
            <a:extLst>
              <a:ext uri="{FF2B5EF4-FFF2-40B4-BE49-F238E27FC236}">
                <a16:creationId xmlns:a16="http://schemas.microsoft.com/office/drawing/2014/main" id="{4920ACF1-8368-4E73-BBFC-25042679DE53}"/>
              </a:ext>
            </a:extLst>
          </p:cNvPr>
          <p:cNvSpPr txBox="1"/>
          <p:nvPr/>
        </p:nvSpPr>
        <p:spPr>
          <a:xfrm>
            <a:off x="7012653" y="3147586"/>
            <a:ext cx="432048" cy="307777"/>
          </a:xfrm>
          <a:prstGeom prst="rect">
            <a:avLst/>
          </a:prstGeom>
          <a:noFill/>
        </p:spPr>
        <p:txBody>
          <a:bodyPr wrap="square" rtlCol="0">
            <a:spAutoFit/>
          </a:bodyPr>
          <a:lstStyle/>
          <a:p>
            <a:r>
              <a:rPr lang="en-US" sz="1400" dirty="0"/>
              <a:t>I1</a:t>
            </a:r>
            <a:endParaRPr lang="en-GB"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37E7291E-5BAA-428A-9A6D-324AF89EA33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0723" name="Slide Number Placeholder 5">
            <a:extLst>
              <a:ext uri="{FF2B5EF4-FFF2-40B4-BE49-F238E27FC236}">
                <a16:creationId xmlns:a16="http://schemas.microsoft.com/office/drawing/2014/main" id="{7F0B6D6A-7B5A-4568-8C99-58AF68738F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30519A-0BC2-4602-A086-9B0656DB29C3}" type="slidenum">
              <a:rPr lang="el-GR" altLang="en-US"/>
              <a:pPr eaLnBrk="1" hangingPunct="1"/>
              <a:t>25</a:t>
            </a:fld>
            <a:endParaRPr lang="el-GR" altLang="en-US"/>
          </a:p>
        </p:txBody>
      </p:sp>
      <p:sp>
        <p:nvSpPr>
          <p:cNvPr id="30724" name="Rectangle 2">
            <a:extLst>
              <a:ext uri="{FF2B5EF4-FFF2-40B4-BE49-F238E27FC236}">
                <a16:creationId xmlns:a16="http://schemas.microsoft.com/office/drawing/2014/main" id="{2973C4DD-504F-4B1B-A9BF-B24C7B3B08FF}"/>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30725" name="Picture 3">
            <a:extLst>
              <a:ext uri="{FF2B5EF4-FFF2-40B4-BE49-F238E27FC236}">
                <a16:creationId xmlns:a16="http://schemas.microsoft.com/office/drawing/2014/main" id="{5ABF07F0-F585-4C03-B510-C5B4052712F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30726" name="AutoShape 4">
            <a:extLst>
              <a:ext uri="{FF2B5EF4-FFF2-40B4-BE49-F238E27FC236}">
                <a16:creationId xmlns:a16="http://schemas.microsoft.com/office/drawing/2014/main" id="{F10955B4-B5A7-485E-BD7D-524A8FD72A0F}"/>
              </a:ext>
            </a:extLst>
          </p:cNvPr>
          <p:cNvSpPr>
            <a:spLocks noChangeArrowheads="1"/>
          </p:cNvSpPr>
          <p:nvPr/>
        </p:nvSpPr>
        <p:spPr bwMode="auto">
          <a:xfrm>
            <a:off x="2987675" y="4437063"/>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105BC71F-73F9-4230-A359-7EFB313DAD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1747" name="Slide Number Placeholder 5">
            <a:extLst>
              <a:ext uri="{FF2B5EF4-FFF2-40B4-BE49-F238E27FC236}">
                <a16:creationId xmlns:a16="http://schemas.microsoft.com/office/drawing/2014/main" id="{FB8295FB-8B06-48BE-8722-369A2FEEE2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2D594E-C79C-41CB-A585-67687E8D501E}" type="slidenum">
              <a:rPr lang="el-GR" altLang="en-US"/>
              <a:pPr eaLnBrk="1" hangingPunct="1"/>
              <a:t>26</a:t>
            </a:fld>
            <a:endParaRPr lang="el-GR" altLang="en-US"/>
          </a:p>
        </p:txBody>
      </p:sp>
      <p:sp>
        <p:nvSpPr>
          <p:cNvPr id="31748" name="Rectangle 2">
            <a:extLst>
              <a:ext uri="{FF2B5EF4-FFF2-40B4-BE49-F238E27FC236}">
                <a16:creationId xmlns:a16="http://schemas.microsoft.com/office/drawing/2014/main" id="{9B737AFA-2DD5-4925-8DCC-A3EF9B2348CA}"/>
              </a:ext>
            </a:extLst>
          </p:cNvPr>
          <p:cNvSpPr>
            <a:spLocks noGrp="1" noChangeArrowheads="1"/>
          </p:cNvSpPr>
          <p:nvPr>
            <p:ph type="title"/>
          </p:nvPr>
        </p:nvSpPr>
        <p:spPr/>
        <p:txBody>
          <a:bodyPr/>
          <a:lstStyle/>
          <a:p>
            <a:pPr eaLnBrk="1" hangingPunct="1"/>
            <a:r>
              <a:rPr lang="en-US" altLang="en-US" sz="4000"/>
              <a:t>Data Properties</a:t>
            </a:r>
            <a:br>
              <a:rPr lang="en-US" altLang="en-US" sz="4000"/>
            </a:br>
            <a:endParaRPr lang="el-GR" altLang="en-US" sz="4000"/>
          </a:p>
        </p:txBody>
      </p:sp>
      <p:sp>
        <p:nvSpPr>
          <p:cNvPr id="31749" name="Rectangle 3">
            <a:extLst>
              <a:ext uri="{FF2B5EF4-FFF2-40B4-BE49-F238E27FC236}">
                <a16:creationId xmlns:a16="http://schemas.microsoft.com/office/drawing/2014/main" id="{3AC9265F-236D-474B-8142-A87E69551A7A}"/>
              </a:ext>
            </a:extLst>
          </p:cNvPr>
          <p:cNvSpPr>
            <a:spLocks noGrp="1" noChangeArrowheads="1"/>
          </p:cNvSpPr>
          <p:nvPr>
            <p:ph type="body" idx="1"/>
          </p:nvPr>
        </p:nvSpPr>
        <p:spPr/>
        <p:txBody>
          <a:bodyPr/>
          <a:lstStyle/>
          <a:p>
            <a:pPr eaLnBrk="1" hangingPunct="1"/>
            <a:r>
              <a:rPr lang="en-US" altLang="en-US" b="1"/>
              <a:t>Data properties</a:t>
            </a:r>
            <a:r>
              <a:rPr lang="en-US" altLang="en-US"/>
              <a:t> (e.g., </a:t>
            </a:r>
            <a:r>
              <a:rPr lang="en-US" altLang="en-US">
                <a:latin typeface="Courier New" panose="02070309020205020404" pitchFamily="49" charset="0"/>
              </a:rPr>
              <a:t>a:hasAge</a:t>
            </a:r>
            <a:r>
              <a:rPr lang="en-US" altLang="en-US"/>
              <a:t>) connect individuals with literals.</a:t>
            </a:r>
          </a:p>
          <a:p>
            <a:pPr eaLnBrk="1" hangingPunct="1">
              <a:buFontTx/>
              <a:buNone/>
            </a:pPr>
            <a:endParaRPr lang="en-US" altLang="en-US"/>
          </a:p>
          <a:p>
            <a:pPr eaLnBrk="1" hangingPunct="1"/>
            <a:r>
              <a:rPr lang="en-US" altLang="en-US"/>
              <a:t>Built-in properties:</a:t>
            </a:r>
          </a:p>
          <a:p>
            <a:pPr lvl="1" eaLnBrk="1" hangingPunct="1"/>
            <a:r>
              <a:rPr lang="el-GR" altLang="en-US">
                <a:latin typeface="Courier New" panose="02070309020205020404" pitchFamily="49" charset="0"/>
              </a:rPr>
              <a:t>owl:topDataProperty</a:t>
            </a:r>
            <a:r>
              <a:rPr lang="en-US" altLang="en-US" i="1"/>
              <a:t>, </a:t>
            </a:r>
            <a:r>
              <a:rPr lang="en-US" altLang="en-US"/>
              <a:t>which</a:t>
            </a:r>
            <a:r>
              <a:rPr lang="el-GR" altLang="en-US"/>
              <a:t> connects all possible individuals with all literals. </a:t>
            </a:r>
          </a:p>
          <a:p>
            <a:pPr lvl="1" eaLnBrk="1" hangingPunct="1"/>
            <a:r>
              <a:rPr lang="el-GR" altLang="en-US">
                <a:latin typeface="Courier New" panose="02070309020205020404" pitchFamily="49" charset="0"/>
              </a:rPr>
              <a:t>owl:bottomDataProperty</a:t>
            </a:r>
            <a:r>
              <a:rPr lang="en-US" altLang="en-US" i="1"/>
              <a:t>, </a:t>
            </a:r>
            <a:r>
              <a:rPr lang="en-US" altLang="en-US"/>
              <a:t>which</a:t>
            </a:r>
            <a:r>
              <a:rPr lang="el-GR" altLang="en-US"/>
              <a:t> does not connect any individual with a literal.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F357B7F2-2F14-4BD7-94DC-006E8AA5D81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2771" name="Slide Number Placeholder 5">
            <a:extLst>
              <a:ext uri="{FF2B5EF4-FFF2-40B4-BE49-F238E27FC236}">
                <a16:creationId xmlns:a16="http://schemas.microsoft.com/office/drawing/2014/main" id="{C413ACAB-5225-4E93-AAF5-E267AFD844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DE0BAE-7BD8-4A3B-AB3E-D6597486289A}" type="slidenum">
              <a:rPr lang="el-GR" altLang="en-US"/>
              <a:pPr eaLnBrk="1" hangingPunct="1"/>
              <a:t>27</a:t>
            </a:fld>
            <a:endParaRPr lang="el-GR" altLang="en-US"/>
          </a:p>
        </p:txBody>
      </p:sp>
      <p:sp>
        <p:nvSpPr>
          <p:cNvPr id="32772" name="Rectangle 2">
            <a:extLst>
              <a:ext uri="{FF2B5EF4-FFF2-40B4-BE49-F238E27FC236}">
                <a16:creationId xmlns:a16="http://schemas.microsoft.com/office/drawing/2014/main" id="{02009D72-D959-4CB1-9269-EC35F1630E67}"/>
              </a:ext>
            </a:extLst>
          </p:cNvPr>
          <p:cNvSpPr>
            <a:spLocks noGrp="1" noChangeArrowheads="1"/>
          </p:cNvSpPr>
          <p:nvPr>
            <p:ph type="title"/>
          </p:nvPr>
        </p:nvSpPr>
        <p:spPr/>
        <p:txBody>
          <a:bodyPr/>
          <a:lstStyle/>
          <a:p>
            <a:pPr eaLnBrk="1" hangingPunct="1"/>
            <a:r>
              <a:rPr lang="en-US" altLang="en-US"/>
              <a:t>Data Property Expressions</a:t>
            </a:r>
            <a:endParaRPr lang="el-GR" altLang="en-US"/>
          </a:p>
        </p:txBody>
      </p:sp>
      <p:sp>
        <p:nvSpPr>
          <p:cNvPr id="32773" name="Rectangle 3">
            <a:extLst>
              <a:ext uri="{FF2B5EF4-FFF2-40B4-BE49-F238E27FC236}">
                <a16:creationId xmlns:a16="http://schemas.microsoft.com/office/drawing/2014/main" id="{45F5EE1C-B86E-4FA1-AD7C-9A68A1004388}"/>
              </a:ext>
            </a:extLst>
          </p:cNvPr>
          <p:cNvSpPr>
            <a:spLocks noGrp="1" noChangeArrowheads="1"/>
          </p:cNvSpPr>
          <p:nvPr>
            <p:ph type="body" idx="1"/>
          </p:nvPr>
        </p:nvSpPr>
        <p:spPr/>
        <p:txBody>
          <a:bodyPr/>
          <a:lstStyle/>
          <a:p>
            <a:pPr eaLnBrk="1" hangingPunct="1"/>
            <a:r>
              <a:rPr lang="el-GR" altLang="en-US"/>
              <a:t>The only allowed </a:t>
            </a:r>
            <a:r>
              <a:rPr lang="el-GR" altLang="en-US" b="1"/>
              <a:t>data property expression</a:t>
            </a:r>
            <a:r>
              <a:rPr lang="el-GR" altLang="en-US"/>
              <a:t> is a data property</a:t>
            </a:r>
            <a:r>
              <a:rPr lang="en-US" altLang="en-US"/>
              <a:t>.</a:t>
            </a:r>
            <a:r>
              <a:rPr lang="el-GR" altLang="en-US"/>
              <a:t> </a:t>
            </a:r>
          </a:p>
        </p:txBody>
      </p:sp>
      <p:pic>
        <p:nvPicPr>
          <p:cNvPr id="32774" name="Picture 4">
            <a:extLst>
              <a:ext uri="{FF2B5EF4-FFF2-40B4-BE49-F238E27FC236}">
                <a16:creationId xmlns:a16="http://schemas.microsoft.com/office/drawing/2014/main" id="{4F9DE896-EF6D-4240-8B0A-A59FA905F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068638"/>
            <a:ext cx="5400675"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9FF363F7-BF20-4B4A-861F-139A7C5F1DB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3795" name="Slide Number Placeholder 5">
            <a:extLst>
              <a:ext uri="{FF2B5EF4-FFF2-40B4-BE49-F238E27FC236}">
                <a16:creationId xmlns:a16="http://schemas.microsoft.com/office/drawing/2014/main" id="{210C0171-5B27-4FFA-AF5F-B65180E281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8701A6-1ED5-4301-A0A7-52D81A32B175}" type="slidenum">
              <a:rPr lang="el-GR" altLang="en-US"/>
              <a:pPr eaLnBrk="1" hangingPunct="1"/>
              <a:t>28</a:t>
            </a:fld>
            <a:endParaRPr lang="el-GR" altLang="en-US"/>
          </a:p>
        </p:txBody>
      </p:sp>
      <p:sp>
        <p:nvSpPr>
          <p:cNvPr id="33796" name="Rectangle 2">
            <a:extLst>
              <a:ext uri="{FF2B5EF4-FFF2-40B4-BE49-F238E27FC236}">
                <a16:creationId xmlns:a16="http://schemas.microsoft.com/office/drawing/2014/main" id="{E9932BBE-A777-48FD-A634-9F72CC93A4E4}"/>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33797" name="Picture 3">
            <a:extLst>
              <a:ext uri="{FF2B5EF4-FFF2-40B4-BE49-F238E27FC236}">
                <a16:creationId xmlns:a16="http://schemas.microsoft.com/office/drawing/2014/main" id="{172FBEE0-D003-4182-B33F-8C79832DF6D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33798" name="AutoShape 4">
            <a:extLst>
              <a:ext uri="{FF2B5EF4-FFF2-40B4-BE49-F238E27FC236}">
                <a16:creationId xmlns:a16="http://schemas.microsoft.com/office/drawing/2014/main" id="{C1A8E012-75DF-4E35-ACBE-8B2EB5E529CF}"/>
              </a:ext>
            </a:extLst>
          </p:cNvPr>
          <p:cNvSpPr>
            <a:spLocks noChangeArrowheads="1"/>
          </p:cNvSpPr>
          <p:nvPr/>
        </p:nvSpPr>
        <p:spPr bwMode="auto">
          <a:xfrm>
            <a:off x="4211638" y="4508500"/>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7B8485BC-F14E-49BE-AE86-10A8D90973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4819" name="Slide Number Placeholder 5">
            <a:extLst>
              <a:ext uri="{FF2B5EF4-FFF2-40B4-BE49-F238E27FC236}">
                <a16:creationId xmlns:a16="http://schemas.microsoft.com/office/drawing/2014/main" id="{F724A671-FAA1-4C5C-A57E-1FA196171B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72E4BE-FA50-4839-A792-EC39A90BCDE3}" type="slidenum">
              <a:rPr lang="el-GR" altLang="en-US"/>
              <a:pPr eaLnBrk="1" hangingPunct="1"/>
              <a:t>29</a:t>
            </a:fld>
            <a:endParaRPr lang="el-GR" altLang="en-US"/>
          </a:p>
        </p:txBody>
      </p:sp>
      <p:sp>
        <p:nvSpPr>
          <p:cNvPr id="34820" name="Rectangle 2">
            <a:extLst>
              <a:ext uri="{FF2B5EF4-FFF2-40B4-BE49-F238E27FC236}">
                <a16:creationId xmlns:a16="http://schemas.microsoft.com/office/drawing/2014/main" id="{E43FA33B-112C-49DC-BF7B-358EB56CDA40}"/>
              </a:ext>
            </a:extLst>
          </p:cNvPr>
          <p:cNvSpPr>
            <a:spLocks noGrp="1" noChangeArrowheads="1"/>
          </p:cNvSpPr>
          <p:nvPr>
            <p:ph type="title"/>
          </p:nvPr>
        </p:nvSpPr>
        <p:spPr/>
        <p:txBody>
          <a:bodyPr/>
          <a:lstStyle/>
          <a:p>
            <a:pPr eaLnBrk="1" hangingPunct="1"/>
            <a:r>
              <a:rPr lang="en-US" altLang="en-US"/>
              <a:t>Annotation Properties</a:t>
            </a:r>
            <a:endParaRPr lang="el-GR" altLang="en-US"/>
          </a:p>
        </p:txBody>
      </p:sp>
      <p:sp>
        <p:nvSpPr>
          <p:cNvPr id="34821" name="Rectangle 3">
            <a:extLst>
              <a:ext uri="{FF2B5EF4-FFF2-40B4-BE49-F238E27FC236}">
                <a16:creationId xmlns:a16="http://schemas.microsoft.com/office/drawing/2014/main" id="{78A3B7CF-AAD2-42D3-920A-55665A18371E}"/>
              </a:ext>
            </a:extLst>
          </p:cNvPr>
          <p:cNvSpPr>
            <a:spLocks noGrp="1" noChangeArrowheads="1"/>
          </p:cNvSpPr>
          <p:nvPr>
            <p:ph type="body" idx="1"/>
          </p:nvPr>
        </p:nvSpPr>
        <p:spPr/>
        <p:txBody>
          <a:bodyPr/>
          <a:lstStyle/>
          <a:p>
            <a:pPr eaLnBrk="1" hangingPunct="1">
              <a:lnSpc>
                <a:spcPct val="80000"/>
              </a:lnSpc>
            </a:pPr>
            <a:r>
              <a:rPr lang="en-US" altLang="en-US" sz="2800" b="1" dirty="0"/>
              <a:t>Annotation properties</a:t>
            </a:r>
            <a:r>
              <a:rPr lang="en-US" altLang="en-US" sz="2800" dirty="0"/>
              <a:t> can be used to provide an annotation for an ontology, axiom, or an IRI. </a:t>
            </a:r>
          </a:p>
          <a:p>
            <a:pPr eaLnBrk="1" hangingPunct="1">
              <a:lnSpc>
                <a:spcPct val="80000"/>
              </a:lnSpc>
            </a:pPr>
            <a:endParaRPr lang="en-US" altLang="en-US" sz="2800" dirty="0"/>
          </a:p>
          <a:p>
            <a:pPr eaLnBrk="1" hangingPunct="1">
              <a:lnSpc>
                <a:spcPct val="80000"/>
              </a:lnSpc>
            </a:pPr>
            <a:r>
              <a:rPr lang="en-US" altLang="en-US" sz="2800" dirty="0"/>
              <a:t>Users can </a:t>
            </a:r>
            <a:r>
              <a:rPr lang="en-US" altLang="en-US" sz="2800" b="1" dirty="0"/>
              <a:t>define their own</a:t>
            </a:r>
            <a:r>
              <a:rPr lang="en-US" altLang="en-US" sz="2800" dirty="0"/>
              <a:t> annotation properties (we will see how later on) or </a:t>
            </a:r>
            <a:r>
              <a:rPr lang="en-US" altLang="en-US" sz="2800" b="1" dirty="0"/>
              <a:t>use the available</a:t>
            </a:r>
            <a:r>
              <a:rPr lang="en-US" altLang="en-US" sz="2800" dirty="0"/>
              <a:t> built-in annotation properties:</a:t>
            </a:r>
          </a:p>
          <a:p>
            <a:pPr lvl="1" eaLnBrk="1" hangingPunct="1">
              <a:lnSpc>
                <a:spcPct val="80000"/>
              </a:lnSpc>
            </a:pPr>
            <a:r>
              <a:rPr lang="el-GR" altLang="en-US" sz="2400" dirty="0">
                <a:latin typeface="Courier New" panose="02070309020205020404" pitchFamily="49" charset="0"/>
              </a:rPr>
              <a:t>rdfs:label</a:t>
            </a:r>
            <a:r>
              <a:rPr lang="en-US" altLang="en-US" sz="2400" dirty="0">
                <a:latin typeface="Courier New" panose="02070309020205020404" pitchFamily="49" charset="0"/>
              </a:rPr>
              <a:t>, </a:t>
            </a:r>
            <a:r>
              <a:rPr lang="el-GR" altLang="en-US" sz="2400" dirty="0">
                <a:latin typeface="Courier New" panose="02070309020205020404" pitchFamily="49" charset="0"/>
              </a:rPr>
              <a:t>rdfs:comment</a:t>
            </a:r>
            <a:r>
              <a:rPr lang="en-US" altLang="en-US" sz="2400" dirty="0">
                <a:latin typeface="Courier New" panose="02070309020205020404" pitchFamily="49" charset="0"/>
              </a:rPr>
              <a:t>, </a:t>
            </a:r>
            <a:r>
              <a:rPr lang="el-GR" altLang="en-US" sz="2400" dirty="0">
                <a:latin typeface="Courier New" panose="02070309020205020404" pitchFamily="49" charset="0"/>
              </a:rPr>
              <a:t>rdfs:see</a:t>
            </a:r>
            <a:r>
              <a:rPr lang="en-US" altLang="en-US" sz="2400" dirty="0">
                <a:latin typeface="Courier New" panose="02070309020205020404" pitchFamily="49" charset="0"/>
              </a:rPr>
              <a:t>Also, </a:t>
            </a:r>
            <a:r>
              <a:rPr lang="el-GR" altLang="en-US" sz="2400" dirty="0">
                <a:latin typeface="Courier New" panose="02070309020205020404" pitchFamily="49" charset="0"/>
              </a:rPr>
              <a:t>rdfs:isDefinedBy </a:t>
            </a:r>
            <a:endParaRPr lang="en-US" altLang="en-US" sz="2400" dirty="0">
              <a:latin typeface="Courier New" panose="02070309020205020404" pitchFamily="49" charset="0"/>
            </a:endParaRPr>
          </a:p>
          <a:p>
            <a:pPr lvl="1" eaLnBrk="1" hangingPunct="1">
              <a:lnSpc>
                <a:spcPct val="80000"/>
              </a:lnSpc>
            </a:pPr>
            <a:r>
              <a:rPr lang="el-GR" altLang="en-US" sz="2400" dirty="0">
                <a:latin typeface="Courier New" panose="02070309020205020404" pitchFamily="49" charset="0"/>
              </a:rPr>
              <a:t>owl:deprecated</a:t>
            </a:r>
            <a:r>
              <a:rPr lang="en-US" altLang="en-US" sz="2400" dirty="0">
                <a:latin typeface="Courier New" panose="02070309020205020404" pitchFamily="49" charset="0"/>
              </a:rPr>
              <a:t>, </a:t>
            </a:r>
            <a:r>
              <a:rPr lang="el-GR" altLang="en-US" sz="2400" dirty="0">
                <a:latin typeface="Courier New" panose="02070309020205020404" pitchFamily="49" charset="0"/>
              </a:rPr>
              <a:t>owl:versionInfo</a:t>
            </a:r>
            <a:r>
              <a:rPr lang="en-US" altLang="en-US" sz="2400" dirty="0">
                <a:latin typeface="Courier New" panose="02070309020205020404" pitchFamily="49" charset="0"/>
              </a:rPr>
              <a:t>, </a:t>
            </a:r>
            <a:r>
              <a:rPr lang="el-GR" altLang="en-US" sz="2400" dirty="0">
                <a:latin typeface="Courier New" panose="02070309020205020404" pitchFamily="49" charset="0"/>
              </a:rPr>
              <a:t>owl:priorVersion</a:t>
            </a:r>
            <a:r>
              <a:rPr lang="en-US" altLang="en-US" sz="2400" dirty="0">
                <a:latin typeface="Courier New" panose="02070309020205020404" pitchFamily="49" charset="0"/>
              </a:rPr>
              <a:t>, o</a:t>
            </a:r>
            <a:r>
              <a:rPr lang="el-GR" altLang="en-US" sz="2400" dirty="0">
                <a:latin typeface="Courier New" panose="02070309020205020404" pitchFamily="49" charset="0"/>
              </a:rPr>
              <a:t>wl:backwardCompatibleWith</a:t>
            </a:r>
            <a:r>
              <a:rPr lang="en-US" altLang="en-US" sz="2400" dirty="0">
                <a:latin typeface="Courier New" panose="02070309020205020404" pitchFamily="49" charset="0"/>
              </a:rPr>
              <a:t>, </a:t>
            </a:r>
            <a:r>
              <a:rPr lang="el-GR" altLang="en-US" sz="2400" dirty="0">
                <a:latin typeface="Courier New" panose="02070309020205020404" pitchFamily="49" charset="0"/>
              </a:rPr>
              <a:t>owl:incompatibleWith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a:extLst>
              <a:ext uri="{FF2B5EF4-FFF2-40B4-BE49-F238E27FC236}">
                <a16:creationId xmlns:a16="http://schemas.microsoft.com/office/drawing/2014/main" id="{489F23C3-90FB-4F5D-A290-8319063E3B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099" name="Slide Number Placeholder 5">
            <a:extLst>
              <a:ext uri="{FF2B5EF4-FFF2-40B4-BE49-F238E27FC236}">
                <a16:creationId xmlns:a16="http://schemas.microsoft.com/office/drawing/2014/main" id="{D17D793B-3AC0-4DB6-8480-CB1A3AC0BC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46FF0E-D0B6-43C6-9F9D-5FD432556F54}" type="slidenum">
              <a:rPr lang="el-GR" altLang="en-US"/>
              <a:pPr eaLnBrk="1" hangingPunct="1"/>
              <a:t>3</a:t>
            </a:fld>
            <a:endParaRPr lang="el-GR" altLang="en-US"/>
          </a:p>
        </p:txBody>
      </p:sp>
      <p:sp>
        <p:nvSpPr>
          <p:cNvPr id="4100" name="Rectangle 2">
            <a:extLst>
              <a:ext uri="{FF2B5EF4-FFF2-40B4-BE49-F238E27FC236}">
                <a16:creationId xmlns:a16="http://schemas.microsoft.com/office/drawing/2014/main" id="{E7D666F3-3D6E-4B2F-9897-946CABC21FB6}"/>
              </a:ext>
            </a:extLst>
          </p:cNvPr>
          <p:cNvSpPr>
            <a:spLocks noGrp="1" noChangeArrowheads="1"/>
          </p:cNvSpPr>
          <p:nvPr>
            <p:ph type="title"/>
          </p:nvPr>
        </p:nvSpPr>
        <p:spPr/>
        <p:txBody>
          <a:bodyPr/>
          <a:lstStyle/>
          <a:p>
            <a:pPr eaLnBrk="1" hangingPunct="1"/>
            <a:r>
              <a:rPr lang="en-US" altLang="en-US"/>
              <a:t>Outline</a:t>
            </a:r>
            <a:endParaRPr lang="el-GR" altLang="en-US"/>
          </a:p>
        </p:txBody>
      </p:sp>
      <p:sp>
        <p:nvSpPr>
          <p:cNvPr id="4101" name="Rectangle 3">
            <a:extLst>
              <a:ext uri="{FF2B5EF4-FFF2-40B4-BE49-F238E27FC236}">
                <a16:creationId xmlns:a16="http://schemas.microsoft.com/office/drawing/2014/main" id="{7C4F3A09-38B6-479E-8964-77D2D15A7C01}"/>
              </a:ext>
            </a:extLst>
          </p:cNvPr>
          <p:cNvSpPr>
            <a:spLocks noGrp="1" noChangeArrowheads="1"/>
          </p:cNvSpPr>
          <p:nvPr>
            <p:ph type="body" idx="1"/>
          </p:nvPr>
        </p:nvSpPr>
        <p:spPr/>
        <p:txBody>
          <a:bodyPr/>
          <a:lstStyle/>
          <a:p>
            <a:pPr eaLnBrk="1" hangingPunct="1"/>
            <a:r>
              <a:rPr lang="en-US" altLang="en-US"/>
              <a:t>Features of OWL 2</a:t>
            </a:r>
          </a:p>
          <a:p>
            <a:pPr eaLnBrk="1" hangingPunct="1"/>
            <a:r>
              <a:rPr lang="en-US" altLang="en-US"/>
              <a:t>Structural Specification</a:t>
            </a:r>
          </a:p>
          <a:p>
            <a:pPr eaLnBrk="1" hangingPunct="1"/>
            <a:r>
              <a:rPr lang="en-US" altLang="en-US"/>
              <a:t>Functional Syntax</a:t>
            </a:r>
          </a:p>
          <a:p>
            <a:pPr eaLnBrk="1" hangingPunct="1"/>
            <a:r>
              <a:rPr lang="en-US" altLang="en-US"/>
              <a:t>Other Syntaxes</a:t>
            </a:r>
          </a:p>
          <a:p>
            <a:pPr eaLnBrk="1" hangingPunct="1"/>
            <a:r>
              <a:rPr lang="en-US" altLang="en-US"/>
              <a:t>Examples</a:t>
            </a:r>
          </a:p>
          <a:p>
            <a:pPr eaLnBrk="1" hangingPunct="1"/>
            <a:r>
              <a:rPr lang="en-US" altLang="en-US"/>
              <a:t>Semantics of OWL 2</a:t>
            </a:r>
          </a:p>
          <a:p>
            <a:pPr eaLnBrk="1" hangingPunct="1"/>
            <a:r>
              <a:rPr lang="en-US" altLang="en-US"/>
              <a:t>OWL 2 Profiles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7373DA1A-05F0-44B6-B675-B4F23DAC5F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5843" name="Slide Number Placeholder 5">
            <a:extLst>
              <a:ext uri="{FF2B5EF4-FFF2-40B4-BE49-F238E27FC236}">
                <a16:creationId xmlns:a16="http://schemas.microsoft.com/office/drawing/2014/main" id="{CAA8AF13-6B39-4BB8-AD49-02BE370E95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1234FA-4264-472F-A602-37310589F82D}" type="slidenum">
              <a:rPr lang="el-GR" altLang="en-US"/>
              <a:pPr eaLnBrk="1" hangingPunct="1"/>
              <a:t>30</a:t>
            </a:fld>
            <a:endParaRPr lang="el-GR" altLang="en-US"/>
          </a:p>
        </p:txBody>
      </p:sp>
      <p:sp>
        <p:nvSpPr>
          <p:cNvPr id="35844" name="Rectangle 2">
            <a:extLst>
              <a:ext uri="{FF2B5EF4-FFF2-40B4-BE49-F238E27FC236}">
                <a16:creationId xmlns:a16="http://schemas.microsoft.com/office/drawing/2014/main" id="{D06D6B25-252C-4B5B-9C6B-6E7ED1E97415}"/>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35845" name="Picture 3">
            <a:extLst>
              <a:ext uri="{FF2B5EF4-FFF2-40B4-BE49-F238E27FC236}">
                <a16:creationId xmlns:a16="http://schemas.microsoft.com/office/drawing/2014/main" id="{C3418BDA-1E8F-4684-B6A4-ED74DAB77DC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35846" name="AutoShape 4">
            <a:extLst>
              <a:ext uri="{FF2B5EF4-FFF2-40B4-BE49-F238E27FC236}">
                <a16:creationId xmlns:a16="http://schemas.microsoft.com/office/drawing/2014/main" id="{DC2A1118-F3DD-44FA-BC3F-7FCDBEB869AF}"/>
              </a:ext>
            </a:extLst>
          </p:cNvPr>
          <p:cNvSpPr>
            <a:spLocks noChangeArrowheads="1"/>
          </p:cNvSpPr>
          <p:nvPr/>
        </p:nvSpPr>
        <p:spPr bwMode="auto">
          <a:xfrm rot="-5400000">
            <a:off x="7668419" y="1915319"/>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19BBA269-1345-460A-8335-274D2F267EA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6867" name="Slide Number Placeholder 5">
            <a:extLst>
              <a:ext uri="{FF2B5EF4-FFF2-40B4-BE49-F238E27FC236}">
                <a16:creationId xmlns:a16="http://schemas.microsoft.com/office/drawing/2014/main" id="{E13BE7A1-DADE-4407-BAEC-64445A53C6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11963C-77DF-4F9C-BB23-8FAF98EEC3D0}" type="slidenum">
              <a:rPr lang="el-GR" altLang="en-US"/>
              <a:pPr eaLnBrk="1" hangingPunct="1"/>
              <a:t>31</a:t>
            </a:fld>
            <a:endParaRPr lang="el-GR" altLang="en-US"/>
          </a:p>
        </p:txBody>
      </p:sp>
      <p:sp>
        <p:nvSpPr>
          <p:cNvPr id="36868" name="Rectangle 2">
            <a:extLst>
              <a:ext uri="{FF2B5EF4-FFF2-40B4-BE49-F238E27FC236}">
                <a16:creationId xmlns:a16="http://schemas.microsoft.com/office/drawing/2014/main" id="{2CCE1213-9F44-41C9-8791-A774607EBC5B}"/>
              </a:ext>
            </a:extLst>
          </p:cNvPr>
          <p:cNvSpPr>
            <a:spLocks noGrp="1" noChangeArrowheads="1"/>
          </p:cNvSpPr>
          <p:nvPr>
            <p:ph type="title"/>
          </p:nvPr>
        </p:nvSpPr>
        <p:spPr/>
        <p:txBody>
          <a:bodyPr/>
          <a:lstStyle/>
          <a:p>
            <a:pPr eaLnBrk="1" hangingPunct="1"/>
            <a:r>
              <a:rPr lang="en-US" altLang="en-US"/>
              <a:t>Individuals</a:t>
            </a:r>
            <a:endParaRPr lang="el-GR" altLang="en-US"/>
          </a:p>
        </p:txBody>
      </p:sp>
      <p:sp>
        <p:nvSpPr>
          <p:cNvPr id="36869" name="Rectangle 3">
            <a:extLst>
              <a:ext uri="{FF2B5EF4-FFF2-40B4-BE49-F238E27FC236}">
                <a16:creationId xmlns:a16="http://schemas.microsoft.com/office/drawing/2014/main" id="{796E6F98-251C-40ED-B8E9-8D5B533C5A95}"/>
              </a:ext>
            </a:extLst>
          </p:cNvPr>
          <p:cNvSpPr>
            <a:spLocks noGrp="1" noChangeArrowheads="1"/>
          </p:cNvSpPr>
          <p:nvPr>
            <p:ph type="body" idx="1"/>
          </p:nvPr>
        </p:nvSpPr>
        <p:spPr/>
        <p:txBody>
          <a:bodyPr/>
          <a:lstStyle/>
          <a:p>
            <a:pPr eaLnBrk="1" hangingPunct="1"/>
            <a:r>
              <a:rPr lang="el-GR" altLang="en-US" sz="2800" b="1"/>
              <a:t>Individuals </a:t>
            </a:r>
            <a:r>
              <a:rPr lang="el-GR" altLang="en-US" sz="2800"/>
              <a:t>represent actual objects from the domain</a:t>
            </a:r>
            <a:r>
              <a:rPr lang="en-US" altLang="en-US" sz="2800"/>
              <a:t>.</a:t>
            </a:r>
          </a:p>
          <a:p>
            <a:pPr eaLnBrk="1" hangingPunct="1"/>
            <a:r>
              <a:rPr lang="en-US" altLang="en-US" sz="2800"/>
              <a:t>There are two types of individuals:</a:t>
            </a:r>
          </a:p>
          <a:p>
            <a:pPr lvl="1" eaLnBrk="1" hangingPunct="1"/>
            <a:r>
              <a:rPr lang="el-GR" altLang="en-US" sz="2400" b="1"/>
              <a:t>Named individuals</a:t>
            </a:r>
            <a:r>
              <a:rPr lang="el-GR" altLang="en-US" sz="2400"/>
              <a:t> are given an explicit name</a:t>
            </a:r>
            <a:r>
              <a:rPr lang="en-US" altLang="en-US" sz="2400"/>
              <a:t> (an IRI e.g., </a:t>
            </a:r>
            <a:r>
              <a:rPr lang="en-US" altLang="en-US" sz="2400">
                <a:latin typeface="Courier New" panose="02070309020205020404" pitchFamily="49" charset="0"/>
              </a:rPr>
              <a:t>a:Peter</a:t>
            </a:r>
            <a:r>
              <a:rPr lang="en-US" altLang="en-US" sz="2400"/>
              <a:t>)</a:t>
            </a:r>
            <a:r>
              <a:rPr lang="el-GR" altLang="en-US" sz="2400"/>
              <a:t> that can be used in any ontology to refer to the same object. </a:t>
            </a:r>
            <a:endParaRPr lang="en-US" altLang="en-US" sz="2400"/>
          </a:p>
          <a:p>
            <a:pPr lvl="1" eaLnBrk="1" hangingPunct="1"/>
            <a:r>
              <a:rPr lang="el-GR" altLang="en-US" sz="2400" b="1"/>
              <a:t>Anonymous individuals</a:t>
            </a:r>
            <a:r>
              <a:rPr lang="el-GR" altLang="en-US" sz="2400"/>
              <a:t> do not have a global name</a:t>
            </a:r>
            <a:r>
              <a:rPr lang="en-US" altLang="en-US" sz="2400"/>
              <a:t>. They can be defined using a name (e.g., </a:t>
            </a:r>
            <a:r>
              <a:rPr lang="en-US" altLang="en-US" sz="2400">
                <a:latin typeface="Courier New" panose="02070309020205020404" pitchFamily="49" charset="0"/>
              </a:rPr>
              <a:t>_:somebody</a:t>
            </a:r>
            <a:r>
              <a:rPr lang="en-US" altLang="en-US" sz="2400"/>
              <a:t>) local </a:t>
            </a:r>
            <a:r>
              <a:rPr lang="el-GR" altLang="en-US" sz="2400"/>
              <a:t>to the ontology they are contained in. </a:t>
            </a:r>
            <a:r>
              <a:rPr lang="en-US" altLang="en-US" sz="2400"/>
              <a:t>They are like blank nodes in RDF.</a:t>
            </a:r>
            <a:endParaRPr lang="el-GR"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BA0066B5-C586-430F-84BB-6134F7765B6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7891" name="Slide Number Placeholder 5">
            <a:extLst>
              <a:ext uri="{FF2B5EF4-FFF2-40B4-BE49-F238E27FC236}">
                <a16:creationId xmlns:a16="http://schemas.microsoft.com/office/drawing/2014/main" id="{5478DA8D-3BE7-4714-959C-D11789C186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DEB931-11E7-489A-B40C-9646FA6A1A44}" type="slidenum">
              <a:rPr lang="el-GR" altLang="en-US"/>
              <a:pPr eaLnBrk="1" hangingPunct="1"/>
              <a:t>32</a:t>
            </a:fld>
            <a:endParaRPr lang="el-GR" altLang="en-US"/>
          </a:p>
        </p:txBody>
      </p:sp>
      <p:sp>
        <p:nvSpPr>
          <p:cNvPr id="37892" name="Rectangle 2">
            <a:extLst>
              <a:ext uri="{FF2B5EF4-FFF2-40B4-BE49-F238E27FC236}">
                <a16:creationId xmlns:a16="http://schemas.microsoft.com/office/drawing/2014/main" id="{A5106EB4-83E0-4C88-8A62-1C6AB99EE467}"/>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37893" name="Picture 3">
            <a:extLst>
              <a:ext uri="{FF2B5EF4-FFF2-40B4-BE49-F238E27FC236}">
                <a16:creationId xmlns:a16="http://schemas.microsoft.com/office/drawing/2014/main" id="{EE62C8F0-98F1-42EE-9749-901B7C086EED}"/>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37894" name="AutoShape 4">
            <a:extLst>
              <a:ext uri="{FF2B5EF4-FFF2-40B4-BE49-F238E27FC236}">
                <a16:creationId xmlns:a16="http://schemas.microsoft.com/office/drawing/2014/main" id="{37BDE5B3-75B8-4E83-A642-8C23B45A835E}"/>
              </a:ext>
            </a:extLst>
          </p:cNvPr>
          <p:cNvSpPr>
            <a:spLocks noChangeArrowheads="1"/>
          </p:cNvSpPr>
          <p:nvPr/>
        </p:nvSpPr>
        <p:spPr bwMode="auto">
          <a:xfrm rot="-5400000">
            <a:off x="6768307" y="5337969"/>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a:extLst>
              <a:ext uri="{FF2B5EF4-FFF2-40B4-BE49-F238E27FC236}">
                <a16:creationId xmlns:a16="http://schemas.microsoft.com/office/drawing/2014/main" id="{A298E3DA-BC39-4E49-90DF-12112C1466E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2531" name="Slide Number Placeholder 5">
            <a:extLst>
              <a:ext uri="{FF2B5EF4-FFF2-40B4-BE49-F238E27FC236}">
                <a16:creationId xmlns:a16="http://schemas.microsoft.com/office/drawing/2014/main" id="{BB7086B6-51CB-461B-9C8C-B6CF1B6855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A565BA-23CD-4887-BC78-F36A7AA47A1A}" type="slidenum">
              <a:rPr lang="el-GR" altLang="en-US"/>
              <a:pPr eaLnBrk="1" hangingPunct="1"/>
              <a:t>33</a:t>
            </a:fld>
            <a:endParaRPr lang="el-GR" altLang="en-US"/>
          </a:p>
        </p:txBody>
      </p:sp>
      <p:sp>
        <p:nvSpPr>
          <p:cNvPr id="22532" name="Rectangle 2">
            <a:extLst>
              <a:ext uri="{FF2B5EF4-FFF2-40B4-BE49-F238E27FC236}">
                <a16:creationId xmlns:a16="http://schemas.microsoft.com/office/drawing/2014/main" id="{0BB510FD-0C38-4890-B614-AB566BBCEAB3}"/>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22533" name="Picture 3">
            <a:extLst>
              <a:ext uri="{FF2B5EF4-FFF2-40B4-BE49-F238E27FC236}">
                <a16:creationId xmlns:a16="http://schemas.microsoft.com/office/drawing/2014/main" id="{56305398-0EF5-42C7-8E0D-30A126A9B6F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22534" name="AutoShape 4">
            <a:extLst>
              <a:ext uri="{FF2B5EF4-FFF2-40B4-BE49-F238E27FC236}">
                <a16:creationId xmlns:a16="http://schemas.microsoft.com/office/drawing/2014/main" id="{8DEF0CEF-F5DD-47B9-B4C7-4AAFA7C89531}"/>
              </a:ext>
            </a:extLst>
          </p:cNvPr>
          <p:cNvSpPr>
            <a:spLocks noChangeArrowheads="1"/>
          </p:cNvSpPr>
          <p:nvPr/>
        </p:nvSpPr>
        <p:spPr bwMode="auto">
          <a:xfrm>
            <a:off x="5076825" y="4508500"/>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938203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245DC7A4-714D-4399-87C0-B2F2D66180E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3555" name="Slide Number Placeholder 5">
            <a:extLst>
              <a:ext uri="{FF2B5EF4-FFF2-40B4-BE49-F238E27FC236}">
                <a16:creationId xmlns:a16="http://schemas.microsoft.com/office/drawing/2014/main" id="{E534A31B-6BC7-4EA4-8E1B-EEEF993627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13C308-7F37-4237-9DDA-120D58288506}" type="slidenum">
              <a:rPr lang="el-GR" altLang="en-US"/>
              <a:pPr eaLnBrk="1" hangingPunct="1"/>
              <a:t>34</a:t>
            </a:fld>
            <a:endParaRPr lang="el-GR" altLang="en-US"/>
          </a:p>
        </p:txBody>
      </p:sp>
      <p:sp>
        <p:nvSpPr>
          <p:cNvPr id="23556" name="Rectangle 2">
            <a:extLst>
              <a:ext uri="{FF2B5EF4-FFF2-40B4-BE49-F238E27FC236}">
                <a16:creationId xmlns:a16="http://schemas.microsoft.com/office/drawing/2014/main" id="{CEFF518E-E063-4861-AD61-CEE328A186B1}"/>
              </a:ext>
            </a:extLst>
          </p:cNvPr>
          <p:cNvSpPr>
            <a:spLocks noGrp="1" noChangeArrowheads="1"/>
          </p:cNvSpPr>
          <p:nvPr>
            <p:ph type="title"/>
          </p:nvPr>
        </p:nvSpPr>
        <p:spPr/>
        <p:txBody>
          <a:bodyPr/>
          <a:lstStyle/>
          <a:p>
            <a:pPr eaLnBrk="1" hangingPunct="1"/>
            <a:r>
              <a:rPr lang="en-US" altLang="en-US"/>
              <a:t>Datatypes</a:t>
            </a:r>
            <a:endParaRPr lang="el-GR" altLang="en-US"/>
          </a:p>
        </p:txBody>
      </p:sp>
      <p:sp>
        <p:nvSpPr>
          <p:cNvPr id="23557" name="Rectangle 3">
            <a:extLst>
              <a:ext uri="{FF2B5EF4-FFF2-40B4-BE49-F238E27FC236}">
                <a16:creationId xmlns:a16="http://schemas.microsoft.com/office/drawing/2014/main" id="{53C5729B-F7F5-4794-86A9-33A2C5828387}"/>
              </a:ext>
            </a:extLst>
          </p:cNvPr>
          <p:cNvSpPr>
            <a:spLocks noGrp="1" noChangeArrowheads="1"/>
          </p:cNvSpPr>
          <p:nvPr>
            <p:ph type="body" idx="1"/>
          </p:nvPr>
        </p:nvSpPr>
        <p:spPr/>
        <p:txBody>
          <a:bodyPr/>
          <a:lstStyle/>
          <a:p>
            <a:pPr eaLnBrk="1" hangingPunct="1">
              <a:lnSpc>
                <a:spcPct val="80000"/>
              </a:lnSpc>
            </a:pPr>
            <a:r>
              <a:rPr lang="en-US" altLang="en-US" sz="1800" b="1" dirty="0"/>
              <a:t>Datatypes</a:t>
            </a:r>
            <a:r>
              <a:rPr lang="en-US" altLang="en-US" sz="1800" dirty="0"/>
              <a:t> are entities that represent sets of data values.</a:t>
            </a:r>
          </a:p>
          <a:p>
            <a:pPr eaLnBrk="1" hangingPunct="1">
              <a:lnSpc>
                <a:spcPct val="80000"/>
              </a:lnSpc>
              <a:buFontTx/>
              <a:buNone/>
            </a:pPr>
            <a:endParaRPr lang="en-US" altLang="en-US" sz="1800" dirty="0"/>
          </a:p>
          <a:p>
            <a:pPr eaLnBrk="1" hangingPunct="1">
              <a:lnSpc>
                <a:spcPct val="80000"/>
              </a:lnSpc>
            </a:pPr>
            <a:r>
              <a:rPr lang="en-US" altLang="en-US" sz="1800" dirty="0"/>
              <a:t>OWL 2 offers a rich set of data types: decimal numbers, integers, floating point numbers, </a:t>
            </a:r>
            <a:r>
              <a:rPr lang="en-US" altLang="en-US" sz="1800" dirty="0" err="1"/>
              <a:t>rationals</a:t>
            </a:r>
            <a:r>
              <a:rPr lang="en-US" altLang="en-US" sz="1800" dirty="0"/>
              <a:t>, reals, strings, binary data, IRIs and time instants.</a:t>
            </a:r>
          </a:p>
          <a:p>
            <a:pPr eaLnBrk="1" hangingPunct="1">
              <a:lnSpc>
                <a:spcPct val="80000"/>
              </a:lnSpc>
            </a:pPr>
            <a:endParaRPr lang="en-US" altLang="en-US" sz="1800" dirty="0"/>
          </a:p>
          <a:p>
            <a:pPr eaLnBrk="1" hangingPunct="1">
              <a:lnSpc>
                <a:spcPct val="80000"/>
              </a:lnSpc>
            </a:pPr>
            <a:r>
              <a:rPr lang="en-US" altLang="en-US" sz="1800" dirty="0"/>
              <a:t>In most cases, these data types are taken from XML schema. From RDF and RDFS, we have </a:t>
            </a:r>
            <a:r>
              <a:rPr lang="el-GR" altLang="en-US" sz="1800" dirty="0">
                <a:latin typeface="Courier New" panose="02070309020205020404" pitchFamily="49" charset="0"/>
              </a:rPr>
              <a:t>rdf:XMLLitera</a:t>
            </a:r>
            <a:r>
              <a:rPr lang="en-US" altLang="en-US" sz="1800" dirty="0">
                <a:latin typeface="Courier New" panose="02070309020205020404" pitchFamily="49" charset="0"/>
              </a:rPr>
              <a:t>l, </a:t>
            </a:r>
            <a:r>
              <a:rPr lang="el-GR" altLang="en-US" sz="1800" dirty="0">
                <a:latin typeface="Courier New" panose="02070309020205020404" pitchFamily="49" charset="0"/>
              </a:rPr>
              <a:t>rdf:PlainLiteral</a:t>
            </a:r>
            <a:r>
              <a:rPr lang="en-US" altLang="en-US" sz="1800" dirty="0"/>
              <a:t> and</a:t>
            </a:r>
            <a:r>
              <a:rPr lang="en-US" altLang="en-US" sz="1800" i="1" dirty="0"/>
              <a:t> </a:t>
            </a:r>
            <a:r>
              <a:rPr lang="el-GR" altLang="en-US" sz="1800" dirty="0">
                <a:latin typeface="Courier New" panose="02070309020205020404" pitchFamily="49" charset="0"/>
              </a:rPr>
              <a:t>rdfs:Literal</a:t>
            </a:r>
            <a:r>
              <a:rPr lang="en-US" altLang="en-US" sz="1800" dirty="0">
                <a:latin typeface="Courier New" panose="02070309020205020404" pitchFamily="49" charset="0"/>
              </a:rPr>
              <a:t>.</a:t>
            </a:r>
          </a:p>
          <a:p>
            <a:pPr eaLnBrk="1" hangingPunct="1">
              <a:lnSpc>
                <a:spcPct val="80000"/>
              </a:lnSpc>
              <a:buFontTx/>
              <a:buNone/>
            </a:pPr>
            <a:endParaRPr lang="en-US" altLang="en-US" sz="1800" dirty="0">
              <a:latin typeface="Courier New" panose="02070309020205020404" pitchFamily="49" charset="0"/>
            </a:endParaRPr>
          </a:p>
          <a:p>
            <a:pPr eaLnBrk="1" hangingPunct="1">
              <a:lnSpc>
                <a:spcPct val="80000"/>
              </a:lnSpc>
            </a:pPr>
            <a:r>
              <a:rPr lang="el-GR" altLang="en-US" sz="1800" dirty="0">
                <a:latin typeface="Courier New" panose="02070309020205020404" pitchFamily="49" charset="0"/>
              </a:rPr>
              <a:t>rdfs:Literal</a:t>
            </a:r>
            <a:r>
              <a:rPr lang="en-US" altLang="en-US" sz="1800" dirty="0"/>
              <a:t> contains all the elements of other data types.</a:t>
            </a:r>
            <a:endParaRPr lang="el-GR" altLang="en-US" sz="1800" dirty="0"/>
          </a:p>
          <a:p>
            <a:pPr eaLnBrk="1" hangingPunct="1">
              <a:lnSpc>
                <a:spcPct val="80000"/>
              </a:lnSpc>
            </a:pPr>
            <a:endParaRPr lang="en-US" altLang="en-US" sz="1800" dirty="0"/>
          </a:p>
          <a:p>
            <a:pPr eaLnBrk="1" hangingPunct="1">
              <a:lnSpc>
                <a:spcPct val="80000"/>
              </a:lnSpc>
            </a:pPr>
            <a:r>
              <a:rPr lang="en-US" altLang="en-US" sz="1800" dirty="0"/>
              <a:t>There are also the OWL datatypes </a:t>
            </a:r>
            <a:r>
              <a:rPr lang="en-US" altLang="en-US" sz="1800" dirty="0" err="1">
                <a:latin typeface="Courier New" panose="02070309020205020404" pitchFamily="49" charset="0"/>
              </a:rPr>
              <a:t>owl:real</a:t>
            </a:r>
            <a:r>
              <a:rPr lang="en-US" altLang="en-US" sz="1800" dirty="0"/>
              <a:t> and </a:t>
            </a:r>
            <a:r>
              <a:rPr lang="en-US" altLang="en-US" sz="1800" dirty="0" err="1">
                <a:latin typeface="Courier New" panose="02070309020205020404" pitchFamily="49" charset="0"/>
              </a:rPr>
              <a:t>owl:rational</a:t>
            </a:r>
            <a:r>
              <a:rPr lang="en-US" altLang="en-US" sz="1800" dirty="0">
                <a:latin typeface="Courier New" panose="02070309020205020404" pitchFamily="49" charset="0"/>
              </a:rPr>
              <a:t>.</a:t>
            </a:r>
          </a:p>
          <a:p>
            <a:pPr eaLnBrk="1" hangingPunct="1">
              <a:lnSpc>
                <a:spcPct val="80000"/>
              </a:lnSpc>
            </a:pPr>
            <a:endParaRPr lang="en-US" altLang="en-US" sz="1800" dirty="0"/>
          </a:p>
          <a:p>
            <a:pPr eaLnBrk="1" hangingPunct="1">
              <a:lnSpc>
                <a:spcPct val="80000"/>
              </a:lnSpc>
            </a:pPr>
            <a:r>
              <a:rPr lang="en-US" altLang="en-US" sz="1800" dirty="0"/>
              <a:t>Formally, the data types supported are specified in the OWL 2 </a:t>
            </a:r>
            <a:r>
              <a:rPr lang="en-US" altLang="en-US" sz="1800" b="1" dirty="0"/>
              <a:t>datatype map</a:t>
            </a:r>
            <a:r>
              <a:rPr lang="en-US" altLang="en-US" sz="1800" dirty="0"/>
              <a:t>.</a:t>
            </a:r>
          </a:p>
        </p:txBody>
      </p:sp>
    </p:spTree>
    <p:extLst>
      <p:ext uri="{BB962C8B-B14F-4D97-AF65-F5344CB8AC3E}">
        <p14:creationId xmlns:p14="http://schemas.microsoft.com/office/powerpoint/2010/main" val="1530821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D5FB1195-D4D4-4B18-8868-9BBB4E78B66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4579" name="Slide Number Placeholder 5">
            <a:extLst>
              <a:ext uri="{FF2B5EF4-FFF2-40B4-BE49-F238E27FC236}">
                <a16:creationId xmlns:a16="http://schemas.microsoft.com/office/drawing/2014/main" id="{2BD58124-CFFC-46C3-9CA8-DD8769C329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124D18-4421-4873-B3AF-33E1DB643603}" type="slidenum">
              <a:rPr lang="el-GR" altLang="en-US"/>
              <a:pPr eaLnBrk="1" hangingPunct="1"/>
              <a:t>35</a:t>
            </a:fld>
            <a:endParaRPr lang="el-GR" altLang="en-US"/>
          </a:p>
        </p:txBody>
      </p:sp>
      <p:sp>
        <p:nvSpPr>
          <p:cNvPr id="24580" name="Rectangle 2">
            <a:extLst>
              <a:ext uri="{FF2B5EF4-FFF2-40B4-BE49-F238E27FC236}">
                <a16:creationId xmlns:a16="http://schemas.microsoft.com/office/drawing/2014/main" id="{FF29803D-5BDA-49FF-988C-F403BD57B189}"/>
              </a:ext>
            </a:extLst>
          </p:cNvPr>
          <p:cNvSpPr>
            <a:spLocks noGrp="1" noChangeArrowheads="1"/>
          </p:cNvSpPr>
          <p:nvPr>
            <p:ph type="title"/>
          </p:nvPr>
        </p:nvSpPr>
        <p:spPr/>
        <p:txBody>
          <a:bodyPr/>
          <a:lstStyle/>
          <a:p>
            <a:pPr eaLnBrk="1" hangingPunct="1"/>
            <a:r>
              <a:rPr lang="en-US" altLang="en-US"/>
              <a:t>Datatypes (cont’d)</a:t>
            </a:r>
            <a:endParaRPr lang="el-GR" altLang="en-US"/>
          </a:p>
        </p:txBody>
      </p:sp>
      <p:sp>
        <p:nvSpPr>
          <p:cNvPr id="24581" name="Rectangle 3">
            <a:extLst>
              <a:ext uri="{FF2B5EF4-FFF2-40B4-BE49-F238E27FC236}">
                <a16:creationId xmlns:a16="http://schemas.microsoft.com/office/drawing/2014/main" id="{704B6797-04EB-474D-9A2F-3D47FCC6A4AE}"/>
              </a:ext>
            </a:extLst>
          </p:cNvPr>
          <p:cNvSpPr>
            <a:spLocks noGrp="1" noChangeArrowheads="1"/>
          </p:cNvSpPr>
          <p:nvPr>
            <p:ph type="body" idx="1"/>
          </p:nvPr>
        </p:nvSpPr>
        <p:spPr/>
        <p:txBody>
          <a:bodyPr/>
          <a:lstStyle/>
          <a:p>
            <a:pPr eaLnBrk="1" hangingPunct="1"/>
            <a:r>
              <a:rPr lang="en-US" altLang="en-US" sz="1800" dirty="0"/>
              <a:t>In a datatype map, e</a:t>
            </a:r>
            <a:r>
              <a:rPr lang="el-GR" altLang="en-US" sz="1800" dirty="0"/>
              <a:t>ach datatype is identified by an IRI and is defined by the following components: </a:t>
            </a:r>
            <a:endParaRPr lang="en-GB" altLang="en-US" sz="1800" dirty="0"/>
          </a:p>
          <a:p>
            <a:pPr eaLnBrk="1" hangingPunct="1"/>
            <a:endParaRPr lang="el-GR" altLang="en-US" sz="1800" dirty="0"/>
          </a:p>
          <a:p>
            <a:pPr lvl="1" eaLnBrk="1" hangingPunct="1"/>
            <a:r>
              <a:rPr lang="el-GR" altLang="en-US" sz="1800" dirty="0"/>
              <a:t>The </a:t>
            </a:r>
            <a:r>
              <a:rPr lang="el-GR" altLang="en-US" sz="1800" b="1" dirty="0"/>
              <a:t>value space</a:t>
            </a:r>
            <a:r>
              <a:rPr lang="el-GR" altLang="en-US" sz="1800" dirty="0"/>
              <a:t> is the set of values of the datatype. Elements of the value space are called </a:t>
            </a:r>
            <a:r>
              <a:rPr lang="el-GR" altLang="en-US" sz="1800" b="1" dirty="0"/>
              <a:t>data values</a:t>
            </a:r>
            <a:r>
              <a:rPr lang="el-GR" altLang="en-US" sz="1800" dirty="0"/>
              <a:t>. </a:t>
            </a:r>
            <a:endParaRPr lang="en-GB" altLang="en-US" sz="1800" dirty="0"/>
          </a:p>
          <a:p>
            <a:pPr lvl="1" eaLnBrk="1" hangingPunct="1"/>
            <a:endParaRPr lang="el-GR" altLang="en-US" sz="1800" dirty="0"/>
          </a:p>
          <a:p>
            <a:pPr lvl="1" eaLnBrk="1" hangingPunct="1"/>
            <a:r>
              <a:rPr lang="el-GR" altLang="en-US" sz="1800" dirty="0"/>
              <a:t>The </a:t>
            </a:r>
            <a:r>
              <a:rPr lang="el-GR" altLang="en-US" sz="1800" b="1" dirty="0"/>
              <a:t>lexical space</a:t>
            </a:r>
            <a:r>
              <a:rPr lang="el-GR" altLang="en-US" sz="1800" dirty="0"/>
              <a:t> is a set of strings that can be used to refer to data values. Each member of the lexical space is called a </a:t>
            </a:r>
            <a:r>
              <a:rPr lang="el-GR" altLang="en-US" sz="1800" b="1" dirty="0"/>
              <a:t>lexical form</a:t>
            </a:r>
            <a:r>
              <a:rPr lang="el-GR" altLang="en-US" sz="1800" dirty="0"/>
              <a:t>, and it is mapped to a particular data value.</a:t>
            </a:r>
            <a:endParaRPr lang="en-GB" altLang="en-US" sz="1800" dirty="0"/>
          </a:p>
          <a:p>
            <a:pPr marL="457200" lvl="1" indent="0" eaLnBrk="1" hangingPunct="1">
              <a:buNone/>
            </a:pPr>
            <a:r>
              <a:rPr lang="el-GR" altLang="en-US" sz="1800" dirty="0"/>
              <a:t> </a:t>
            </a:r>
          </a:p>
          <a:p>
            <a:pPr lvl="1" eaLnBrk="1" hangingPunct="1"/>
            <a:r>
              <a:rPr lang="el-GR" altLang="en-US" sz="1800" dirty="0"/>
              <a:t>The </a:t>
            </a:r>
            <a:r>
              <a:rPr lang="el-GR" altLang="en-US" sz="1800" b="1" dirty="0"/>
              <a:t>facet space</a:t>
            </a:r>
            <a:r>
              <a:rPr lang="el-GR" altLang="en-US" sz="1800" dirty="0"/>
              <a:t> is a </a:t>
            </a:r>
            <a:r>
              <a:rPr lang="el-GR" altLang="en-US" sz="1800" b="1" dirty="0"/>
              <a:t>set of pairs </a:t>
            </a:r>
            <a:r>
              <a:rPr lang="el-GR" altLang="en-US" sz="1800" dirty="0"/>
              <a:t>of the form </a:t>
            </a:r>
            <a:r>
              <a:rPr lang="el-GR" altLang="en-US" sz="1800" i="1" dirty="0"/>
              <a:t>(F,v)</a:t>
            </a:r>
            <a:r>
              <a:rPr lang="el-GR" altLang="en-US" sz="1800" dirty="0"/>
              <a:t> where </a:t>
            </a:r>
            <a:r>
              <a:rPr lang="el-GR" altLang="en-US" sz="1800" i="1" dirty="0"/>
              <a:t>F</a:t>
            </a:r>
            <a:r>
              <a:rPr lang="el-GR" altLang="en-US" sz="1800" dirty="0"/>
              <a:t> is an IRI called a </a:t>
            </a:r>
            <a:r>
              <a:rPr lang="el-GR" altLang="en-US" sz="1800" b="1" dirty="0"/>
              <a:t>constraining facet</a:t>
            </a:r>
            <a:r>
              <a:rPr lang="el-GR" altLang="en-US" sz="1800" dirty="0"/>
              <a:t>, and </a:t>
            </a:r>
            <a:r>
              <a:rPr lang="el-GR" altLang="en-US" sz="1800" i="1" dirty="0"/>
              <a:t>v</a:t>
            </a:r>
            <a:r>
              <a:rPr lang="el-GR" altLang="en-US" sz="1800" dirty="0"/>
              <a:t> is an arbitrary data value called the </a:t>
            </a:r>
            <a:r>
              <a:rPr lang="el-GR" altLang="en-US" sz="1800" b="1" dirty="0"/>
              <a:t>constraining value</a:t>
            </a:r>
            <a:r>
              <a:rPr lang="el-GR" altLang="en-US" sz="1800" dirty="0"/>
              <a:t>. Each such pair is mapped to a subset of the value space of the datatype. </a:t>
            </a:r>
          </a:p>
          <a:p>
            <a:pPr eaLnBrk="1" hangingPunct="1">
              <a:lnSpc>
                <a:spcPct val="80000"/>
              </a:lnSpc>
            </a:pPr>
            <a:endParaRPr lang="el-GR" altLang="en-US" sz="2800" dirty="0"/>
          </a:p>
        </p:txBody>
      </p:sp>
    </p:spTree>
    <p:extLst>
      <p:ext uri="{BB962C8B-B14F-4D97-AF65-F5344CB8AC3E}">
        <p14:creationId xmlns:p14="http://schemas.microsoft.com/office/powerpoint/2010/main" val="4042794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a:extLst>
              <a:ext uri="{FF2B5EF4-FFF2-40B4-BE49-F238E27FC236}">
                <a16:creationId xmlns:a16="http://schemas.microsoft.com/office/drawing/2014/main" id="{E657DAB3-FAB1-4909-B9B1-90D2C1F862D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25603" name="Slide Number Placeholder 5">
            <a:extLst>
              <a:ext uri="{FF2B5EF4-FFF2-40B4-BE49-F238E27FC236}">
                <a16:creationId xmlns:a16="http://schemas.microsoft.com/office/drawing/2014/main" id="{6BD6D8E5-7C07-4A0F-8CEB-6D966110AF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219A6A-4629-4DEA-8250-B43DD130DE18}" type="slidenum">
              <a:rPr lang="el-GR" altLang="en-US"/>
              <a:pPr eaLnBrk="1" hangingPunct="1"/>
              <a:t>36</a:t>
            </a:fld>
            <a:endParaRPr lang="el-GR" altLang="en-US"/>
          </a:p>
        </p:txBody>
      </p:sp>
      <p:sp>
        <p:nvSpPr>
          <p:cNvPr id="25604" name="Rectangle 2">
            <a:extLst>
              <a:ext uri="{FF2B5EF4-FFF2-40B4-BE49-F238E27FC236}">
                <a16:creationId xmlns:a16="http://schemas.microsoft.com/office/drawing/2014/main" id="{163E3126-B5E8-47A2-97B9-3691DFFDD7FB}"/>
              </a:ext>
            </a:extLst>
          </p:cNvPr>
          <p:cNvSpPr>
            <a:spLocks noGrp="1" noChangeArrowheads="1"/>
          </p:cNvSpPr>
          <p:nvPr>
            <p:ph type="title"/>
          </p:nvPr>
        </p:nvSpPr>
        <p:spPr/>
        <p:txBody>
          <a:bodyPr/>
          <a:lstStyle/>
          <a:p>
            <a:pPr eaLnBrk="1" hangingPunct="1"/>
            <a:r>
              <a:rPr lang="en-US" altLang="en-US"/>
              <a:t>Facet Space</a:t>
            </a:r>
            <a:endParaRPr lang="el-GR" altLang="en-US"/>
          </a:p>
        </p:txBody>
      </p:sp>
      <p:sp>
        <p:nvSpPr>
          <p:cNvPr id="25605" name="Rectangle 3">
            <a:extLst>
              <a:ext uri="{FF2B5EF4-FFF2-40B4-BE49-F238E27FC236}">
                <a16:creationId xmlns:a16="http://schemas.microsoft.com/office/drawing/2014/main" id="{6E6A270D-F7A3-4C90-9FE3-1D57BA94FE7A}"/>
              </a:ext>
            </a:extLst>
          </p:cNvPr>
          <p:cNvSpPr>
            <a:spLocks noGrp="1" noChangeArrowheads="1"/>
          </p:cNvSpPr>
          <p:nvPr>
            <p:ph type="body" idx="1"/>
          </p:nvPr>
        </p:nvSpPr>
        <p:spPr/>
        <p:txBody>
          <a:bodyPr/>
          <a:lstStyle/>
          <a:p>
            <a:pPr eaLnBrk="1" hangingPunct="1">
              <a:lnSpc>
                <a:spcPct val="90000"/>
              </a:lnSpc>
            </a:pPr>
            <a:r>
              <a:rPr lang="en-US" altLang="en-US" sz="2000" dirty="0"/>
              <a:t>For the XML Schema datatypes </a:t>
            </a:r>
            <a:r>
              <a:rPr lang="el-GR" altLang="en-US" sz="2000" dirty="0">
                <a:latin typeface="Courier New" panose="02070309020205020404" pitchFamily="49" charset="0"/>
              </a:rPr>
              <a:t>xsd:double, xsd:float</a:t>
            </a:r>
            <a:r>
              <a:rPr lang="el-GR" altLang="en-US" sz="2000" dirty="0"/>
              <a:t>, and </a:t>
            </a:r>
            <a:r>
              <a:rPr lang="el-GR" altLang="en-US" sz="2000" dirty="0">
                <a:latin typeface="Courier New" panose="02070309020205020404" pitchFamily="49" charset="0"/>
              </a:rPr>
              <a:t>xsd:decimal</a:t>
            </a:r>
            <a:r>
              <a:rPr lang="en-US" altLang="en-US" sz="2000" dirty="0">
                <a:latin typeface="Courier New" panose="02070309020205020404" pitchFamily="49" charset="0"/>
              </a:rPr>
              <a:t>,</a:t>
            </a:r>
            <a:r>
              <a:rPr lang="el-GR" altLang="en-US" sz="2000" dirty="0"/>
              <a:t> </a:t>
            </a:r>
            <a:r>
              <a:rPr lang="en-US" altLang="en-US" sz="2000" dirty="0"/>
              <a:t>the </a:t>
            </a:r>
            <a:r>
              <a:rPr lang="en-US" altLang="en-US" sz="2000" b="1" dirty="0"/>
              <a:t>constraining facets</a:t>
            </a:r>
            <a:r>
              <a:rPr lang="en-US" altLang="en-US" sz="2000" dirty="0"/>
              <a:t> allowed are: </a:t>
            </a:r>
            <a:r>
              <a:rPr lang="el-GR" altLang="en-US" sz="2000" dirty="0">
                <a:latin typeface="Courier New" panose="02070309020205020404" pitchFamily="49" charset="0"/>
              </a:rPr>
              <a:t>xsd:minInclusive, xsd:maxInclusive, xsd:minExclusive</a:t>
            </a:r>
            <a:r>
              <a:rPr lang="el-GR" altLang="en-US" sz="2000" dirty="0"/>
              <a:t> and </a:t>
            </a:r>
            <a:r>
              <a:rPr lang="el-GR" altLang="en-US" sz="2000" dirty="0">
                <a:latin typeface="Courier New" panose="02070309020205020404" pitchFamily="49" charset="0"/>
              </a:rPr>
              <a:t>xsd:maxExclusive</a:t>
            </a:r>
            <a:r>
              <a:rPr lang="el-GR" altLang="en-US" sz="2000" dirty="0"/>
              <a:t>. </a:t>
            </a:r>
            <a:endParaRPr lang="en-US" altLang="en-US" sz="2000" dirty="0"/>
          </a:p>
          <a:p>
            <a:pPr eaLnBrk="1" hangingPunct="1">
              <a:lnSpc>
                <a:spcPct val="90000"/>
              </a:lnSpc>
            </a:pPr>
            <a:endParaRPr lang="en-US" altLang="en-US" sz="2000" dirty="0"/>
          </a:p>
          <a:p>
            <a:pPr eaLnBrk="1" hangingPunct="1">
              <a:lnSpc>
                <a:spcPct val="90000"/>
              </a:lnSpc>
            </a:pPr>
            <a:r>
              <a:rPr lang="en-US" altLang="en-US" sz="2000" dirty="0"/>
              <a:t>Example: The pair</a:t>
            </a:r>
            <a:r>
              <a:rPr lang="el-GR" altLang="en-US" sz="2000" dirty="0">
                <a:latin typeface="Courier New" panose="02070309020205020404" pitchFamily="49" charset="0"/>
              </a:rPr>
              <a:t>(xsd:minInclusive,v)</a:t>
            </a:r>
            <a:r>
              <a:rPr lang="el-GR" altLang="en-US" sz="2000" dirty="0"/>
              <a:t> </a:t>
            </a:r>
            <a:r>
              <a:rPr lang="en-US" altLang="en-US" sz="2000" dirty="0"/>
              <a:t>of the facet space denotes </a:t>
            </a:r>
            <a:r>
              <a:rPr lang="el-GR" altLang="en-US" sz="2000" dirty="0"/>
              <a:t>the set of all numbers </a:t>
            </a:r>
            <a:r>
              <a:rPr lang="el-GR" altLang="en-US" sz="2000" i="1" dirty="0">
                <a:latin typeface="Courier New" panose="02070309020205020404" pitchFamily="49" charset="0"/>
              </a:rPr>
              <a:t>x</a:t>
            </a:r>
            <a:r>
              <a:rPr lang="el-GR" altLang="en-US" sz="2000" dirty="0"/>
              <a:t> from the value space of </a:t>
            </a:r>
            <a:r>
              <a:rPr lang="en-US" altLang="en-US" sz="2000" dirty="0"/>
              <a:t>the datatype</a:t>
            </a:r>
            <a:r>
              <a:rPr lang="el-GR" altLang="en-US" sz="2000" dirty="0"/>
              <a:t> such that </a:t>
            </a:r>
            <a:r>
              <a:rPr lang="el-GR" altLang="en-US" sz="2000" dirty="0">
                <a:latin typeface="Courier New" panose="02070309020205020404" pitchFamily="49" charset="0"/>
              </a:rPr>
              <a:t>x=v </a:t>
            </a:r>
            <a:r>
              <a:rPr lang="el-GR" altLang="en-US" sz="2000" dirty="0"/>
              <a:t>or </a:t>
            </a:r>
            <a:r>
              <a:rPr lang="el-GR" altLang="en-US" sz="2000" dirty="0">
                <a:latin typeface="Courier New" panose="02070309020205020404" pitchFamily="49" charset="0"/>
              </a:rPr>
              <a:t>x&gt;v</a:t>
            </a:r>
            <a:r>
              <a:rPr lang="en-US" altLang="en-US" sz="2000" dirty="0"/>
              <a:t>.</a:t>
            </a:r>
          </a:p>
          <a:p>
            <a:pPr eaLnBrk="1" hangingPunct="1">
              <a:lnSpc>
                <a:spcPct val="90000"/>
              </a:lnSpc>
            </a:pPr>
            <a:endParaRPr lang="en-US" altLang="en-US" sz="2000" dirty="0"/>
          </a:p>
          <a:p>
            <a:pPr eaLnBrk="1" hangingPunct="1">
              <a:lnSpc>
                <a:spcPct val="90000"/>
              </a:lnSpc>
            </a:pPr>
            <a:r>
              <a:rPr lang="en-US" altLang="en-US" sz="2000" dirty="0"/>
              <a:t>Similarly for other datatypes.</a:t>
            </a:r>
          </a:p>
          <a:p>
            <a:pPr eaLnBrk="1" hangingPunct="1">
              <a:lnSpc>
                <a:spcPct val="90000"/>
              </a:lnSpc>
            </a:pPr>
            <a:endParaRPr lang="en-US" altLang="en-US" sz="2000" dirty="0"/>
          </a:p>
          <a:p>
            <a:pPr eaLnBrk="1" hangingPunct="1">
              <a:lnSpc>
                <a:spcPct val="90000"/>
              </a:lnSpc>
            </a:pPr>
            <a:r>
              <a:rPr lang="en-US" altLang="en-US" sz="2000" dirty="0"/>
              <a:t>We will see later how constraining facets can be used to define </a:t>
            </a:r>
            <a:r>
              <a:rPr lang="en-US" altLang="en-US" sz="2000" b="1" dirty="0"/>
              <a:t>data ranges.</a:t>
            </a:r>
          </a:p>
          <a:p>
            <a:pPr eaLnBrk="1" hangingPunct="1">
              <a:lnSpc>
                <a:spcPct val="90000"/>
              </a:lnSpc>
              <a:buFontTx/>
              <a:buNone/>
            </a:pPr>
            <a:endParaRPr lang="el-GR" altLang="en-US" sz="2400" dirty="0"/>
          </a:p>
        </p:txBody>
      </p:sp>
    </p:spTree>
    <p:extLst>
      <p:ext uri="{BB962C8B-B14F-4D97-AF65-F5344CB8AC3E}">
        <p14:creationId xmlns:p14="http://schemas.microsoft.com/office/powerpoint/2010/main" val="287106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a:extLst>
              <a:ext uri="{FF2B5EF4-FFF2-40B4-BE49-F238E27FC236}">
                <a16:creationId xmlns:a16="http://schemas.microsoft.com/office/drawing/2014/main" id="{ACDC6772-8E2E-4003-9550-96D3940BB9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8915" name="Slide Number Placeholder 5">
            <a:extLst>
              <a:ext uri="{FF2B5EF4-FFF2-40B4-BE49-F238E27FC236}">
                <a16:creationId xmlns:a16="http://schemas.microsoft.com/office/drawing/2014/main" id="{62FA2D33-4F54-4673-A316-ABBED817C1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C08AE7-F6D1-4CA5-821B-5D6C7D28950F}" type="slidenum">
              <a:rPr lang="el-GR" altLang="en-US"/>
              <a:pPr eaLnBrk="1" hangingPunct="1"/>
              <a:t>37</a:t>
            </a:fld>
            <a:endParaRPr lang="el-GR" altLang="en-US"/>
          </a:p>
        </p:txBody>
      </p:sp>
      <p:sp>
        <p:nvSpPr>
          <p:cNvPr id="38916" name="Rectangle 2">
            <a:extLst>
              <a:ext uri="{FF2B5EF4-FFF2-40B4-BE49-F238E27FC236}">
                <a16:creationId xmlns:a16="http://schemas.microsoft.com/office/drawing/2014/main" id="{F89F4559-EE9C-4B65-B417-9BEEFCAD3B27}"/>
              </a:ext>
            </a:extLst>
          </p:cNvPr>
          <p:cNvSpPr>
            <a:spLocks noGrp="1" noChangeArrowheads="1"/>
          </p:cNvSpPr>
          <p:nvPr>
            <p:ph type="title"/>
          </p:nvPr>
        </p:nvSpPr>
        <p:spPr/>
        <p:txBody>
          <a:bodyPr/>
          <a:lstStyle/>
          <a:p>
            <a:pPr eaLnBrk="1" hangingPunct="1"/>
            <a:r>
              <a:rPr lang="en-US" altLang="en-US"/>
              <a:t>Literals</a:t>
            </a:r>
            <a:endParaRPr lang="el-GR" altLang="en-US"/>
          </a:p>
        </p:txBody>
      </p:sp>
      <p:sp>
        <p:nvSpPr>
          <p:cNvPr id="38917" name="Rectangle 3">
            <a:extLst>
              <a:ext uri="{FF2B5EF4-FFF2-40B4-BE49-F238E27FC236}">
                <a16:creationId xmlns:a16="http://schemas.microsoft.com/office/drawing/2014/main" id="{8B273A92-4AD6-4ACA-AFC1-63E4946C4CBB}"/>
              </a:ext>
            </a:extLst>
          </p:cNvPr>
          <p:cNvSpPr>
            <a:spLocks noGrp="1" noChangeArrowheads="1"/>
          </p:cNvSpPr>
          <p:nvPr>
            <p:ph type="body" idx="1"/>
          </p:nvPr>
        </p:nvSpPr>
        <p:spPr/>
        <p:txBody>
          <a:bodyPr/>
          <a:lstStyle/>
          <a:p>
            <a:pPr eaLnBrk="1" hangingPunct="1">
              <a:lnSpc>
                <a:spcPct val="90000"/>
              </a:lnSpc>
            </a:pPr>
            <a:r>
              <a:rPr lang="en-US" altLang="en-US" sz="2800" b="1"/>
              <a:t>Literals</a:t>
            </a:r>
            <a:r>
              <a:rPr lang="en-US" altLang="en-US" sz="2800"/>
              <a:t> represent data values such as particular strings or integers. They are analogous to RDF literals.</a:t>
            </a:r>
          </a:p>
          <a:p>
            <a:pPr eaLnBrk="1" hangingPunct="1">
              <a:lnSpc>
                <a:spcPct val="90000"/>
              </a:lnSpc>
            </a:pPr>
            <a:endParaRPr lang="en-US" altLang="en-US" sz="2800"/>
          </a:p>
          <a:p>
            <a:pPr eaLnBrk="1" hangingPunct="1">
              <a:lnSpc>
                <a:spcPct val="90000"/>
              </a:lnSpc>
            </a:pPr>
            <a:r>
              <a:rPr lang="en-US" altLang="en-US" sz="2800"/>
              <a:t>Examples:</a:t>
            </a:r>
          </a:p>
          <a:p>
            <a:pPr lvl="1" eaLnBrk="1" hangingPunct="1">
              <a:lnSpc>
                <a:spcPct val="90000"/>
              </a:lnSpc>
            </a:pPr>
            <a:r>
              <a:rPr lang="el-GR" altLang="en-US" sz="2400">
                <a:latin typeface="Courier New" panose="02070309020205020404" pitchFamily="49" charset="0"/>
              </a:rPr>
              <a:t>"1"^^xsd:integer</a:t>
            </a:r>
            <a:r>
              <a:rPr lang="el-GR" altLang="en-US" sz="2400"/>
              <a:t> </a:t>
            </a:r>
            <a:r>
              <a:rPr lang="en-US" altLang="en-US" sz="2400"/>
              <a:t>(</a:t>
            </a:r>
            <a:r>
              <a:rPr lang="en-US" altLang="en-US" sz="2400" b="1"/>
              <a:t>typed literal</a:t>
            </a:r>
            <a:r>
              <a:rPr lang="en-US" altLang="en-US" sz="2400"/>
              <a:t>)</a:t>
            </a:r>
          </a:p>
          <a:p>
            <a:pPr lvl="1" eaLnBrk="1" hangingPunct="1">
              <a:lnSpc>
                <a:spcPct val="90000"/>
              </a:lnSpc>
            </a:pPr>
            <a:r>
              <a:rPr lang="el-GR" altLang="en-US" sz="2400">
                <a:latin typeface="Courier New" panose="02070309020205020404" pitchFamily="49" charset="0"/>
              </a:rPr>
              <a:t>"Family Guy"</a:t>
            </a:r>
            <a:r>
              <a:rPr lang="el-GR" altLang="en-US" sz="2400"/>
              <a:t> </a:t>
            </a:r>
            <a:r>
              <a:rPr lang="en-US" altLang="en-US" sz="2400"/>
              <a:t>(</a:t>
            </a:r>
            <a:r>
              <a:rPr lang="en-US" altLang="en-US" sz="2400" b="1"/>
              <a:t>plain literal</a:t>
            </a:r>
            <a:r>
              <a:rPr lang="en-US" altLang="en-US" sz="2400"/>
              <a:t>, </a:t>
            </a:r>
            <a:r>
              <a:rPr lang="el-GR" altLang="en-US" sz="2400"/>
              <a:t>an abbreviation for </a:t>
            </a:r>
            <a:r>
              <a:rPr lang="el-GR" altLang="en-US" sz="2400">
                <a:latin typeface="Courier New" panose="02070309020205020404" pitchFamily="49" charset="0"/>
              </a:rPr>
              <a:t>"Family Guy"^^rdf:PlainLiteral</a:t>
            </a:r>
            <a:r>
              <a:rPr lang="en-US" altLang="en-US" sz="2400"/>
              <a:t>)</a:t>
            </a:r>
          </a:p>
          <a:p>
            <a:pPr lvl="1" eaLnBrk="1" hangingPunct="1">
              <a:lnSpc>
                <a:spcPct val="90000"/>
              </a:lnSpc>
            </a:pPr>
            <a:r>
              <a:rPr lang="el-GR" altLang="en-US" sz="2400">
                <a:latin typeface="Courier New" panose="02070309020205020404" pitchFamily="49" charset="0"/>
              </a:rPr>
              <a:t>"Padre de familia"@es</a:t>
            </a:r>
            <a:r>
              <a:rPr lang="el-GR" altLang="en-US" sz="2400"/>
              <a:t> </a:t>
            </a:r>
            <a:r>
              <a:rPr lang="en-US" altLang="en-US" sz="2400"/>
              <a:t>(</a:t>
            </a:r>
            <a:r>
              <a:rPr lang="en-US" altLang="en-US" sz="2400" b="1"/>
              <a:t>plain literal with language tag</a:t>
            </a:r>
            <a:r>
              <a:rPr lang="en-US" altLang="en-US" sz="2400"/>
              <a:t>, an </a:t>
            </a:r>
            <a:r>
              <a:rPr lang="el-GR" altLang="en-US" sz="2400"/>
              <a:t>abbreviation for  </a:t>
            </a:r>
            <a:r>
              <a:rPr lang="el-GR" altLang="en-US" sz="2400">
                <a:latin typeface="Courier New" panose="02070309020205020404" pitchFamily="49" charset="0"/>
              </a:rPr>
              <a:t>"Padre de familia@es"^^rdf:PlainLiteral</a:t>
            </a:r>
            <a:r>
              <a:rPr lang="en-US" altLang="en-US" sz="2400"/>
              <a:t>)</a:t>
            </a:r>
            <a:endParaRPr lang="el-GR"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36C1ED7A-EB7D-4303-827F-24F5B54028E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39939" name="Slide Number Placeholder 5">
            <a:extLst>
              <a:ext uri="{FF2B5EF4-FFF2-40B4-BE49-F238E27FC236}">
                <a16:creationId xmlns:a16="http://schemas.microsoft.com/office/drawing/2014/main" id="{0E4B25AC-1057-40BB-9549-3B0813A895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39C19D-C871-4A15-99D6-12681E9462FF}" type="slidenum">
              <a:rPr lang="el-GR" altLang="en-US"/>
              <a:pPr eaLnBrk="1" hangingPunct="1"/>
              <a:t>38</a:t>
            </a:fld>
            <a:endParaRPr lang="el-GR" altLang="en-US"/>
          </a:p>
        </p:txBody>
      </p:sp>
      <p:sp>
        <p:nvSpPr>
          <p:cNvPr id="39940" name="Rectangle 2">
            <a:extLst>
              <a:ext uri="{FF2B5EF4-FFF2-40B4-BE49-F238E27FC236}">
                <a16:creationId xmlns:a16="http://schemas.microsoft.com/office/drawing/2014/main" id="{B2AAD6E0-F433-4D21-AB98-6BA8104B4294}"/>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39941" name="Picture 3">
            <a:extLst>
              <a:ext uri="{FF2B5EF4-FFF2-40B4-BE49-F238E27FC236}">
                <a16:creationId xmlns:a16="http://schemas.microsoft.com/office/drawing/2014/main" id="{D527174E-1005-4E83-BCE5-22A2E703AF3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39942" name="AutoShape 4">
            <a:extLst>
              <a:ext uri="{FF2B5EF4-FFF2-40B4-BE49-F238E27FC236}">
                <a16:creationId xmlns:a16="http://schemas.microsoft.com/office/drawing/2014/main" id="{3F26C994-1B6D-4BEC-B7C6-CDD4B387C11E}"/>
              </a:ext>
            </a:extLst>
          </p:cNvPr>
          <p:cNvSpPr>
            <a:spLocks noChangeArrowheads="1"/>
          </p:cNvSpPr>
          <p:nvPr/>
        </p:nvSpPr>
        <p:spPr bwMode="auto">
          <a:xfrm rot="-5400000">
            <a:off x="6263482" y="1953419"/>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a:extLst>
              <a:ext uri="{FF2B5EF4-FFF2-40B4-BE49-F238E27FC236}">
                <a16:creationId xmlns:a16="http://schemas.microsoft.com/office/drawing/2014/main" id="{D84658FC-8E45-48E5-BAAC-1A0C9805C3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0963" name="Slide Number Placeholder 5">
            <a:extLst>
              <a:ext uri="{FF2B5EF4-FFF2-40B4-BE49-F238E27FC236}">
                <a16:creationId xmlns:a16="http://schemas.microsoft.com/office/drawing/2014/main" id="{B260EB14-B5D2-4B70-85E0-8F53ED6354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B7CD08-393B-4CD7-89DD-CB997914EF0F}" type="slidenum">
              <a:rPr lang="el-GR" altLang="en-US"/>
              <a:pPr eaLnBrk="1" hangingPunct="1"/>
              <a:t>39</a:t>
            </a:fld>
            <a:endParaRPr lang="el-GR" altLang="en-US"/>
          </a:p>
        </p:txBody>
      </p:sp>
      <p:sp>
        <p:nvSpPr>
          <p:cNvPr id="40964" name="Rectangle 2">
            <a:extLst>
              <a:ext uri="{FF2B5EF4-FFF2-40B4-BE49-F238E27FC236}">
                <a16:creationId xmlns:a16="http://schemas.microsoft.com/office/drawing/2014/main" id="{7493C01C-1FB3-42FB-A345-49CB20FAB845}"/>
              </a:ext>
            </a:extLst>
          </p:cNvPr>
          <p:cNvSpPr>
            <a:spLocks noGrp="1" noChangeArrowheads="1"/>
          </p:cNvSpPr>
          <p:nvPr>
            <p:ph type="title"/>
          </p:nvPr>
        </p:nvSpPr>
        <p:spPr/>
        <p:txBody>
          <a:bodyPr/>
          <a:lstStyle/>
          <a:p>
            <a:pPr eaLnBrk="1" hangingPunct="1"/>
            <a:r>
              <a:rPr lang="el-GR" altLang="en-US"/>
              <a:t>Data Ranges</a:t>
            </a:r>
          </a:p>
        </p:txBody>
      </p:sp>
      <p:sp>
        <p:nvSpPr>
          <p:cNvPr id="40965" name="Rectangle 3">
            <a:extLst>
              <a:ext uri="{FF2B5EF4-FFF2-40B4-BE49-F238E27FC236}">
                <a16:creationId xmlns:a16="http://schemas.microsoft.com/office/drawing/2014/main" id="{E0100CC8-F555-4280-A133-3C68F0A6DAFF}"/>
              </a:ext>
            </a:extLst>
          </p:cNvPr>
          <p:cNvSpPr>
            <a:spLocks noGrp="1" noChangeArrowheads="1"/>
          </p:cNvSpPr>
          <p:nvPr>
            <p:ph type="body" idx="1"/>
          </p:nvPr>
        </p:nvSpPr>
        <p:spPr/>
        <p:txBody>
          <a:bodyPr/>
          <a:lstStyle/>
          <a:p>
            <a:pPr eaLnBrk="1" hangingPunct="1">
              <a:lnSpc>
                <a:spcPct val="80000"/>
              </a:lnSpc>
            </a:pPr>
            <a:r>
              <a:rPr lang="en-US" altLang="en-US" sz="2000" dirty="0"/>
              <a:t>D</a:t>
            </a:r>
            <a:r>
              <a:rPr lang="el-GR" altLang="en-US" sz="2000" dirty="0"/>
              <a:t>ata ranges </a:t>
            </a:r>
            <a:r>
              <a:rPr lang="en-US" altLang="en-US" sz="2000" dirty="0"/>
              <a:t>represent </a:t>
            </a:r>
            <a:r>
              <a:rPr lang="el-GR" altLang="en-US" sz="2000" b="1" dirty="0"/>
              <a:t>sets of tuples of literals</a:t>
            </a:r>
            <a:r>
              <a:rPr lang="en-US" altLang="en-US" sz="2000" dirty="0"/>
              <a:t>. They are defined using datatypes and constraining facets.</a:t>
            </a:r>
          </a:p>
          <a:p>
            <a:pPr eaLnBrk="1" hangingPunct="1">
              <a:lnSpc>
                <a:spcPct val="80000"/>
              </a:lnSpc>
            </a:pPr>
            <a:endParaRPr lang="en-US" altLang="en-US" sz="2000" dirty="0"/>
          </a:p>
          <a:p>
            <a:pPr eaLnBrk="1" hangingPunct="1">
              <a:lnSpc>
                <a:spcPct val="80000"/>
              </a:lnSpc>
            </a:pPr>
            <a:r>
              <a:rPr lang="en-US" altLang="en-US" sz="2000" dirty="0"/>
              <a:t>Examples:</a:t>
            </a:r>
          </a:p>
          <a:p>
            <a:pPr lvl="1" eaLnBrk="1" hangingPunct="1">
              <a:lnSpc>
                <a:spcPct val="80000"/>
              </a:lnSpc>
            </a:pPr>
            <a:r>
              <a:rPr lang="en-US" altLang="en-US" sz="1800" dirty="0"/>
              <a:t>The set of integers greater than 10.</a:t>
            </a:r>
          </a:p>
          <a:p>
            <a:pPr lvl="1" eaLnBrk="1" hangingPunct="1">
              <a:lnSpc>
                <a:spcPct val="80000"/>
              </a:lnSpc>
            </a:pPr>
            <a:r>
              <a:rPr lang="en-US" altLang="en-US" sz="1800" dirty="0"/>
              <a:t>The set of strings that contain “good” as a substring.</a:t>
            </a:r>
          </a:p>
          <a:p>
            <a:pPr lvl="1" eaLnBrk="1" hangingPunct="1">
              <a:lnSpc>
                <a:spcPct val="80000"/>
              </a:lnSpc>
            </a:pPr>
            <a:r>
              <a:rPr lang="en-US" altLang="en-US" sz="1800" dirty="0"/>
              <a:t>The set of </a:t>
            </a:r>
            <a:r>
              <a:rPr lang="en-US" altLang="en-US" sz="1800" dirty="0">
                <a:latin typeface="Courier New" panose="02070309020205020404" pitchFamily="49" charset="0"/>
              </a:rPr>
              <a:t>(</a:t>
            </a:r>
            <a:r>
              <a:rPr lang="en-US" altLang="en-US" sz="1800" dirty="0" err="1">
                <a:latin typeface="Courier New" panose="02070309020205020404" pitchFamily="49" charset="0"/>
              </a:rPr>
              <a:t>x,y</a:t>
            </a:r>
            <a:r>
              <a:rPr lang="en-US" altLang="en-US" sz="1800" dirty="0">
                <a:latin typeface="Courier New" panose="02070309020205020404" pitchFamily="49" charset="0"/>
              </a:rPr>
              <a:t>)</a:t>
            </a:r>
            <a:r>
              <a:rPr lang="en-US" altLang="en-US" sz="1800" dirty="0"/>
              <a:t> such that </a:t>
            </a:r>
            <a:r>
              <a:rPr lang="en-US" altLang="en-US" sz="1800" dirty="0">
                <a:latin typeface="Courier New" panose="02070309020205020404" pitchFamily="49" charset="0"/>
              </a:rPr>
              <a:t>x</a:t>
            </a:r>
            <a:r>
              <a:rPr lang="en-US" altLang="en-US" sz="1800" dirty="0"/>
              <a:t> and </a:t>
            </a:r>
            <a:r>
              <a:rPr lang="en-US" altLang="en-US" sz="1800" dirty="0">
                <a:latin typeface="Courier New" panose="02070309020205020404" pitchFamily="49" charset="0"/>
              </a:rPr>
              <a:t>y </a:t>
            </a:r>
            <a:r>
              <a:rPr lang="en-US" altLang="en-US" sz="1800" dirty="0"/>
              <a:t>are integers and </a:t>
            </a:r>
            <a:r>
              <a:rPr lang="en-US" altLang="en-US" sz="1800" dirty="0">
                <a:latin typeface="Courier New" panose="02070309020205020404" pitchFamily="49" charset="0"/>
              </a:rPr>
              <a:t>x &lt; y</a:t>
            </a:r>
            <a:r>
              <a:rPr lang="en-US" altLang="en-US" sz="1800" dirty="0"/>
              <a:t>.</a:t>
            </a:r>
            <a:r>
              <a:rPr lang="el-GR" altLang="en-US" sz="1800" dirty="0"/>
              <a:t> </a:t>
            </a:r>
            <a:endParaRPr lang="en-US" altLang="en-US" sz="1800" dirty="0"/>
          </a:p>
          <a:p>
            <a:pPr lvl="1" eaLnBrk="1" hangingPunct="1">
              <a:lnSpc>
                <a:spcPct val="80000"/>
              </a:lnSpc>
            </a:pPr>
            <a:endParaRPr lang="en-US" altLang="en-US" sz="1800" dirty="0"/>
          </a:p>
          <a:p>
            <a:pPr eaLnBrk="1" hangingPunct="1">
              <a:lnSpc>
                <a:spcPct val="80000"/>
              </a:lnSpc>
            </a:pPr>
            <a:r>
              <a:rPr lang="el-GR" altLang="en-US" sz="2000" dirty="0"/>
              <a:t>Each data range is associated with a positive </a:t>
            </a:r>
            <a:r>
              <a:rPr lang="el-GR" altLang="en-US" sz="2000" b="1" dirty="0"/>
              <a:t>arity</a:t>
            </a:r>
            <a:r>
              <a:rPr lang="el-GR" altLang="en-US" sz="2000" dirty="0"/>
              <a:t>, which determines the size of </a:t>
            </a:r>
            <a:r>
              <a:rPr lang="en-US" altLang="en-US" sz="2000" dirty="0"/>
              <a:t>its</a:t>
            </a:r>
            <a:r>
              <a:rPr lang="el-GR" altLang="en-US" sz="2000" dirty="0"/>
              <a:t> tuples</a:t>
            </a:r>
            <a:r>
              <a:rPr lang="en-US" altLang="en-US" sz="2000" dirty="0"/>
              <a:t>.</a:t>
            </a:r>
          </a:p>
          <a:p>
            <a:pPr eaLnBrk="1" hangingPunct="1">
              <a:lnSpc>
                <a:spcPct val="80000"/>
              </a:lnSpc>
            </a:pPr>
            <a:endParaRPr lang="en-US" altLang="en-US" sz="2000" dirty="0"/>
          </a:p>
          <a:p>
            <a:pPr eaLnBrk="1" hangingPunct="1">
              <a:lnSpc>
                <a:spcPct val="80000"/>
              </a:lnSpc>
            </a:pPr>
            <a:r>
              <a:rPr lang="en-US" altLang="en-US" sz="2000" dirty="0"/>
              <a:t>Datatypes are themselves data ranges of arity 1.</a:t>
            </a:r>
          </a:p>
          <a:p>
            <a:pPr eaLnBrk="1" hangingPunct="1">
              <a:lnSpc>
                <a:spcPct val="80000"/>
              </a:lnSpc>
            </a:pPr>
            <a:endParaRPr lang="en-US" altLang="en-US" sz="2000" dirty="0"/>
          </a:p>
          <a:p>
            <a:pPr eaLnBrk="1" hangingPunct="1">
              <a:lnSpc>
                <a:spcPct val="80000"/>
              </a:lnSpc>
            </a:pPr>
            <a:r>
              <a:rPr lang="el-GR" altLang="en-US" sz="2000" dirty="0"/>
              <a:t>Data ranges </a:t>
            </a:r>
            <a:r>
              <a:rPr lang="en-US" altLang="en-US" sz="2000" dirty="0"/>
              <a:t>are</a:t>
            </a:r>
            <a:r>
              <a:rPr lang="el-GR" altLang="en-US" sz="2000" dirty="0"/>
              <a:t> used in </a:t>
            </a:r>
            <a:r>
              <a:rPr lang="el-GR" altLang="en-US" sz="2000" b="1" dirty="0"/>
              <a:t>restrictions on data properties</a:t>
            </a:r>
            <a:r>
              <a:rPr lang="en-US" altLang="en-US" sz="2000" b="1" dirty="0"/>
              <a:t>,</a:t>
            </a:r>
            <a:r>
              <a:rPr lang="el-GR" altLang="en-US" sz="2000" dirty="0"/>
              <a:t> </a:t>
            </a:r>
            <a:r>
              <a:rPr lang="en-US" altLang="en-US" sz="2000" dirty="0"/>
              <a:t>as we will see later when we define class expressions.</a:t>
            </a:r>
            <a:endParaRPr lang="el-GR"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a:extLst>
              <a:ext uri="{FF2B5EF4-FFF2-40B4-BE49-F238E27FC236}">
                <a16:creationId xmlns:a16="http://schemas.microsoft.com/office/drawing/2014/main" id="{F54E05FA-F90A-41A0-B7C9-79DA4DA48BE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123" name="Slide Number Placeholder 5">
            <a:extLst>
              <a:ext uri="{FF2B5EF4-FFF2-40B4-BE49-F238E27FC236}">
                <a16:creationId xmlns:a16="http://schemas.microsoft.com/office/drawing/2014/main" id="{C6FD3ABD-297A-4FE5-94F1-37D103BEF9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190DC4-C775-43E5-9B74-B19E7825D627}" type="slidenum">
              <a:rPr lang="el-GR" altLang="en-US"/>
              <a:pPr eaLnBrk="1" hangingPunct="1"/>
              <a:t>4</a:t>
            </a:fld>
            <a:endParaRPr lang="el-GR" altLang="en-US"/>
          </a:p>
        </p:txBody>
      </p:sp>
      <p:sp>
        <p:nvSpPr>
          <p:cNvPr id="5124" name="Rectangle 2">
            <a:extLst>
              <a:ext uri="{FF2B5EF4-FFF2-40B4-BE49-F238E27FC236}">
                <a16:creationId xmlns:a16="http://schemas.microsoft.com/office/drawing/2014/main" id="{746AB420-1086-4750-96F2-2CCC29C72EE2}"/>
              </a:ext>
            </a:extLst>
          </p:cNvPr>
          <p:cNvSpPr>
            <a:spLocks noGrp="1" noChangeArrowheads="1"/>
          </p:cNvSpPr>
          <p:nvPr>
            <p:ph type="title"/>
          </p:nvPr>
        </p:nvSpPr>
        <p:spPr/>
        <p:txBody>
          <a:bodyPr/>
          <a:lstStyle/>
          <a:p>
            <a:pPr eaLnBrk="1" hangingPunct="1"/>
            <a:r>
              <a:rPr lang="en-US" altLang="en-US" sz="4000"/>
              <a:t>The Semantic Web “Layer Cake”</a:t>
            </a:r>
            <a:endParaRPr lang="el-GR" altLang="en-US" sz="4000"/>
          </a:p>
        </p:txBody>
      </p:sp>
      <p:sp>
        <p:nvSpPr>
          <p:cNvPr id="5125" name="Rectangle 3">
            <a:extLst>
              <a:ext uri="{FF2B5EF4-FFF2-40B4-BE49-F238E27FC236}">
                <a16:creationId xmlns:a16="http://schemas.microsoft.com/office/drawing/2014/main" id="{F38F287A-69C9-4A19-9CD4-C90A7DE83FEB}"/>
              </a:ext>
            </a:extLst>
          </p:cNvPr>
          <p:cNvSpPr>
            <a:spLocks noGrp="1" noChangeArrowheads="1"/>
          </p:cNvSpPr>
          <p:nvPr>
            <p:ph type="body" idx="1"/>
          </p:nvPr>
        </p:nvSpPr>
        <p:spPr>
          <a:xfrm>
            <a:off x="395288" y="1844675"/>
            <a:ext cx="8229600" cy="4525963"/>
          </a:xfrm>
        </p:spPr>
        <p:txBody>
          <a:bodyPr/>
          <a:lstStyle/>
          <a:p>
            <a:pPr eaLnBrk="1" hangingPunct="1">
              <a:buFontTx/>
              <a:buNone/>
            </a:pPr>
            <a:endParaRPr lang="en-US" altLang="en-US"/>
          </a:p>
          <a:p>
            <a:pPr eaLnBrk="1" hangingPunct="1">
              <a:buFontTx/>
              <a:buNone/>
            </a:pPr>
            <a:endParaRPr lang="el-GR" altLang="en-US"/>
          </a:p>
        </p:txBody>
      </p:sp>
      <p:pic>
        <p:nvPicPr>
          <p:cNvPr id="5126" name="Picture 4" descr="layerCake">
            <a:extLst>
              <a:ext uri="{FF2B5EF4-FFF2-40B4-BE49-F238E27FC236}">
                <a16:creationId xmlns:a16="http://schemas.microsoft.com/office/drawing/2014/main" id="{E3FB107F-0701-4796-8D7E-933EBE1F4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341438"/>
            <a:ext cx="57150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C618A00E-EA62-4AEF-A7DD-C5D80B545FE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1987" name="Slide Number Placeholder 5">
            <a:extLst>
              <a:ext uri="{FF2B5EF4-FFF2-40B4-BE49-F238E27FC236}">
                <a16:creationId xmlns:a16="http://schemas.microsoft.com/office/drawing/2014/main" id="{7F71C334-825F-4911-B910-1FDC01BCAF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FD0BEF-6D98-4FA8-A154-DBC2A3F5AAFA}" type="slidenum">
              <a:rPr lang="el-GR" altLang="en-US"/>
              <a:pPr eaLnBrk="1" hangingPunct="1"/>
              <a:t>40</a:t>
            </a:fld>
            <a:endParaRPr lang="el-GR" altLang="en-US"/>
          </a:p>
        </p:txBody>
      </p:sp>
      <p:sp>
        <p:nvSpPr>
          <p:cNvPr id="41988" name="Rectangle 2">
            <a:extLst>
              <a:ext uri="{FF2B5EF4-FFF2-40B4-BE49-F238E27FC236}">
                <a16:creationId xmlns:a16="http://schemas.microsoft.com/office/drawing/2014/main" id="{2F8EB876-2D11-4951-AEC9-AE461BD88939}"/>
              </a:ext>
            </a:extLst>
          </p:cNvPr>
          <p:cNvSpPr>
            <a:spLocks noGrp="1" noChangeArrowheads="1"/>
          </p:cNvSpPr>
          <p:nvPr>
            <p:ph type="title"/>
          </p:nvPr>
        </p:nvSpPr>
        <p:spPr/>
        <p:txBody>
          <a:bodyPr/>
          <a:lstStyle/>
          <a:p>
            <a:pPr eaLnBrk="1" hangingPunct="1"/>
            <a:r>
              <a:rPr lang="el-GR" altLang="en-US"/>
              <a:t>Data Ranges</a:t>
            </a:r>
          </a:p>
        </p:txBody>
      </p:sp>
      <p:pic>
        <p:nvPicPr>
          <p:cNvPr id="41989" name="Picture 3">
            <a:extLst>
              <a:ext uri="{FF2B5EF4-FFF2-40B4-BE49-F238E27FC236}">
                <a16:creationId xmlns:a16="http://schemas.microsoft.com/office/drawing/2014/main" id="{B1A69ED8-B719-4FE3-944C-6B427C4D7E45}"/>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a:extLst>
              <a:ext uri="{FF2B5EF4-FFF2-40B4-BE49-F238E27FC236}">
                <a16:creationId xmlns:a16="http://schemas.microsoft.com/office/drawing/2014/main" id="{5FAB0C93-2923-4321-AE8F-54AC2C5363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3011" name="Slide Number Placeholder 5">
            <a:extLst>
              <a:ext uri="{FF2B5EF4-FFF2-40B4-BE49-F238E27FC236}">
                <a16:creationId xmlns:a16="http://schemas.microsoft.com/office/drawing/2014/main" id="{09786E0F-E10E-4F00-AD32-708E82B6B7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D1DF7-0BD0-4778-BC2C-084A83387177}" type="slidenum">
              <a:rPr lang="el-GR" altLang="en-US"/>
              <a:pPr eaLnBrk="1" hangingPunct="1"/>
              <a:t>41</a:t>
            </a:fld>
            <a:endParaRPr lang="el-GR" altLang="en-US"/>
          </a:p>
        </p:txBody>
      </p:sp>
      <p:sp>
        <p:nvSpPr>
          <p:cNvPr id="43012" name="Rectangle 2">
            <a:extLst>
              <a:ext uri="{FF2B5EF4-FFF2-40B4-BE49-F238E27FC236}">
                <a16:creationId xmlns:a16="http://schemas.microsoft.com/office/drawing/2014/main" id="{CEDAAB48-355C-4406-B52E-F5E451B6DFA3}"/>
              </a:ext>
            </a:extLst>
          </p:cNvPr>
          <p:cNvSpPr>
            <a:spLocks noGrp="1" noChangeArrowheads="1"/>
          </p:cNvSpPr>
          <p:nvPr>
            <p:ph type="title"/>
          </p:nvPr>
        </p:nvSpPr>
        <p:spPr/>
        <p:txBody>
          <a:bodyPr/>
          <a:lstStyle/>
          <a:p>
            <a:pPr eaLnBrk="1" hangingPunct="1"/>
            <a:r>
              <a:rPr lang="en-US" altLang="en-US"/>
              <a:t>BNF for Data Ranges</a:t>
            </a:r>
            <a:endParaRPr lang="el-GR" altLang="en-US"/>
          </a:p>
        </p:txBody>
      </p:sp>
      <p:sp>
        <p:nvSpPr>
          <p:cNvPr id="43013" name="Rectangle 3">
            <a:extLst>
              <a:ext uri="{FF2B5EF4-FFF2-40B4-BE49-F238E27FC236}">
                <a16:creationId xmlns:a16="http://schemas.microsoft.com/office/drawing/2014/main" id="{7AB5933D-5194-4520-911C-BE41C7A053C3}"/>
              </a:ext>
            </a:extLst>
          </p:cNvPr>
          <p:cNvSpPr>
            <a:spLocks noGrp="1" noChangeArrowheads="1"/>
          </p:cNvSpPr>
          <p:nvPr>
            <p:ph type="body" idx="1"/>
          </p:nvPr>
        </p:nvSpPr>
        <p:spPr/>
        <p:txBody>
          <a:bodyPr/>
          <a:lstStyle/>
          <a:p>
            <a:pPr eaLnBrk="1" hangingPunct="1">
              <a:lnSpc>
                <a:spcPct val="80000"/>
              </a:lnSpc>
              <a:buFontTx/>
              <a:buNone/>
            </a:pPr>
            <a:r>
              <a:rPr lang="el-GR" altLang="en-US" sz="1800"/>
              <a:t>DataRange :=</a:t>
            </a:r>
            <a:br>
              <a:rPr lang="el-GR" altLang="en-US" sz="1800"/>
            </a:br>
            <a:r>
              <a:rPr lang="el-GR" altLang="en-US" sz="1800"/>
              <a:t>    Datatype |</a:t>
            </a:r>
            <a:br>
              <a:rPr lang="el-GR" altLang="en-US" sz="1800"/>
            </a:br>
            <a:r>
              <a:rPr lang="el-GR" altLang="en-US" sz="1800"/>
              <a:t>    DataIntersectionOf |</a:t>
            </a:r>
            <a:br>
              <a:rPr lang="el-GR" altLang="en-US" sz="1800"/>
            </a:br>
            <a:r>
              <a:rPr lang="el-GR" altLang="en-US" sz="1800"/>
              <a:t>    DataUnionOf |</a:t>
            </a:r>
            <a:br>
              <a:rPr lang="el-GR" altLang="en-US" sz="1800"/>
            </a:br>
            <a:r>
              <a:rPr lang="el-GR" altLang="en-US" sz="1800"/>
              <a:t>    DataComplementOf |</a:t>
            </a:r>
            <a:br>
              <a:rPr lang="el-GR" altLang="en-US" sz="1800"/>
            </a:br>
            <a:r>
              <a:rPr lang="el-GR" altLang="en-US" sz="1800"/>
              <a:t>    DataOneOf |</a:t>
            </a:r>
            <a:br>
              <a:rPr lang="el-GR" altLang="en-US" sz="1800"/>
            </a:br>
            <a:r>
              <a:rPr lang="el-GR" altLang="en-US" sz="1800"/>
              <a:t>    DatatypeRestriction </a:t>
            </a:r>
            <a:endParaRPr lang="en-US" altLang="en-US" sz="1800"/>
          </a:p>
          <a:p>
            <a:pPr eaLnBrk="1" hangingPunct="1">
              <a:lnSpc>
                <a:spcPct val="80000"/>
              </a:lnSpc>
              <a:buFontTx/>
              <a:buNone/>
            </a:pPr>
            <a:endParaRPr lang="en-US" altLang="en-US" sz="1800"/>
          </a:p>
          <a:p>
            <a:pPr eaLnBrk="1" hangingPunct="1">
              <a:lnSpc>
                <a:spcPct val="80000"/>
              </a:lnSpc>
              <a:buFontTx/>
              <a:buNone/>
            </a:pPr>
            <a:r>
              <a:rPr lang="el-GR" altLang="en-US" sz="1800"/>
              <a:t>DataIntersectionOf := </a:t>
            </a:r>
            <a:r>
              <a:rPr lang="el-GR" altLang="en-US" sz="1800">
                <a:latin typeface="Courier New" panose="02070309020205020404" pitchFamily="49" charset="0"/>
              </a:rPr>
              <a:t>'DataIntersectionOf' '('</a:t>
            </a:r>
            <a:r>
              <a:rPr lang="el-GR" altLang="en-US" sz="1800"/>
              <a:t> DataRange DataRange { DataRange } </a:t>
            </a:r>
            <a:r>
              <a:rPr lang="el-GR" altLang="en-US" sz="1800">
                <a:latin typeface="Courier New" panose="02070309020205020404" pitchFamily="49" charset="0"/>
              </a:rPr>
              <a:t>')'</a:t>
            </a:r>
            <a:r>
              <a:rPr lang="el-GR" altLang="en-US" sz="1800"/>
              <a:t> </a:t>
            </a:r>
            <a:endParaRPr lang="en-US" altLang="en-US" sz="1800"/>
          </a:p>
          <a:p>
            <a:pPr eaLnBrk="1" hangingPunct="1">
              <a:lnSpc>
                <a:spcPct val="80000"/>
              </a:lnSpc>
              <a:buFontTx/>
              <a:buNone/>
            </a:pPr>
            <a:endParaRPr lang="en-US" altLang="en-US" sz="1800"/>
          </a:p>
          <a:p>
            <a:pPr eaLnBrk="1" hangingPunct="1">
              <a:lnSpc>
                <a:spcPct val="80000"/>
              </a:lnSpc>
              <a:buFontTx/>
              <a:buNone/>
            </a:pPr>
            <a:r>
              <a:rPr lang="el-GR" altLang="en-US" sz="1800"/>
              <a:t>DataUnionOf := </a:t>
            </a:r>
            <a:r>
              <a:rPr lang="el-GR" altLang="en-US" sz="1800">
                <a:latin typeface="Courier New" panose="02070309020205020404" pitchFamily="49" charset="0"/>
              </a:rPr>
              <a:t>'DataUnionOf' '('</a:t>
            </a:r>
            <a:r>
              <a:rPr lang="el-GR" altLang="en-US" sz="1800"/>
              <a:t> DataRange DataRange { DataRange }</a:t>
            </a:r>
            <a:r>
              <a:rPr lang="el-GR" altLang="en-US" sz="1800">
                <a:latin typeface="Courier New" panose="02070309020205020404" pitchFamily="49" charset="0"/>
              </a:rPr>
              <a:t> ')' </a:t>
            </a:r>
            <a:endParaRPr lang="en-US" altLang="en-US" sz="1800">
              <a:latin typeface="Courier New" panose="02070309020205020404" pitchFamily="49" charset="0"/>
            </a:endParaRPr>
          </a:p>
          <a:p>
            <a:pPr eaLnBrk="1" hangingPunct="1">
              <a:lnSpc>
                <a:spcPct val="80000"/>
              </a:lnSpc>
              <a:buFontTx/>
              <a:buNone/>
            </a:pPr>
            <a:endParaRPr lang="en-US" altLang="en-US" sz="1800">
              <a:latin typeface="Courier New" panose="02070309020205020404" pitchFamily="49" charset="0"/>
            </a:endParaRPr>
          </a:p>
          <a:p>
            <a:pPr eaLnBrk="1" hangingPunct="1">
              <a:lnSpc>
                <a:spcPct val="80000"/>
              </a:lnSpc>
              <a:buFontTx/>
              <a:buNone/>
            </a:pPr>
            <a:r>
              <a:rPr lang="el-GR" altLang="en-US" sz="1800"/>
              <a:t>DataComplementOf := </a:t>
            </a:r>
            <a:r>
              <a:rPr lang="el-GR" altLang="en-US" sz="1800">
                <a:latin typeface="Courier New" panose="02070309020205020404" pitchFamily="49" charset="0"/>
              </a:rPr>
              <a:t>'DataComplementOf' '('</a:t>
            </a:r>
            <a:r>
              <a:rPr lang="el-GR" altLang="en-US" sz="1800"/>
              <a:t> DataRange</a:t>
            </a:r>
            <a:r>
              <a:rPr lang="el-GR" altLang="en-US" sz="1800">
                <a:latin typeface="Courier New" panose="02070309020205020404" pitchFamily="49" charset="0"/>
              </a:rPr>
              <a:t> ')'</a:t>
            </a:r>
            <a:r>
              <a:rPr lang="el-GR" altLang="en-US" sz="1800"/>
              <a:t> </a:t>
            </a:r>
            <a:endParaRPr lang="en-US" altLang="en-US" sz="1800"/>
          </a:p>
          <a:p>
            <a:pPr eaLnBrk="1" hangingPunct="1">
              <a:lnSpc>
                <a:spcPct val="80000"/>
              </a:lnSpc>
              <a:buFontTx/>
              <a:buNone/>
            </a:pPr>
            <a:endParaRPr lang="en-US" altLang="en-US" sz="1800"/>
          </a:p>
          <a:p>
            <a:pPr eaLnBrk="1" hangingPunct="1">
              <a:lnSpc>
                <a:spcPct val="80000"/>
              </a:lnSpc>
              <a:buFontTx/>
              <a:buNone/>
            </a:pPr>
            <a:r>
              <a:rPr lang="el-GR" altLang="en-US" sz="1800"/>
              <a:t>DataOneOf := </a:t>
            </a:r>
            <a:r>
              <a:rPr lang="el-GR" altLang="en-US" sz="1800">
                <a:latin typeface="Courier New" panose="02070309020205020404" pitchFamily="49" charset="0"/>
              </a:rPr>
              <a:t>'DataOneOf' '('</a:t>
            </a:r>
            <a:r>
              <a:rPr lang="el-GR" altLang="en-US" sz="1800"/>
              <a:t> Literal { Literal } </a:t>
            </a:r>
            <a:r>
              <a:rPr lang="el-GR" altLang="en-US" sz="1800">
                <a:latin typeface="Courier New" panose="02070309020205020404" pitchFamily="49" charset="0"/>
              </a:rPr>
              <a:t>')'</a:t>
            </a:r>
            <a:r>
              <a:rPr lang="el-GR" altLang="en-US" sz="180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a:extLst>
              <a:ext uri="{FF2B5EF4-FFF2-40B4-BE49-F238E27FC236}">
                <a16:creationId xmlns:a16="http://schemas.microsoft.com/office/drawing/2014/main" id="{8AE78E41-929A-453F-A944-85CF306C2C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4035" name="Slide Number Placeholder 5">
            <a:extLst>
              <a:ext uri="{FF2B5EF4-FFF2-40B4-BE49-F238E27FC236}">
                <a16:creationId xmlns:a16="http://schemas.microsoft.com/office/drawing/2014/main" id="{6BDFD5B8-2EA4-4826-9CD9-7F3B1F3841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0ED1BE-61EA-4A92-95B6-92027A11C357}" type="slidenum">
              <a:rPr lang="el-GR" altLang="en-US"/>
              <a:pPr eaLnBrk="1" hangingPunct="1"/>
              <a:t>42</a:t>
            </a:fld>
            <a:endParaRPr lang="el-GR" altLang="en-US"/>
          </a:p>
        </p:txBody>
      </p:sp>
      <p:sp>
        <p:nvSpPr>
          <p:cNvPr id="44036" name="Rectangle 2">
            <a:extLst>
              <a:ext uri="{FF2B5EF4-FFF2-40B4-BE49-F238E27FC236}">
                <a16:creationId xmlns:a16="http://schemas.microsoft.com/office/drawing/2014/main" id="{CA2E027A-BED8-4AC5-9AF2-62604E132F8E}"/>
              </a:ext>
            </a:extLst>
          </p:cNvPr>
          <p:cNvSpPr>
            <a:spLocks noGrp="1" noChangeArrowheads="1"/>
          </p:cNvSpPr>
          <p:nvPr>
            <p:ph type="title"/>
          </p:nvPr>
        </p:nvSpPr>
        <p:spPr/>
        <p:txBody>
          <a:bodyPr/>
          <a:lstStyle/>
          <a:p>
            <a:pPr eaLnBrk="1" hangingPunct="1"/>
            <a:r>
              <a:rPr lang="en-US" altLang="en-US"/>
              <a:t>Examples</a:t>
            </a:r>
            <a:endParaRPr lang="el-GR" altLang="en-US"/>
          </a:p>
        </p:txBody>
      </p:sp>
      <p:sp>
        <p:nvSpPr>
          <p:cNvPr id="44037" name="Rectangle 3">
            <a:extLst>
              <a:ext uri="{FF2B5EF4-FFF2-40B4-BE49-F238E27FC236}">
                <a16:creationId xmlns:a16="http://schemas.microsoft.com/office/drawing/2014/main" id="{ABB980EC-12C5-4F71-B4D6-47A8E8C1850A}"/>
              </a:ext>
            </a:extLst>
          </p:cNvPr>
          <p:cNvSpPr>
            <a:spLocks noGrp="1" noChangeArrowheads="1"/>
          </p:cNvSpPr>
          <p:nvPr>
            <p:ph type="body" idx="1"/>
          </p:nvPr>
        </p:nvSpPr>
        <p:spPr/>
        <p:txBody>
          <a:bodyPr/>
          <a:lstStyle/>
          <a:p>
            <a:pPr algn="ctr" eaLnBrk="1" hangingPunct="1">
              <a:buFontTx/>
              <a:buNone/>
            </a:pPr>
            <a:r>
              <a:rPr lang="el-GR" altLang="en-US" sz="2000">
                <a:latin typeface="Courier New" panose="02070309020205020404" pitchFamily="49" charset="0"/>
              </a:rPr>
              <a:t>DataIntersectionOf(xsd:nonNegativeInteger xsd:nonPositiveInteger) </a:t>
            </a:r>
            <a:endParaRPr lang="en-US" altLang="en-US" sz="2000">
              <a:latin typeface="Courier New" panose="02070309020205020404" pitchFamily="49" charset="0"/>
            </a:endParaRPr>
          </a:p>
          <a:p>
            <a:pPr algn="ctr" eaLnBrk="1" hangingPunct="1">
              <a:buFontTx/>
              <a:buNone/>
            </a:pPr>
            <a:endParaRPr lang="en-US" altLang="en-US" sz="2000">
              <a:latin typeface="Courier New" panose="02070309020205020404" pitchFamily="49" charset="0"/>
            </a:endParaRPr>
          </a:p>
          <a:p>
            <a:pPr algn="ctr" eaLnBrk="1" hangingPunct="1">
              <a:buFontTx/>
              <a:buNone/>
            </a:pPr>
            <a:r>
              <a:rPr lang="el-GR" altLang="en-US" sz="2000">
                <a:latin typeface="Courier New" panose="02070309020205020404" pitchFamily="49" charset="0"/>
              </a:rPr>
              <a:t>DataUnionOf(xsd:string xsd:integer) </a:t>
            </a:r>
            <a:endParaRPr lang="en-US" altLang="en-US" sz="2000">
              <a:latin typeface="Courier New" panose="02070309020205020404" pitchFamily="49" charset="0"/>
            </a:endParaRPr>
          </a:p>
          <a:p>
            <a:pPr algn="ctr" eaLnBrk="1" hangingPunct="1">
              <a:buFontTx/>
              <a:buNone/>
            </a:pPr>
            <a:endParaRPr lang="en-US" altLang="en-US" sz="2000">
              <a:latin typeface="Courier New" panose="02070309020205020404" pitchFamily="49" charset="0"/>
            </a:endParaRPr>
          </a:p>
          <a:p>
            <a:pPr algn="ctr" eaLnBrk="1" hangingPunct="1">
              <a:buFontTx/>
              <a:buNone/>
            </a:pPr>
            <a:r>
              <a:rPr lang="el-GR" altLang="en-US" sz="2000">
                <a:latin typeface="Courier New" panose="02070309020205020404" pitchFamily="49" charset="0"/>
              </a:rPr>
              <a:t>DataComplementOf(xsd:positiveInteger)</a:t>
            </a:r>
            <a:endParaRPr lang="en-US" altLang="en-US" sz="2000">
              <a:latin typeface="Courier New" panose="02070309020205020404" pitchFamily="49" charset="0"/>
            </a:endParaRPr>
          </a:p>
          <a:p>
            <a:pPr algn="ctr" eaLnBrk="1" hangingPunct="1">
              <a:buFontTx/>
              <a:buNone/>
            </a:pPr>
            <a:endParaRPr lang="en-US" altLang="en-US" sz="2000">
              <a:latin typeface="Courier New" panose="02070309020205020404" pitchFamily="49" charset="0"/>
            </a:endParaRPr>
          </a:p>
          <a:p>
            <a:pPr algn="ctr" eaLnBrk="1" hangingPunct="1">
              <a:buFontTx/>
              <a:buNone/>
            </a:pPr>
            <a:r>
              <a:rPr lang="el-GR" altLang="en-US" sz="2000">
                <a:latin typeface="Courier New" panose="02070309020205020404" pitchFamily="49" charset="0"/>
              </a:rPr>
              <a:t>DataOneOf("Peter" "</a:t>
            </a:r>
            <a:r>
              <a:rPr lang="en-US" altLang="en-US" sz="2000">
                <a:latin typeface="Courier New" panose="02070309020205020404" pitchFamily="49" charset="0"/>
              </a:rPr>
              <a:t>John</a:t>
            </a:r>
            <a:r>
              <a:rPr lang="el-GR" altLang="en-US" sz="2000">
                <a:latin typeface="Courier New" panose="02070309020205020404" pitchFamily="49" charset="0"/>
              </a:rPr>
              <a:t>")</a:t>
            </a:r>
            <a:r>
              <a:rPr lang="el-GR" altLang="en-US"/>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a:extLst>
              <a:ext uri="{FF2B5EF4-FFF2-40B4-BE49-F238E27FC236}">
                <a16:creationId xmlns:a16="http://schemas.microsoft.com/office/drawing/2014/main" id="{FBB26458-F9B0-4F26-84A4-F0336D62A2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5059" name="Slide Number Placeholder 5">
            <a:extLst>
              <a:ext uri="{FF2B5EF4-FFF2-40B4-BE49-F238E27FC236}">
                <a16:creationId xmlns:a16="http://schemas.microsoft.com/office/drawing/2014/main" id="{8DE53758-F59D-4090-99F8-C598F6A8FA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9C491E-38E6-4B7F-873E-6380E3149746}" type="slidenum">
              <a:rPr lang="el-GR" altLang="en-US"/>
              <a:pPr eaLnBrk="1" hangingPunct="1"/>
              <a:t>43</a:t>
            </a:fld>
            <a:endParaRPr lang="el-GR" altLang="en-US"/>
          </a:p>
        </p:txBody>
      </p:sp>
      <p:sp>
        <p:nvSpPr>
          <p:cNvPr id="45060" name="Rectangle 2">
            <a:extLst>
              <a:ext uri="{FF2B5EF4-FFF2-40B4-BE49-F238E27FC236}">
                <a16:creationId xmlns:a16="http://schemas.microsoft.com/office/drawing/2014/main" id="{CEBE051F-7261-4DAB-AC02-14221832F07E}"/>
              </a:ext>
            </a:extLst>
          </p:cNvPr>
          <p:cNvSpPr>
            <a:spLocks noGrp="1" noChangeArrowheads="1"/>
          </p:cNvSpPr>
          <p:nvPr>
            <p:ph type="title"/>
          </p:nvPr>
        </p:nvSpPr>
        <p:spPr/>
        <p:txBody>
          <a:bodyPr/>
          <a:lstStyle/>
          <a:p>
            <a:pPr eaLnBrk="1" hangingPunct="1"/>
            <a:r>
              <a:rPr lang="el-GR" altLang="en-US"/>
              <a:t>Datatype Restrictions </a:t>
            </a:r>
          </a:p>
        </p:txBody>
      </p:sp>
      <p:sp>
        <p:nvSpPr>
          <p:cNvPr id="45061" name="Rectangle 3">
            <a:extLst>
              <a:ext uri="{FF2B5EF4-FFF2-40B4-BE49-F238E27FC236}">
                <a16:creationId xmlns:a16="http://schemas.microsoft.com/office/drawing/2014/main" id="{8444FB6C-1D8E-4450-AFCB-F068D2264A75}"/>
              </a:ext>
            </a:extLst>
          </p:cNvPr>
          <p:cNvSpPr>
            <a:spLocks noGrp="1" noChangeArrowheads="1"/>
          </p:cNvSpPr>
          <p:nvPr>
            <p:ph type="body" idx="1"/>
          </p:nvPr>
        </p:nvSpPr>
        <p:spPr/>
        <p:txBody>
          <a:bodyPr/>
          <a:lstStyle/>
          <a:p>
            <a:pPr eaLnBrk="1" hangingPunct="1">
              <a:buFontTx/>
              <a:buNone/>
            </a:pPr>
            <a:r>
              <a:rPr lang="el-GR" altLang="en-US"/>
              <a:t>DatatypeRestriction := </a:t>
            </a:r>
            <a:r>
              <a:rPr lang="el-GR" altLang="en-US">
                <a:latin typeface="Courier New" panose="02070309020205020404" pitchFamily="49" charset="0"/>
              </a:rPr>
              <a:t>'DatatypeRestriction' '('</a:t>
            </a:r>
            <a:r>
              <a:rPr lang="el-GR" altLang="en-US"/>
              <a:t> Datatype constrainingFacet restrictionValue </a:t>
            </a:r>
            <a:endParaRPr lang="en-US" altLang="en-US"/>
          </a:p>
          <a:p>
            <a:pPr eaLnBrk="1" hangingPunct="1">
              <a:buFontTx/>
              <a:buNone/>
            </a:pPr>
            <a:r>
              <a:rPr lang="en-US" altLang="en-US"/>
              <a:t>   </a:t>
            </a:r>
            <a:r>
              <a:rPr lang="el-GR" altLang="en-US"/>
              <a:t>{ constrainingFacet restrictionValue } </a:t>
            </a:r>
            <a:r>
              <a:rPr lang="el-GR" altLang="en-US">
                <a:latin typeface="Courier New" panose="02070309020205020404" pitchFamily="49" charset="0"/>
              </a:rPr>
              <a:t>')</a:t>
            </a:r>
            <a:r>
              <a:rPr lang="en-US" altLang="en-US">
                <a:latin typeface="Courier New" panose="02070309020205020404" pitchFamily="49" charset="0"/>
              </a:rPr>
              <a:t>’</a:t>
            </a:r>
          </a:p>
          <a:p>
            <a:pPr eaLnBrk="1" hangingPunct="1">
              <a:buFontTx/>
              <a:buNone/>
            </a:pPr>
            <a:r>
              <a:rPr lang="el-GR" altLang="en-US"/>
              <a:t>constrainingFacet := IRI</a:t>
            </a:r>
            <a:endParaRPr lang="en-US" altLang="en-US"/>
          </a:p>
          <a:p>
            <a:pPr eaLnBrk="1" hangingPunct="1">
              <a:buFontTx/>
              <a:buNone/>
            </a:pPr>
            <a:r>
              <a:rPr lang="el-GR" altLang="en-US"/>
              <a:t>restrictionValue := Literal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a:extLst>
              <a:ext uri="{FF2B5EF4-FFF2-40B4-BE49-F238E27FC236}">
                <a16:creationId xmlns:a16="http://schemas.microsoft.com/office/drawing/2014/main" id="{5F8D5870-C9A4-42D7-BADF-4FC75573A7B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6083" name="Slide Number Placeholder 5">
            <a:extLst>
              <a:ext uri="{FF2B5EF4-FFF2-40B4-BE49-F238E27FC236}">
                <a16:creationId xmlns:a16="http://schemas.microsoft.com/office/drawing/2014/main" id="{037CAD44-2A37-4A55-97A0-596BB8749B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8AFF3A-8335-49DC-A6F3-788C5E98D441}" type="slidenum">
              <a:rPr lang="el-GR" altLang="en-US"/>
              <a:pPr eaLnBrk="1" hangingPunct="1"/>
              <a:t>44</a:t>
            </a:fld>
            <a:endParaRPr lang="el-GR" altLang="en-US"/>
          </a:p>
        </p:txBody>
      </p:sp>
      <p:sp>
        <p:nvSpPr>
          <p:cNvPr id="46084" name="Rectangle 2">
            <a:extLst>
              <a:ext uri="{FF2B5EF4-FFF2-40B4-BE49-F238E27FC236}">
                <a16:creationId xmlns:a16="http://schemas.microsoft.com/office/drawing/2014/main" id="{54B1E8ED-4374-41A9-9247-0304ED89EC51}"/>
              </a:ext>
            </a:extLst>
          </p:cNvPr>
          <p:cNvSpPr>
            <a:spLocks noGrp="1" noChangeArrowheads="1"/>
          </p:cNvSpPr>
          <p:nvPr>
            <p:ph type="title"/>
          </p:nvPr>
        </p:nvSpPr>
        <p:spPr/>
        <p:txBody>
          <a:bodyPr/>
          <a:lstStyle/>
          <a:p>
            <a:pPr eaLnBrk="1" hangingPunct="1"/>
            <a:r>
              <a:rPr lang="el-GR" altLang="en-US"/>
              <a:t>Datatype Restrictions</a:t>
            </a:r>
          </a:p>
        </p:txBody>
      </p:sp>
      <p:sp>
        <p:nvSpPr>
          <p:cNvPr id="46085" name="Rectangle 3">
            <a:extLst>
              <a:ext uri="{FF2B5EF4-FFF2-40B4-BE49-F238E27FC236}">
                <a16:creationId xmlns:a16="http://schemas.microsoft.com/office/drawing/2014/main" id="{0BB36C18-435D-4170-8BA4-F9D81F7F39F8}"/>
              </a:ext>
            </a:extLst>
          </p:cNvPr>
          <p:cNvSpPr>
            <a:spLocks noGrp="1" noChangeArrowheads="1"/>
          </p:cNvSpPr>
          <p:nvPr>
            <p:ph type="body" idx="1"/>
          </p:nvPr>
        </p:nvSpPr>
        <p:spPr>
          <a:xfrm>
            <a:off x="457200" y="1556792"/>
            <a:ext cx="8229600" cy="4525963"/>
          </a:xfrm>
        </p:spPr>
        <p:txBody>
          <a:bodyPr/>
          <a:lstStyle/>
          <a:p>
            <a:pPr eaLnBrk="1" hangingPunct="1">
              <a:lnSpc>
                <a:spcPct val="90000"/>
              </a:lnSpc>
            </a:pPr>
            <a:r>
              <a:rPr lang="el-GR" altLang="en-US" sz="2400" dirty="0"/>
              <a:t>A </a:t>
            </a:r>
            <a:r>
              <a:rPr lang="el-GR" altLang="en-US" sz="2400" b="1" dirty="0"/>
              <a:t>datatype restriction</a:t>
            </a:r>
            <a:r>
              <a:rPr lang="el-GR" altLang="en-US" sz="2400" dirty="0"/>
              <a:t> </a:t>
            </a:r>
            <a:r>
              <a:rPr lang="el-GR" altLang="en-US" sz="2000" dirty="0">
                <a:latin typeface="Courier New" panose="02070309020205020404" pitchFamily="49" charset="0"/>
              </a:rPr>
              <a:t>DatatypeRestriction(DT F1 lt1 ... Fn ltn)</a:t>
            </a:r>
            <a:r>
              <a:rPr lang="el-GR" altLang="en-US" sz="2400" dirty="0"/>
              <a:t> consists of a unary datatype </a:t>
            </a:r>
            <a:r>
              <a:rPr lang="el-GR" altLang="en-US" sz="2400" dirty="0">
                <a:latin typeface="Courier New" panose="02070309020205020404" pitchFamily="49" charset="0"/>
              </a:rPr>
              <a:t>DT </a:t>
            </a:r>
            <a:r>
              <a:rPr lang="el-GR" altLang="en-US" sz="2400" dirty="0"/>
              <a:t>and </a:t>
            </a:r>
            <a:r>
              <a:rPr lang="el-GR" altLang="en-US" sz="2400" dirty="0">
                <a:latin typeface="Courier New" panose="02070309020205020404" pitchFamily="49" charset="0"/>
              </a:rPr>
              <a:t>n</a:t>
            </a:r>
            <a:r>
              <a:rPr lang="el-GR" altLang="en-US" sz="2400" dirty="0"/>
              <a:t> pairs</a:t>
            </a:r>
            <a:r>
              <a:rPr lang="en-US" altLang="en-US" sz="2400" dirty="0">
                <a:latin typeface="Courier New" panose="02070309020205020404" pitchFamily="49" charset="0"/>
              </a:rPr>
              <a:t>(</a:t>
            </a:r>
            <a:r>
              <a:rPr lang="el-GR" altLang="en-US" sz="2400" dirty="0">
                <a:latin typeface="Courier New" panose="02070309020205020404" pitchFamily="49" charset="0"/>
              </a:rPr>
              <a:t>Fi,lti)</a:t>
            </a:r>
            <a:r>
              <a:rPr lang="en-US" altLang="en-US" sz="2400" dirty="0">
                <a:latin typeface="Times New Roman" panose="02020603050405020304" pitchFamily="18" charset="0"/>
              </a:rPr>
              <a:t> where </a:t>
            </a:r>
            <a:r>
              <a:rPr lang="en-US" altLang="en-US" sz="2400" dirty="0">
                <a:latin typeface="Courier New" panose="02070309020205020404" pitchFamily="49" charset="0"/>
              </a:rPr>
              <a:t>Fi</a:t>
            </a:r>
            <a:r>
              <a:rPr lang="en-US" altLang="en-US" sz="2400" dirty="0"/>
              <a:t> is a constraining facet of </a:t>
            </a:r>
            <a:r>
              <a:rPr lang="en-US" altLang="en-US" sz="2400" dirty="0">
                <a:latin typeface="Courier New" panose="02070309020205020404" pitchFamily="49" charset="0"/>
              </a:rPr>
              <a:t>DT</a:t>
            </a:r>
            <a:r>
              <a:rPr lang="en-US" altLang="en-US" sz="2400" dirty="0"/>
              <a:t> and </a:t>
            </a:r>
            <a:r>
              <a:rPr lang="en-US" altLang="en-US" sz="2400" dirty="0" err="1">
                <a:latin typeface="Courier New" panose="02070309020205020404" pitchFamily="49" charset="0"/>
              </a:rPr>
              <a:t>lti</a:t>
            </a:r>
            <a:r>
              <a:rPr lang="en-US" altLang="en-US" sz="2400" dirty="0"/>
              <a:t> a literal value.</a:t>
            </a:r>
          </a:p>
          <a:p>
            <a:pPr eaLnBrk="1" hangingPunct="1">
              <a:lnSpc>
                <a:spcPct val="90000"/>
              </a:lnSpc>
              <a:buFontTx/>
              <a:buNone/>
            </a:pPr>
            <a:endParaRPr lang="en-US" altLang="en-US" sz="2400" dirty="0"/>
          </a:p>
          <a:p>
            <a:pPr eaLnBrk="1" hangingPunct="1">
              <a:lnSpc>
                <a:spcPct val="90000"/>
              </a:lnSpc>
            </a:pPr>
            <a:r>
              <a:rPr lang="el-GR" altLang="en-US" sz="2400" dirty="0"/>
              <a:t>The </a:t>
            </a:r>
            <a:r>
              <a:rPr lang="el-GR" altLang="en-US" sz="2400" b="1" dirty="0"/>
              <a:t>data range</a:t>
            </a:r>
            <a:r>
              <a:rPr lang="el-GR" altLang="en-US" sz="2400" dirty="0"/>
              <a:t> </a:t>
            </a:r>
            <a:r>
              <a:rPr lang="en-US" altLang="en-US" sz="2400" dirty="0"/>
              <a:t>represented by a datatype restriction </a:t>
            </a:r>
            <a:r>
              <a:rPr lang="el-GR" altLang="en-US" sz="2400" dirty="0"/>
              <a:t>is </a:t>
            </a:r>
            <a:r>
              <a:rPr lang="el-GR" altLang="en-US" sz="2400" b="1" dirty="0"/>
              <a:t>unary</a:t>
            </a:r>
            <a:r>
              <a:rPr lang="el-GR" altLang="en-US" sz="2400" dirty="0"/>
              <a:t> and is obtained</a:t>
            </a:r>
            <a:r>
              <a:rPr lang="en-US" altLang="en-US" sz="2400" dirty="0"/>
              <a:t> </a:t>
            </a:r>
            <a:r>
              <a:rPr lang="el-GR" altLang="en-US" sz="2400" dirty="0"/>
              <a:t>by restricting the value space of </a:t>
            </a:r>
            <a:r>
              <a:rPr lang="el-GR" altLang="en-US" sz="2400" dirty="0">
                <a:latin typeface="Courier New" panose="02070309020205020404" pitchFamily="49" charset="0"/>
              </a:rPr>
              <a:t>DT</a:t>
            </a:r>
            <a:r>
              <a:rPr lang="el-GR" altLang="en-US" sz="2400" dirty="0"/>
              <a:t> according to</a:t>
            </a:r>
            <a:r>
              <a:rPr lang="en-US" altLang="en-US" sz="2400" dirty="0"/>
              <a:t> </a:t>
            </a:r>
            <a:r>
              <a:rPr lang="el-GR" altLang="en-US" sz="2400" dirty="0"/>
              <a:t>the </a:t>
            </a:r>
            <a:r>
              <a:rPr lang="en-US" altLang="en-US" sz="2400" b="1" dirty="0"/>
              <a:t>conjunction</a:t>
            </a:r>
            <a:r>
              <a:rPr lang="el-GR" altLang="en-US" sz="2400" dirty="0"/>
              <a:t> of all </a:t>
            </a:r>
            <a:r>
              <a:rPr lang="el-GR" altLang="en-US" sz="2400" dirty="0">
                <a:latin typeface="Courier New" panose="02070309020205020404" pitchFamily="49" charset="0"/>
              </a:rPr>
              <a:t>(Fi,</a:t>
            </a:r>
            <a:r>
              <a:rPr lang="en-US" altLang="en-US" sz="2400" dirty="0" err="1">
                <a:latin typeface="Courier New" panose="02070309020205020404" pitchFamily="49" charset="0"/>
              </a:rPr>
              <a:t>lt</a:t>
            </a:r>
            <a:r>
              <a:rPr lang="el-GR" altLang="en-US" sz="2400" dirty="0">
                <a:latin typeface="Courier New" panose="02070309020205020404" pitchFamily="49" charset="0"/>
              </a:rPr>
              <a:t>i</a:t>
            </a:r>
            <a:r>
              <a:rPr lang="en-US" altLang="en-US" sz="2400" dirty="0">
                <a:latin typeface="Courier New" panose="02070309020205020404" pitchFamily="49" charset="0"/>
              </a:rPr>
              <a:t>).</a:t>
            </a:r>
            <a:r>
              <a:rPr lang="el-GR" altLang="en-US" sz="2400" dirty="0"/>
              <a:t> </a:t>
            </a:r>
            <a:endParaRPr lang="en-US" altLang="en-US" sz="2400" dirty="0"/>
          </a:p>
          <a:p>
            <a:pPr eaLnBrk="1" hangingPunct="1">
              <a:lnSpc>
                <a:spcPct val="90000"/>
              </a:lnSpc>
            </a:pPr>
            <a:endParaRPr lang="en-US" altLang="en-US" sz="2400" dirty="0"/>
          </a:p>
          <a:p>
            <a:pPr eaLnBrk="1" hangingPunct="1">
              <a:lnSpc>
                <a:spcPct val="90000"/>
              </a:lnSpc>
            </a:pPr>
            <a:r>
              <a:rPr lang="en-US" altLang="en-US" sz="2400" b="1" dirty="0"/>
              <a:t>Observation:</a:t>
            </a:r>
            <a:r>
              <a:rPr lang="en-US" altLang="en-US" sz="2400" dirty="0"/>
              <a:t> Thus, although the definition of data range speaks of tuples of any arity, the syntax defined allows only </a:t>
            </a:r>
            <a:r>
              <a:rPr lang="en-US" altLang="en-US" sz="2400" b="1" dirty="0"/>
              <a:t>unary</a:t>
            </a:r>
            <a:r>
              <a:rPr lang="en-US" altLang="en-US" sz="2400" dirty="0"/>
              <a:t> data ranges.</a:t>
            </a:r>
            <a:endParaRPr lang="el-GR" alt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a:extLst>
              <a:ext uri="{FF2B5EF4-FFF2-40B4-BE49-F238E27FC236}">
                <a16:creationId xmlns:a16="http://schemas.microsoft.com/office/drawing/2014/main" id="{DB890459-E71D-480D-B175-EAB9B66608F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7107" name="Slide Number Placeholder 5">
            <a:extLst>
              <a:ext uri="{FF2B5EF4-FFF2-40B4-BE49-F238E27FC236}">
                <a16:creationId xmlns:a16="http://schemas.microsoft.com/office/drawing/2014/main" id="{BFB54436-E7D3-4DCE-B3AE-2131519679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E48907-37B4-4E70-95A3-181E721C4EBE}" type="slidenum">
              <a:rPr lang="el-GR" altLang="en-US"/>
              <a:pPr eaLnBrk="1" hangingPunct="1"/>
              <a:t>45</a:t>
            </a:fld>
            <a:endParaRPr lang="el-GR" altLang="en-US"/>
          </a:p>
        </p:txBody>
      </p:sp>
      <p:sp>
        <p:nvSpPr>
          <p:cNvPr id="47108" name="Rectangle 2">
            <a:extLst>
              <a:ext uri="{FF2B5EF4-FFF2-40B4-BE49-F238E27FC236}">
                <a16:creationId xmlns:a16="http://schemas.microsoft.com/office/drawing/2014/main" id="{621190AD-820D-4B39-9B8A-CDEE1719D85F}"/>
              </a:ext>
            </a:extLst>
          </p:cNvPr>
          <p:cNvSpPr>
            <a:spLocks noGrp="1" noChangeArrowheads="1"/>
          </p:cNvSpPr>
          <p:nvPr>
            <p:ph type="title"/>
          </p:nvPr>
        </p:nvSpPr>
        <p:spPr/>
        <p:txBody>
          <a:bodyPr/>
          <a:lstStyle/>
          <a:p>
            <a:pPr eaLnBrk="1" hangingPunct="1"/>
            <a:r>
              <a:rPr lang="en-US" altLang="en-US"/>
              <a:t>Example</a:t>
            </a:r>
            <a:endParaRPr lang="el-GR" altLang="en-US"/>
          </a:p>
        </p:txBody>
      </p:sp>
      <p:sp>
        <p:nvSpPr>
          <p:cNvPr id="47109" name="Rectangle 3">
            <a:extLst>
              <a:ext uri="{FF2B5EF4-FFF2-40B4-BE49-F238E27FC236}">
                <a16:creationId xmlns:a16="http://schemas.microsoft.com/office/drawing/2014/main" id="{B5E550E3-015C-4F65-AA3E-2DBADE1A4984}"/>
              </a:ext>
            </a:extLst>
          </p:cNvPr>
          <p:cNvSpPr>
            <a:spLocks noGrp="1" noChangeArrowheads="1"/>
          </p:cNvSpPr>
          <p:nvPr>
            <p:ph type="body" idx="1"/>
          </p:nvPr>
        </p:nvSpPr>
        <p:spPr/>
        <p:txBody>
          <a:bodyPr/>
          <a:lstStyle/>
          <a:p>
            <a:pPr eaLnBrk="1" hangingPunct="1"/>
            <a:r>
              <a:rPr lang="el-GR" altLang="en-US"/>
              <a:t>The following data </a:t>
            </a:r>
            <a:r>
              <a:rPr lang="en-US" altLang="en-US"/>
              <a:t>type restriction represents </a:t>
            </a:r>
            <a:r>
              <a:rPr lang="el-GR" altLang="en-US"/>
              <a:t>the </a:t>
            </a:r>
            <a:r>
              <a:rPr lang="en-US" altLang="en-US"/>
              <a:t>set of </a:t>
            </a:r>
            <a:r>
              <a:rPr lang="el-GR" altLang="en-US"/>
              <a:t>integers 5, 6, 7, 8, and 9:</a:t>
            </a:r>
            <a:endParaRPr lang="en-US" altLang="en-US"/>
          </a:p>
          <a:p>
            <a:pPr eaLnBrk="1" hangingPunct="1"/>
            <a:endParaRPr lang="en-US" altLang="en-US"/>
          </a:p>
          <a:p>
            <a:pPr algn="ctr" eaLnBrk="1" hangingPunct="1">
              <a:buFontTx/>
              <a:buNone/>
            </a:pPr>
            <a:r>
              <a:rPr lang="el-GR" altLang="en-US" sz="1800">
                <a:latin typeface="Courier New" panose="02070309020205020404" pitchFamily="49" charset="0"/>
              </a:rPr>
              <a:t>DatatypeRestriction(xsd:integer </a:t>
            </a:r>
            <a:endParaRPr lang="en-US" altLang="en-US" sz="1800">
              <a:latin typeface="Courier New" panose="02070309020205020404" pitchFamily="49" charset="0"/>
            </a:endParaRPr>
          </a:p>
          <a:p>
            <a:pPr algn="ctr" eaLnBrk="1" hangingPunct="1">
              <a:buFontTx/>
              <a:buNone/>
            </a:pPr>
            <a:r>
              <a:rPr lang="el-GR" altLang="en-US" sz="1800">
                <a:latin typeface="Courier New" panose="02070309020205020404" pitchFamily="49" charset="0"/>
              </a:rPr>
              <a:t>xsd:minInclusive "5"^^xsd:integer </a:t>
            </a:r>
            <a:endParaRPr lang="en-US" altLang="en-US" sz="1800">
              <a:latin typeface="Courier New" panose="02070309020205020404" pitchFamily="49" charset="0"/>
            </a:endParaRPr>
          </a:p>
          <a:p>
            <a:pPr algn="ctr" eaLnBrk="1" hangingPunct="1">
              <a:buFontTx/>
              <a:buNone/>
            </a:pPr>
            <a:r>
              <a:rPr lang="el-GR" altLang="en-US" sz="1800">
                <a:latin typeface="Courier New" panose="02070309020205020404" pitchFamily="49" charset="0"/>
              </a:rPr>
              <a:t>xsd:maxExclusive "10"^^xsd:integer)</a:t>
            </a:r>
            <a:r>
              <a:rPr lang="el-GR" altLang="en-US"/>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a:extLst>
              <a:ext uri="{FF2B5EF4-FFF2-40B4-BE49-F238E27FC236}">
                <a16:creationId xmlns:a16="http://schemas.microsoft.com/office/drawing/2014/main" id="{DB94BFDB-6401-4EED-BF48-946D2A7438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8131" name="Slide Number Placeholder 5">
            <a:extLst>
              <a:ext uri="{FF2B5EF4-FFF2-40B4-BE49-F238E27FC236}">
                <a16:creationId xmlns:a16="http://schemas.microsoft.com/office/drawing/2014/main" id="{3B3CC91A-33F1-4F31-AEEE-750B1329B9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48411D-CC9F-4CF6-AFEB-42CF59C5AF29}" type="slidenum">
              <a:rPr lang="el-GR" altLang="en-US"/>
              <a:pPr eaLnBrk="1" hangingPunct="1"/>
              <a:t>46</a:t>
            </a:fld>
            <a:endParaRPr lang="el-GR" altLang="en-US"/>
          </a:p>
        </p:txBody>
      </p:sp>
      <p:sp>
        <p:nvSpPr>
          <p:cNvPr id="48132" name="Rectangle 2">
            <a:extLst>
              <a:ext uri="{FF2B5EF4-FFF2-40B4-BE49-F238E27FC236}">
                <a16:creationId xmlns:a16="http://schemas.microsoft.com/office/drawing/2014/main" id="{68B2C361-FD7B-4F3D-BB60-7E1A396AC967}"/>
              </a:ext>
            </a:extLst>
          </p:cNvPr>
          <p:cNvSpPr>
            <a:spLocks noGrp="1" noChangeArrowheads="1"/>
          </p:cNvSpPr>
          <p:nvPr>
            <p:ph type="title"/>
          </p:nvPr>
        </p:nvSpPr>
        <p:spPr/>
        <p:txBody>
          <a:bodyPr/>
          <a:lstStyle/>
          <a:p>
            <a:pPr eaLnBrk="1" hangingPunct="1"/>
            <a:r>
              <a:rPr lang="en-US" altLang="en-US" sz="4000"/>
              <a:t>Things One Can Define in OWL 2 (cont’d)</a:t>
            </a:r>
            <a:endParaRPr lang="el-GR" altLang="en-US" sz="4000"/>
          </a:p>
        </p:txBody>
      </p:sp>
      <p:pic>
        <p:nvPicPr>
          <p:cNvPr id="48133" name="Picture 3">
            <a:extLst>
              <a:ext uri="{FF2B5EF4-FFF2-40B4-BE49-F238E27FC236}">
                <a16:creationId xmlns:a16="http://schemas.microsoft.com/office/drawing/2014/main" id="{1ECF5449-6977-440A-A09E-C96F4FB5340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1628775"/>
            <a:ext cx="8229600" cy="4525963"/>
          </a:xfrm>
        </p:spPr>
      </p:pic>
      <p:sp>
        <p:nvSpPr>
          <p:cNvPr id="48134" name="AutoShape 4">
            <a:extLst>
              <a:ext uri="{FF2B5EF4-FFF2-40B4-BE49-F238E27FC236}">
                <a16:creationId xmlns:a16="http://schemas.microsoft.com/office/drawing/2014/main" id="{8F193205-C4BD-4745-935E-A0EBEA4599A3}"/>
              </a:ext>
            </a:extLst>
          </p:cNvPr>
          <p:cNvSpPr>
            <a:spLocks noChangeArrowheads="1"/>
          </p:cNvSpPr>
          <p:nvPr/>
        </p:nvSpPr>
        <p:spPr bwMode="auto">
          <a:xfrm rot="10800000">
            <a:off x="827088" y="1268413"/>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18D4BBC5-A360-4595-BA1B-BA077575C65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49155" name="Slide Number Placeholder 5">
            <a:extLst>
              <a:ext uri="{FF2B5EF4-FFF2-40B4-BE49-F238E27FC236}">
                <a16:creationId xmlns:a16="http://schemas.microsoft.com/office/drawing/2014/main" id="{4DF962F9-6A8D-497D-8A52-56B15D3349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62A727-914A-4185-86C7-F772201B3207}" type="slidenum">
              <a:rPr lang="el-GR" altLang="en-US"/>
              <a:pPr eaLnBrk="1" hangingPunct="1"/>
              <a:t>47</a:t>
            </a:fld>
            <a:endParaRPr lang="el-GR" altLang="en-US"/>
          </a:p>
        </p:txBody>
      </p:sp>
      <p:sp>
        <p:nvSpPr>
          <p:cNvPr id="49156" name="Rectangle 2">
            <a:extLst>
              <a:ext uri="{FF2B5EF4-FFF2-40B4-BE49-F238E27FC236}">
                <a16:creationId xmlns:a16="http://schemas.microsoft.com/office/drawing/2014/main" id="{9E8096DB-90A9-4C41-872A-212591018D19}"/>
              </a:ext>
            </a:extLst>
          </p:cNvPr>
          <p:cNvSpPr>
            <a:spLocks noGrp="1" noChangeArrowheads="1"/>
          </p:cNvSpPr>
          <p:nvPr>
            <p:ph type="title"/>
          </p:nvPr>
        </p:nvSpPr>
        <p:spPr/>
        <p:txBody>
          <a:bodyPr/>
          <a:lstStyle/>
          <a:p>
            <a:pPr eaLnBrk="1" hangingPunct="1"/>
            <a:r>
              <a:rPr lang="el-GR" altLang="en-US"/>
              <a:t>Class Expressions</a:t>
            </a:r>
          </a:p>
        </p:txBody>
      </p:sp>
      <p:sp>
        <p:nvSpPr>
          <p:cNvPr id="49157" name="Rectangle 3">
            <a:extLst>
              <a:ext uri="{FF2B5EF4-FFF2-40B4-BE49-F238E27FC236}">
                <a16:creationId xmlns:a16="http://schemas.microsoft.com/office/drawing/2014/main" id="{AC70A287-212C-4733-941F-168A4A4D3DA7}"/>
              </a:ext>
            </a:extLst>
          </p:cNvPr>
          <p:cNvSpPr>
            <a:spLocks noGrp="1" noChangeArrowheads="1"/>
          </p:cNvSpPr>
          <p:nvPr>
            <p:ph type="body" idx="1"/>
          </p:nvPr>
        </p:nvSpPr>
        <p:spPr/>
        <p:txBody>
          <a:bodyPr/>
          <a:lstStyle/>
          <a:p>
            <a:pPr eaLnBrk="1" hangingPunct="1"/>
            <a:r>
              <a:rPr lang="en-US" altLang="en-US" sz="2400" dirty="0"/>
              <a:t>C</a:t>
            </a:r>
            <a:r>
              <a:rPr lang="el-GR" altLang="en-US" sz="2400" dirty="0"/>
              <a:t>lass</a:t>
            </a:r>
            <a:r>
              <a:rPr lang="en-US" altLang="en-US" sz="2400" dirty="0"/>
              <a:t> names</a:t>
            </a:r>
            <a:r>
              <a:rPr lang="el-GR" altLang="en-US" sz="2400" dirty="0"/>
              <a:t> and property expressions </a:t>
            </a:r>
            <a:r>
              <a:rPr lang="en-US" altLang="en-US" sz="2400" dirty="0"/>
              <a:t>can be </a:t>
            </a:r>
            <a:r>
              <a:rPr lang="el-GR" altLang="en-US" sz="2400" dirty="0"/>
              <a:t>used to construct </a:t>
            </a:r>
            <a:r>
              <a:rPr lang="el-GR" altLang="en-US" sz="2400" b="1" dirty="0"/>
              <a:t>class expressions</a:t>
            </a:r>
            <a:r>
              <a:rPr lang="en-US" altLang="en-US" sz="2400" i="1" dirty="0"/>
              <a:t>.</a:t>
            </a:r>
          </a:p>
          <a:p>
            <a:pPr eaLnBrk="1" hangingPunct="1"/>
            <a:r>
              <a:rPr lang="en-US" altLang="en-US" sz="2400" dirty="0"/>
              <a:t>These</a:t>
            </a:r>
            <a:r>
              <a:rPr lang="el-GR" altLang="en-US" sz="2400" dirty="0"/>
              <a:t> </a:t>
            </a:r>
            <a:r>
              <a:rPr lang="en-US" altLang="en-US" sz="2400" dirty="0"/>
              <a:t>are</a:t>
            </a:r>
            <a:r>
              <a:rPr lang="el-GR" altLang="en-US" sz="2400" dirty="0"/>
              <a:t> </a:t>
            </a:r>
            <a:r>
              <a:rPr lang="en-US" altLang="en-US" sz="2400" dirty="0"/>
              <a:t>essentially the </a:t>
            </a:r>
            <a:r>
              <a:rPr lang="el-GR" altLang="en-US" sz="2400" b="1" dirty="0"/>
              <a:t>complex concepts</a:t>
            </a:r>
            <a:r>
              <a:rPr lang="el-GR" altLang="en-US" sz="2400" dirty="0"/>
              <a:t> </a:t>
            </a:r>
            <a:r>
              <a:rPr lang="en-US" altLang="en-US" sz="2400" dirty="0"/>
              <a:t>or </a:t>
            </a:r>
            <a:r>
              <a:rPr lang="el-GR" altLang="en-US" sz="2400" b="1" dirty="0"/>
              <a:t>descriptions</a:t>
            </a:r>
            <a:r>
              <a:rPr lang="el-GR" altLang="en-US" sz="2400" dirty="0"/>
              <a:t> </a:t>
            </a:r>
            <a:r>
              <a:rPr lang="en-US" altLang="en-US" sz="2400" dirty="0"/>
              <a:t>that we can define in DLs</a:t>
            </a:r>
            <a:r>
              <a:rPr lang="el-GR" altLang="en-US" sz="2400" dirty="0"/>
              <a:t>. </a:t>
            </a:r>
            <a:endParaRPr lang="en-US" altLang="en-US" sz="2400" dirty="0"/>
          </a:p>
          <a:p>
            <a:pPr eaLnBrk="1" hangingPunct="1"/>
            <a:r>
              <a:rPr lang="el-GR" altLang="en-US" sz="2400" dirty="0"/>
              <a:t>Class expressions </a:t>
            </a:r>
            <a:r>
              <a:rPr lang="el-GR" altLang="en-US" sz="2400" b="1" dirty="0"/>
              <a:t>represent sets of individuals </a:t>
            </a:r>
            <a:r>
              <a:rPr lang="el-GR" altLang="en-US" sz="2400" dirty="0"/>
              <a:t>by formally specifying conditions on the individuals' properties; individuals satisfying these conditions are said to be </a:t>
            </a:r>
            <a:r>
              <a:rPr lang="el-GR" altLang="en-US" sz="2400" b="1" dirty="0"/>
              <a:t>instances</a:t>
            </a:r>
            <a:r>
              <a:rPr lang="el-GR" altLang="en-US" sz="2400" dirty="0"/>
              <a:t> of the respective class expressions.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a:extLst>
              <a:ext uri="{FF2B5EF4-FFF2-40B4-BE49-F238E27FC236}">
                <a16:creationId xmlns:a16="http://schemas.microsoft.com/office/drawing/2014/main" id="{A142990A-1F46-4A3C-BC3D-08C43028436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0179" name="Slide Number Placeholder 5">
            <a:extLst>
              <a:ext uri="{FF2B5EF4-FFF2-40B4-BE49-F238E27FC236}">
                <a16:creationId xmlns:a16="http://schemas.microsoft.com/office/drawing/2014/main" id="{B9944ACA-B8E6-4B3F-9DE6-45108598E3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5200A0-5259-4BFD-AFDD-1C9878244362}" type="slidenum">
              <a:rPr lang="el-GR" altLang="en-US"/>
              <a:pPr eaLnBrk="1" hangingPunct="1"/>
              <a:t>48</a:t>
            </a:fld>
            <a:endParaRPr lang="el-GR" altLang="en-US"/>
          </a:p>
        </p:txBody>
      </p:sp>
      <p:sp>
        <p:nvSpPr>
          <p:cNvPr id="50180" name="Rectangle 2">
            <a:extLst>
              <a:ext uri="{FF2B5EF4-FFF2-40B4-BE49-F238E27FC236}">
                <a16:creationId xmlns:a16="http://schemas.microsoft.com/office/drawing/2014/main" id="{C3A54A94-517F-4DED-A783-28BC904EA539}"/>
              </a:ext>
            </a:extLst>
          </p:cNvPr>
          <p:cNvSpPr>
            <a:spLocks noGrp="1" noChangeArrowheads="1"/>
          </p:cNvSpPr>
          <p:nvPr>
            <p:ph type="title"/>
          </p:nvPr>
        </p:nvSpPr>
        <p:spPr/>
        <p:txBody>
          <a:bodyPr/>
          <a:lstStyle/>
          <a:p>
            <a:pPr eaLnBrk="1" hangingPunct="1"/>
            <a:r>
              <a:rPr lang="en-US" altLang="en-US" sz="4000"/>
              <a:t>Ways to Form Class Expressions</a:t>
            </a:r>
            <a:endParaRPr lang="el-GR" altLang="en-US" sz="4000"/>
          </a:p>
        </p:txBody>
      </p:sp>
      <p:sp>
        <p:nvSpPr>
          <p:cNvPr id="50181" name="Rectangle 3">
            <a:extLst>
              <a:ext uri="{FF2B5EF4-FFF2-40B4-BE49-F238E27FC236}">
                <a16:creationId xmlns:a16="http://schemas.microsoft.com/office/drawing/2014/main" id="{F82A7977-0F35-4FED-8B1F-9D62FBF5F5FB}"/>
              </a:ext>
            </a:extLst>
          </p:cNvPr>
          <p:cNvSpPr>
            <a:spLocks noGrp="1" noChangeArrowheads="1"/>
          </p:cNvSpPr>
          <p:nvPr>
            <p:ph type="body" idx="1"/>
          </p:nvPr>
        </p:nvSpPr>
        <p:spPr>
          <a:xfrm>
            <a:off x="468313" y="1628775"/>
            <a:ext cx="8229600" cy="4525963"/>
          </a:xfrm>
        </p:spPr>
        <p:txBody>
          <a:bodyPr/>
          <a:lstStyle/>
          <a:p>
            <a:pPr eaLnBrk="1" hangingPunct="1">
              <a:lnSpc>
                <a:spcPct val="90000"/>
              </a:lnSpc>
            </a:pPr>
            <a:r>
              <a:rPr lang="en-US" altLang="en-US" sz="2800"/>
              <a:t>Class expressions can be formed by:</a:t>
            </a:r>
          </a:p>
          <a:p>
            <a:pPr lvl="1" eaLnBrk="1" hangingPunct="1">
              <a:lnSpc>
                <a:spcPct val="90000"/>
              </a:lnSpc>
            </a:pPr>
            <a:r>
              <a:rPr lang="en-US" altLang="en-US" sz="2400"/>
              <a:t>Applying the </a:t>
            </a:r>
            <a:r>
              <a:rPr lang="el-GR" altLang="en-US" sz="2400"/>
              <a:t>standard </a:t>
            </a:r>
            <a:r>
              <a:rPr lang="el-GR" altLang="en-US" sz="2400" b="1"/>
              <a:t>Boolean connectives</a:t>
            </a:r>
            <a:r>
              <a:rPr lang="el-GR" altLang="en-US" sz="2400"/>
              <a:t> </a:t>
            </a:r>
            <a:r>
              <a:rPr lang="en-US" altLang="en-US" sz="2400"/>
              <a:t>to simpler class expressions or by </a:t>
            </a:r>
            <a:r>
              <a:rPr lang="en-US" altLang="en-US" sz="2400" b="1"/>
              <a:t>enumerating the individuals</a:t>
            </a:r>
            <a:r>
              <a:rPr lang="en-US" altLang="en-US" sz="2400"/>
              <a:t> that belong to an expression.</a:t>
            </a:r>
          </a:p>
          <a:p>
            <a:pPr lvl="1" eaLnBrk="1" hangingPunct="1">
              <a:lnSpc>
                <a:spcPct val="90000"/>
              </a:lnSpc>
            </a:pPr>
            <a:r>
              <a:rPr lang="en-US" altLang="en-US" sz="2400"/>
              <a:t>Placing</a:t>
            </a:r>
            <a:r>
              <a:rPr lang="el-GR" altLang="en-US" sz="2400" b="1"/>
              <a:t> restrictions on object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a:t>
            </a:r>
            <a:r>
              <a:rPr lang="el-GR" altLang="en-US" sz="2400"/>
              <a:t> of object property expressions</a:t>
            </a:r>
            <a:r>
              <a:rPr lang="en-US" altLang="en-US" sz="2400"/>
              <a:t>.</a:t>
            </a:r>
          </a:p>
          <a:p>
            <a:pPr lvl="1" eaLnBrk="1" hangingPunct="1">
              <a:lnSpc>
                <a:spcPct val="90000"/>
              </a:lnSpc>
            </a:pPr>
            <a:r>
              <a:rPr lang="en-US" altLang="en-US" sz="2400"/>
              <a:t>P</a:t>
            </a:r>
            <a:r>
              <a:rPr lang="el-GR" altLang="en-US" sz="2400"/>
              <a:t>lacing</a:t>
            </a:r>
            <a:r>
              <a:rPr lang="el-GR" altLang="en-US" sz="2400" b="1"/>
              <a:t> restrictions on data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 </a:t>
            </a:r>
            <a:r>
              <a:rPr lang="el-GR" altLang="en-US" sz="2400"/>
              <a:t>of data property expressions.</a:t>
            </a:r>
            <a:endParaRPr lang="en-US" altLang="en-US" sz="2400"/>
          </a:p>
          <a:p>
            <a:pPr lvl="1" eaLnBrk="1" hangingPunct="1">
              <a:lnSpc>
                <a:spcPct val="90000"/>
              </a:lnSpc>
            </a:pPr>
            <a:endParaRPr lang="el-GR" altLang="en-US" sz="2400"/>
          </a:p>
        </p:txBody>
      </p:sp>
      <p:sp>
        <p:nvSpPr>
          <p:cNvPr id="50182" name="AutoShape 4">
            <a:extLst>
              <a:ext uri="{FF2B5EF4-FFF2-40B4-BE49-F238E27FC236}">
                <a16:creationId xmlns:a16="http://schemas.microsoft.com/office/drawing/2014/main" id="{303D7FBE-054A-4278-8CF0-AFCAAB4502CA}"/>
              </a:ext>
            </a:extLst>
          </p:cNvPr>
          <p:cNvSpPr>
            <a:spLocks noChangeArrowheads="1"/>
          </p:cNvSpPr>
          <p:nvPr/>
        </p:nvSpPr>
        <p:spPr bwMode="auto">
          <a:xfrm rot="-5400000">
            <a:off x="8208169" y="2385219"/>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a:extLst>
              <a:ext uri="{FF2B5EF4-FFF2-40B4-BE49-F238E27FC236}">
                <a16:creationId xmlns:a16="http://schemas.microsoft.com/office/drawing/2014/main" id="{6D8FA093-21EC-4C92-92D3-C0A97AA5E5A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1203" name="Slide Number Placeholder 5">
            <a:extLst>
              <a:ext uri="{FF2B5EF4-FFF2-40B4-BE49-F238E27FC236}">
                <a16:creationId xmlns:a16="http://schemas.microsoft.com/office/drawing/2014/main" id="{9CF3B354-43C6-41C2-AEA6-E7E9AF63FC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80CE7D-81A7-4E4E-BAE4-6D61AD25B452}" type="slidenum">
              <a:rPr lang="el-GR" altLang="en-US"/>
              <a:pPr eaLnBrk="1" hangingPunct="1"/>
              <a:t>49</a:t>
            </a:fld>
            <a:endParaRPr lang="el-GR" altLang="en-US"/>
          </a:p>
        </p:txBody>
      </p:sp>
      <p:sp>
        <p:nvSpPr>
          <p:cNvPr id="51204" name="Rectangle 2">
            <a:extLst>
              <a:ext uri="{FF2B5EF4-FFF2-40B4-BE49-F238E27FC236}">
                <a16:creationId xmlns:a16="http://schemas.microsoft.com/office/drawing/2014/main" id="{4C6D59AF-A448-4F54-B839-14BD4E6B112A}"/>
              </a:ext>
            </a:extLst>
          </p:cNvPr>
          <p:cNvSpPr>
            <a:spLocks noGrp="1" noChangeArrowheads="1"/>
          </p:cNvSpPr>
          <p:nvPr>
            <p:ph type="title"/>
          </p:nvPr>
        </p:nvSpPr>
        <p:spPr/>
        <p:txBody>
          <a:bodyPr/>
          <a:lstStyle/>
          <a:p>
            <a:pPr eaLnBrk="1" hangingPunct="1"/>
            <a:r>
              <a:rPr lang="en-US" altLang="en-US" sz="3600"/>
              <a:t>Boolean Connectives and Enumeration of Individuals</a:t>
            </a:r>
            <a:r>
              <a:rPr lang="en-US" altLang="en-US" sz="4000"/>
              <a:t> </a:t>
            </a:r>
            <a:endParaRPr lang="el-GR" altLang="en-US" sz="4000"/>
          </a:p>
        </p:txBody>
      </p:sp>
      <p:pic>
        <p:nvPicPr>
          <p:cNvPr id="51205" name="Picture 3">
            <a:extLst>
              <a:ext uri="{FF2B5EF4-FFF2-40B4-BE49-F238E27FC236}">
                <a16:creationId xmlns:a16="http://schemas.microsoft.com/office/drawing/2014/main" id="{77091B20-A80D-4088-9EF7-65F36BD869B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00200"/>
            <a:ext cx="8435975"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4A4DEDD5-BDCE-4011-BE5C-0E270C7FB07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147" name="Slide Number Placeholder 5">
            <a:extLst>
              <a:ext uri="{FF2B5EF4-FFF2-40B4-BE49-F238E27FC236}">
                <a16:creationId xmlns:a16="http://schemas.microsoft.com/office/drawing/2014/main" id="{CEA0C062-69AE-46FA-BF22-F398D0BD32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A7672D-83AA-429F-A20A-408801A8B210}" type="slidenum">
              <a:rPr lang="el-GR" altLang="en-US"/>
              <a:pPr eaLnBrk="1" hangingPunct="1"/>
              <a:t>5</a:t>
            </a:fld>
            <a:endParaRPr lang="el-GR" altLang="en-US"/>
          </a:p>
        </p:txBody>
      </p:sp>
      <p:sp>
        <p:nvSpPr>
          <p:cNvPr id="6148" name="Rectangle 2">
            <a:extLst>
              <a:ext uri="{FF2B5EF4-FFF2-40B4-BE49-F238E27FC236}">
                <a16:creationId xmlns:a16="http://schemas.microsoft.com/office/drawing/2014/main" id="{E56BCF3B-957B-489F-AF7E-F41433838BC7}"/>
              </a:ext>
            </a:extLst>
          </p:cNvPr>
          <p:cNvSpPr>
            <a:spLocks noGrp="1" noChangeArrowheads="1"/>
          </p:cNvSpPr>
          <p:nvPr>
            <p:ph type="title"/>
          </p:nvPr>
        </p:nvSpPr>
        <p:spPr/>
        <p:txBody>
          <a:bodyPr/>
          <a:lstStyle/>
          <a:p>
            <a:pPr eaLnBrk="1" hangingPunct="1"/>
            <a:r>
              <a:rPr lang="en-US" altLang="en-US"/>
              <a:t>OWL 2 Basics</a:t>
            </a:r>
            <a:endParaRPr lang="el-GR" altLang="en-US"/>
          </a:p>
        </p:txBody>
      </p:sp>
      <p:sp>
        <p:nvSpPr>
          <p:cNvPr id="6149" name="Rectangle 3">
            <a:extLst>
              <a:ext uri="{FF2B5EF4-FFF2-40B4-BE49-F238E27FC236}">
                <a16:creationId xmlns:a16="http://schemas.microsoft.com/office/drawing/2014/main" id="{4A022D8D-13C1-4032-A1AE-C5FB7ABD0B2B}"/>
              </a:ext>
            </a:extLst>
          </p:cNvPr>
          <p:cNvSpPr>
            <a:spLocks noGrp="1" noChangeArrowheads="1"/>
          </p:cNvSpPr>
          <p:nvPr>
            <p:ph type="body" idx="1"/>
          </p:nvPr>
        </p:nvSpPr>
        <p:spPr/>
        <p:txBody>
          <a:bodyPr/>
          <a:lstStyle/>
          <a:p>
            <a:pPr eaLnBrk="1" hangingPunct="1">
              <a:lnSpc>
                <a:spcPct val="80000"/>
              </a:lnSpc>
            </a:pPr>
            <a:r>
              <a:rPr lang="en-US" altLang="en-US" sz="2800"/>
              <a:t>OWL 2 is the current version of the </a:t>
            </a:r>
          </a:p>
          <a:p>
            <a:pPr eaLnBrk="1" hangingPunct="1">
              <a:lnSpc>
                <a:spcPct val="80000"/>
              </a:lnSpc>
              <a:buFontTx/>
              <a:buNone/>
            </a:pPr>
            <a:r>
              <a:rPr lang="en-US" altLang="en-US" sz="2800" b="1"/>
              <a:t>   Web Ontology Language</a:t>
            </a:r>
            <a:r>
              <a:rPr lang="en-US" altLang="en-US" sz="2800"/>
              <a:t> and a </a:t>
            </a:r>
          </a:p>
          <a:p>
            <a:pPr eaLnBrk="1" hangingPunct="1">
              <a:lnSpc>
                <a:spcPct val="80000"/>
              </a:lnSpc>
              <a:buFontTx/>
              <a:buNone/>
            </a:pPr>
            <a:r>
              <a:rPr lang="en-US" altLang="en-US" sz="2800"/>
              <a:t>   W3C recommendation as of </a:t>
            </a:r>
          </a:p>
          <a:p>
            <a:pPr eaLnBrk="1" hangingPunct="1">
              <a:lnSpc>
                <a:spcPct val="80000"/>
              </a:lnSpc>
              <a:buFontTx/>
              <a:buNone/>
            </a:pPr>
            <a:r>
              <a:rPr lang="en-US" altLang="en-US" sz="2800"/>
              <a:t>   October 2009.</a:t>
            </a:r>
          </a:p>
          <a:p>
            <a:pPr eaLnBrk="1" hangingPunct="1">
              <a:lnSpc>
                <a:spcPct val="80000"/>
              </a:lnSpc>
            </a:pPr>
            <a:endParaRPr lang="en-US" altLang="en-US" sz="2800"/>
          </a:p>
          <a:p>
            <a:pPr eaLnBrk="1" hangingPunct="1">
              <a:lnSpc>
                <a:spcPct val="80000"/>
              </a:lnSpc>
            </a:pPr>
            <a:r>
              <a:rPr lang="en-US" altLang="en-US" sz="2800"/>
              <a:t>The previous version of OWL (OWL 1) became a W3C recommendation in 2004.</a:t>
            </a:r>
          </a:p>
          <a:p>
            <a:pPr eaLnBrk="1" hangingPunct="1">
              <a:lnSpc>
                <a:spcPct val="80000"/>
              </a:lnSpc>
            </a:pPr>
            <a:endParaRPr lang="en-US" altLang="en-US" sz="2800"/>
          </a:p>
          <a:p>
            <a:pPr eaLnBrk="1" hangingPunct="1">
              <a:lnSpc>
                <a:spcPct val="80000"/>
              </a:lnSpc>
            </a:pPr>
            <a:r>
              <a:rPr lang="en-US" altLang="en-US" sz="2800"/>
              <a:t>All W3C documents about OWL 2 can be found at </a:t>
            </a:r>
            <a:r>
              <a:rPr lang="en-US" altLang="en-US" sz="2800">
                <a:hlinkClick r:id="rId3"/>
              </a:rPr>
              <a:t>http://www.w3.org/TR/2009/REC-owl2-overview-20091027/</a:t>
            </a:r>
            <a:r>
              <a:rPr lang="en-US" altLang="en-US" sz="2800"/>
              <a:t> .</a:t>
            </a:r>
          </a:p>
          <a:p>
            <a:pPr eaLnBrk="1" hangingPunct="1">
              <a:lnSpc>
                <a:spcPct val="80000"/>
              </a:lnSpc>
            </a:pPr>
            <a:endParaRPr lang="el-GR" altLang="en-US" sz="2800"/>
          </a:p>
        </p:txBody>
      </p:sp>
      <p:pic>
        <p:nvPicPr>
          <p:cNvPr id="6150" name="Picture 5" descr="wol-2">
            <a:extLst>
              <a:ext uri="{FF2B5EF4-FFF2-40B4-BE49-F238E27FC236}">
                <a16:creationId xmlns:a16="http://schemas.microsoft.com/office/drawing/2014/main" id="{21E49E20-B744-407E-8142-BB1D822F8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620713"/>
            <a:ext cx="2427287"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a:extLst>
              <a:ext uri="{FF2B5EF4-FFF2-40B4-BE49-F238E27FC236}">
                <a16:creationId xmlns:a16="http://schemas.microsoft.com/office/drawing/2014/main" id="{24C840D7-740A-4D98-845F-85C6AAEE66C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2227" name="Slide Number Placeholder 5">
            <a:extLst>
              <a:ext uri="{FF2B5EF4-FFF2-40B4-BE49-F238E27FC236}">
                <a16:creationId xmlns:a16="http://schemas.microsoft.com/office/drawing/2014/main" id="{922D2837-768A-49B7-839C-C0F2797B80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3DF0D6-140C-4628-AD6D-D7F91C98A974}" type="slidenum">
              <a:rPr lang="el-GR" altLang="en-US"/>
              <a:pPr eaLnBrk="1" hangingPunct="1"/>
              <a:t>50</a:t>
            </a:fld>
            <a:endParaRPr lang="el-GR" altLang="en-US"/>
          </a:p>
        </p:txBody>
      </p:sp>
      <p:sp>
        <p:nvSpPr>
          <p:cNvPr id="52228" name="Rectangle 2">
            <a:extLst>
              <a:ext uri="{FF2B5EF4-FFF2-40B4-BE49-F238E27FC236}">
                <a16:creationId xmlns:a16="http://schemas.microsoft.com/office/drawing/2014/main" id="{F691F298-4D90-47F0-81B7-021C7B2338B7}"/>
              </a:ext>
            </a:extLst>
          </p:cNvPr>
          <p:cNvSpPr>
            <a:spLocks noGrp="1" noChangeArrowheads="1"/>
          </p:cNvSpPr>
          <p:nvPr>
            <p:ph type="title"/>
          </p:nvPr>
        </p:nvSpPr>
        <p:spPr/>
        <p:txBody>
          <a:bodyPr/>
          <a:lstStyle/>
          <a:p>
            <a:pPr eaLnBrk="1" hangingPunct="1"/>
            <a:r>
              <a:rPr lang="el-GR" altLang="en-US"/>
              <a:t>Intersection Class Expression</a:t>
            </a:r>
            <a:r>
              <a:rPr lang="en-US" altLang="en-US"/>
              <a:t>s</a:t>
            </a:r>
            <a:endParaRPr lang="el-GR" altLang="en-US"/>
          </a:p>
        </p:txBody>
      </p:sp>
      <p:sp>
        <p:nvSpPr>
          <p:cNvPr id="52229" name="Rectangle 3">
            <a:extLst>
              <a:ext uri="{FF2B5EF4-FFF2-40B4-BE49-F238E27FC236}">
                <a16:creationId xmlns:a16="http://schemas.microsoft.com/office/drawing/2014/main" id="{8DED7AAD-687F-401F-A1CC-C6CDB0A10C7E}"/>
              </a:ext>
            </a:extLst>
          </p:cNvPr>
          <p:cNvSpPr>
            <a:spLocks noGrp="1" noChangeArrowheads="1"/>
          </p:cNvSpPr>
          <p:nvPr>
            <p:ph type="body" idx="1"/>
          </p:nvPr>
        </p:nvSpPr>
        <p:spPr/>
        <p:txBody>
          <a:bodyPr/>
          <a:lstStyle/>
          <a:p>
            <a:pPr eaLnBrk="1" hangingPunct="1"/>
            <a:r>
              <a:rPr lang="el-GR" altLang="en-US"/>
              <a:t>An </a:t>
            </a:r>
            <a:r>
              <a:rPr lang="el-GR" altLang="en-US" b="1"/>
              <a:t>intersection class expression</a:t>
            </a:r>
            <a:r>
              <a:rPr lang="el-GR" altLang="en-US"/>
              <a:t> </a:t>
            </a:r>
            <a:r>
              <a:rPr lang="el-GR" altLang="en-US" sz="2800">
                <a:latin typeface="Courier New" panose="02070309020205020404" pitchFamily="49" charset="0"/>
              </a:rPr>
              <a:t>ObjectIntersectionOf(CE1 ... CEn)</a:t>
            </a:r>
            <a:r>
              <a:rPr lang="el-GR" altLang="en-US"/>
              <a:t> contains all individuals that are instances of all class expressions </a:t>
            </a:r>
            <a:r>
              <a:rPr lang="el-GR" altLang="en-US">
                <a:latin typeface="Courier New" panose="02070309020205020404" pitchFamily="49" charset="0"/>
              </a:rPr>
              <a:t>CEi</a:t>
            </a:r>
            <a:r>
              <a:rPr lang="el-GR" altLang="en-US"/>
              <a:t> for </a:t>
            </a:r>
            <a:r>
              <a:rPr lang="el-GR" altLang="en-US">
                <a:latin typeface="Courier New" panose="02070309020205020404" pitchFamily="49" charset="0"/>
              </a:rPr>
              <a:t>1≤i≤n.</a:t>
            </a:r>
            <a:r>
              <a:rPr lang="el-GR" altLang="en-US"/>
              <a:t> </a:t>
            </a:r>
            <a:endParaRPr lang="en-US" altLang="en-US"/>
          </a:p>
          <a:p>
            <a:pPr eaLnBrk="1" hangingPunct="1"/>
            <a:endParaRPr lang="en-US" altLang="en-US"/>
          </a:p>
          <a:p>
            <a:pPr eaLnBrk="1" hangingPunct="1"/>
            <a:r>
              <a:rPr lang="en-US" altLang="en-US"/>
              <a:t>Example: </a:t>
            </a:r>
          </a:p>
          <a:p>
            <a:pPr algn="ctr" eaLnBrk="1" hangingPunct="1">
              <a:buFontTx/>
              <a:buNone/>
            </a:pPr>
            <a:r>
              <a:rPr lang="el-GR" altLang="en-US" sz="2400">
                <a:latin typeface="Courier New" panose="02070309020205020404" pitchFamily="49" charset="0"/>
              </a:rPr>
              <a:t>ObjectIntersectionOf(a:Dog a:CanTalk)</a:t>
            </a:r>
            <a:r>
              <a:rPr lang="el-GR" altLang="en-US"/>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a:extLst>
              <a:ext uri="{FF2B5EF4-FFF2-40B4-BE49-F238E27FC236}">
                <a16:creationId xmlns:a16="http://schemas.microsoft.com/office/drawing/2014/main" id="{C47BC479-240B-4BA0-BC67-31C9ABA29C2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3251" name="Slide Number Placeholder 5">
            <a:extLst>
              <a:ext uri="{FF2B5EF4-FFF2-40B4-BE49-F238E27FC236}">
                <a16:creationId xmlns:a16="http://schemas.microsoft.com/office/drawing/2014/main" id="{074F6A0C-A1DE-407D-9735-DBC774F0B0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EBD687-7477-47A4-AC9D-0C027D506934}" type="slidenum">
              <a:rPr lang="el-GR" altLang="en-US"/>
              <a:pPr eaLnBrk="1" hangingPunct="1"/>
              <a:t>51</a:t>
            </a:fld>
            <a:endParaRPr lang="el-GR" altLang="en-US"/>
          </a:p>
        </p:txBody>
      </p:sp>
      <p:sp>
        <p:nvSpPr>
          <p:cNvPr id="53252" name="Rectangle 2">
            <a:extLst>
              <a:ext uri="{FF2B5EF4-FFF2-40B4-BE49-F238E27FC236}">
                <a16:creationId xmlns:a16="http://schemas.microsoft.com/office/drawing/2014/main" id="{F76F2265-E54D-471D-AF57-C724AC634B64}"/>
              </a:ext>
            </a:extLst>
          </p:cNvPr>
          <p:cNvSpPr>
            <a:spLocks noGrp="1" noChangeArrowheads="1"/>
          </p:cNvSpPr>
          <p:nvPr>
            <p:ph type="title"/>
          </p:nvPr>
        </p:nvSpPr>
        <p:spPr/>
        <p:txBody>
          <a:bodyPr/>
          <a:lstStyle/>
          <a:p>
            <a:pPr eaLnBrk="1" hangingPunct="1"/>
            <a:r>
              <a:rPr lang="el-GR" altLang="en-US"/>
              <a:t>Union Class Expression</a:t>
            </a:r>
            <a:r>
              <a:rPr lang="en-US" altLang="en-US"/>
              <a:t>s</a:t>
            </a:r>
            <a:endParaRPr lang="el-GR" altLang="en-US"/>
          </a:p>
        </p:txBody>
      </p:sp>
      <p:sp>
        <p:nvSpPr>
          <p:cNvPr id="53253" name="Rectangle 3">
            <a:extLst>
              <a:ext uri="{FF2B5EF4-FFF2-40B4-BE49-F238E27FC236}">
                <a16:creationId xmlns:a16="http://schemas.microsoft.com/office/drawing/2014/main" id="{5D633519-C3DD-4C4E-8D99-C725E9B235BB}"/>
              </a:ext>
            </a:extLst>
          </p:cNvPr>
          <p:cNvSpPr>
            <a:spLocks noGrp="1" noChangeArrowheads="1"/>
          </p:cNvSpPr>
          <p:nvPr>
            <p:ph type="body" idx="1"/>
          </p:nvPr>
        </p:nvSpPr>
        <p:spPr/>
        <p:txBody>
          <a:bodyPr/>
          <a:lstStyle/>
          <a:p>
            <a:pPr eaLnBrk="1" hangingPunct="1"/>
            <a:r>
              <a:rPr lang="el-GR" altLang="en-US"/>
              <a:t>A </a:t>
            </a:r>
            <a:r>
              <a:rPr lang="el-GR" altLang="en-US" b="1"/>
              <a:t>union class expression</a:t>
            </a:r>
            <a:r>
              <a:rPr lang="el-GR" altLang="en-US"/>
              <a:t> </a:t>
            </a:r>
            <a:r>
              <a:rPr lang="el-GR" altLang="en-US">
                <a:latin typeface="Courier New" panose="02070309020205020404" pitchFamily="49" charset="0"/>
              </a:rPr>
              <a:t>ObjectUnionOf(CE1 ... CEn)</a:t>
            </a:r>
            <a:r>
              <a:rPr lang="el-GR" altLang="en-US"/>
              <a:t> contains all individuals that are instances of at least one class expression </a:t>
            </a:r>
            <a:r>
              <a:rPr lang="el-GR" altLang="en-US">
                <a:latin typeface="Courier New" panose="02070309020205020404" pitchFamily="49" charset="0"/>
              </a:rPr>
              <a:t>CEi</a:t>
            </a:r>
            <a:r>
              <a:rPr lang="el-GR" altLang="en-US"/>
              <a:t> for </a:t>
            </a:r>
            <a:endParaRPr lang="en-US" altLang="en-US"/>
          </a:p>
          <a:p>
            <a:pPr eaLnBrk="1" hangingPunct="1">
              <a:buFontTx/>
              <a:buNone/>
            </a:pPr>
            <a:r>
              <a:rPr lang="en-US" altLang="en-US">
                <a:latin typeface="Courier New" panose="02070309020205020404" pitchFamily="49" charset="0"/>
              </a:rPr>
              <a:t> </a:t>
            </a:r>
            <a:r>
              <a:rPr lang="el-GR" altLang="en-US">
                <a:latin typeface="Courier New" panose="02070309020205020404" pitchFamily="49" charset="0"/>
              </a:rPr>
              <a:t>1≤i≤n</a:t>
            </a:r>
            <a:r>
              <a:rPr lang="en-US" altLang="en-US"/>
              <a:t>.</a:t>
            </a:r>
          </a:p>
          <a:p>
            <a:pPr eaLnBrk="1" hangingPunct="1">
              <a:buFontTx/>
              <a:buNone/>
            </a:pPr>
            <a:endParaRPr lang="en-US" altLang="en-US"/>
          </a:p>
          <a:p>
            <a:pPr eaLnBrk="1" hangingPunct="1"/>
            <a:r>
              <a:rPr lang="en-US" altLang="en-US"/>
              <a:t>Example:</a:t>
            </a:r>
          </a:p>
          <a:p>
            <a:pPr algn="ctr" eaLnBrk="1" hangingPunct="1">
              <a:buFontTx/>
              <a:buNone/>
            </a:pPr>
            <a:r>
              <a:rPr lang="el-GR" altLang="en-US">
                <a:latin typeface="Courier New" panose="02070309020205020404" pitchFamily="49" charset="0"/>
              </a:rPr>
              <a:t>ObjectUnionOf(a:Man a:Woman)</a:t>
            </a:r>
            <a:r>
              <a:rPr lang="el-GR" altLang="en-US"/>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a:extLst>
              <a:ext uri="{FF2B5EF4-FFF2-40B4-BE49-F238E27FC236}">
                <a16:creationId xmlns:a16="http://schemas.microsoft.com/office/drawing/2014/main" id="{5B3C79FF-D9A7-4100-B0A7-BBF25F121BF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4275" name="Slide Number Placeholder 5">
            <a:extLst>
              <a:ext uri="{FF2B5EF4-FFF2-40B4-BE49-F238E27FC236}">
                <a16:creationId xmlns:a16="http://schemas.microsoft.com/office/drawing/2014/main" id="{CD364976-CB0A-4648-8A6C-0F9FA232EB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F9BFA8-9A55-474D-8BA0-3FE048523D2A}" type="slidenum">
              <a:rPr lang="el-GR" altLang="en-US"/>
              <a:pPr eaLnBrk="1" hangingPunct="1"/>
              <a:t>52</a:t>
            </a:fld>
            <a:endParaRPr lang="el-GR" altLang="en-US"/>
          </a:p>
        </p:txBody>
      </p:sp>
      <p:sp>
        <p:nvSpPr>
          <p:cNvPr id="54276" name="Rectangle 2">
            <a:extLst>
              <a:ext uri="{FF2B5EF4-FFF2-40B4-BE49-F238E27FC236}">
                <a16:creationId xmlns:a16="http://schemas.microsoft.com/office/drawing/2014/main" id="{B6368097-4FD7-402A-B9EC-49041F565E63}"/>
              </a:ext>
            </a:extLst>
          </p:cNvPr>
          <p:cNvSpPr>
            <a:spLocks noGrp="1" noChangeArrowheads="1"/>
          </p:cNvSpPr>
          <p:nvPr>
            <p:ph type="title"/>
          </p:nvPr>
        </p:nvSpPr>
        <p:spPr/>
        <p:txBody>
          <a:bodyPr/>
          <a:lstStyle/>
          <a:p>
            <a:pPr eaLnBrk="1" hangingPunct="1"/>
            <a:r>
              <a:rPr lang="el-GR" altLang="en-US"/>
              <a:t>Complement Class Expressions</a:t>
            </a:r>
          </a:p>
        </p:txBody>
      </p:sp>
      <p:sp>
        <p:nvSpPr>
          <p:cNvPr id="54277" name="Rectangle 3">
            <a:extLst>
              <a:ext uri="{FF2B5EF4-FFF2-40B4-BE49-F238E27FC236}">
                <a16:creationId xmlns:a16="http://schemas.microsoft.com/office/drawing/2014/main" id="{07F1AC17-C42B-4E06-8D1F-A3C6FB30B657}"/>
              </a:ext>
            </a:extLst>
          </p:cNvPr>
          <p:cNvSpPr>
            <a:spLocks noGrp="1" noChangeArrowheads="1"/>
          </p:cNvSpPr>
          <p:nvPr>
            <p:ph type="body" idx="1"/>
          </p:nvPr>
        </p:nvSpPr>
        <p:spPr/>
        <p:txBody>
          <a:bodyPr/>
          <a:lstStyle/>
          <a:p>
            <a:pPr eaLnBrk="1" hangingPunct="1"/>
            <a:r>
              <a:rPr lang="el-GR" altLang="en-US"/>
              <a:t>A </a:t>
            </a:r>
            <a:r>
              <a:rPr lang="el-GR" altLang="en-US" b="1"/>
              <a:t>complement class expression</a:t>
            </a:r>
            <a:r>
              <a:rPr lang="el-GR" altLang="en-US"/>
              <a:t> </a:t>
            </a:r>
            <a:r>
              <a:rPr lang="el-GR" altLang="en-US">
                <a:latin typeface="Courier New" panose="02070309020205020404" pitchFamily="49" charset="0"/>
              </a:rPr>
              <a:t>ObjectComplementOf(CE)</a:t>
            </a:r>
            <a:r>
              <a:rPr lang="el-GR" altLang="en-US"/>
              <a:t> contains all individuals that are not instances of the class expression </a:t>
            </a:r>
            <a:r>
              <a:rPr lang="el-GR" altLang="en-US">
                <a:latin typeface="Courier New" panose="02070309020205020404" pitchFamily="49" charset="0"/>
              </a:rPr>
              <a:t>CE</a:t>
            </a:r>
            <a:r>
              <a:rPr lang="el-GR" altLang="en-US"/>
              <a:t>. </a:t>
            </a:r>
            <a:endParaRPr lang="en-US" altLang="en-US"/>
          </a:p>
          <a:p>
            <a:pPr eaLnBrk="1" hangingPunct="1"/>
            <a:endParaRPr lang="en-US" altLang="en-US"/>
          </a:p>
          <a:p>
            <a:pPr eaLnBrk="1" hangingPunct="1"/>
            <a:r>
              <a:rPr lang="en-US" altLang="en-US"/>
              <a:t>Example:</a:t>
            </a:r>
          </a:p>
          <a:p>
            <a:pPr algn="ctr" eaLnBrk="1" hangingPunct="1">
              <a:buFontTx/>
              <a:buNone/>
            </a:pPr>
            <a:r>
              <a:rPr lang="el-GR" altLang="en-US">
                <a:latin typeface="Courier New" panose="02070309020205020404" pitchFamily="49" charset="0"/>
              </a:rPr>
              <a:t>ObjectComplementOf(a:Man)</a:t>
            </a:r>
            <a:r>
              <a:rPr lang="el-GR" altLang="en-US"/>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a:extLst>
              <a:ext uri="{FF2B5EF4-FFF2-40B4-BE49-F238E27FC236}">
                <a16:creationId xmlns:a16="http://schemas.microsoft.com/office/drawing/2014/main" id="{FF168FA7-DC6D-4D23-8616-D8D0EC0C06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5299" name="Slide Number Placeholder 5">
            <a:extLst>
              <a:ext uri="{FF2B5EF4-FFF2-40B4-BE49-F238E27FC236}">
                <a16:creationId xmlns:a16="http://schemas.microsoft.com/office/drawing/2014/main" id="{0BEE5AB7-9552-4ADB-8F56-5D11F3702B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658550-0773-4967-8D69-2907820C1165}" type="slidenum">
              <a:rPr lang="el-GR" altLang="en-US"/>
              <a:pPr eaLnBrk="1" hangingPunct="1"/>
              <a:t>53</a:t>
            </a:fld>
            <a:endParaRPr lang="el-GR" altLang="en-US"/>
          </a:p>
        </p:txBody>
      </p:sp>
      <p:sp>
        <p:nvSpPr>
          <p:cNvPr id="55300" name="Rectangle 2">
            <a:extLst>
              <a:ext uri="{FF2B5EF4-FFF2-40B4-BE49-F238E27FC236}">
                <a16:creationId xmlns:a16="http://schemas.microsoft.com/office/drawing/2014/main" id="{636CD0A1-0D4B-4A6D-91CC-5F42BEBDEF0B}"/>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55301" name="Rectangle 3">
            <a:extLst>
              <a:ext uri="{FF2B5EF4-FFF2-40B4-BE49-F238E27FC236}">
                <a16:creationId xmlns:a16="http://schemas.microsoft.com/office/drawing/2014/main" id="{B6C47FB8-9985-4515-B00B-6016CA91EBE5}"/>
              </a:ext>
            </a:extLst>
          </p:cNvPr>
          <p:cNvSpPr>
            <a:spLocks noGrp="1" noChangeArrowheads="1"/>
          </p:cNvSpPr>
          <p:nvPr>
            <p:ph type="body" idx="1"/>
          </p:nvPr>
        </p:nvSpPr>
        <p:spPr/>
        <p:txBody>
          <a:bodyPr/>
          <a:lstStyle/>
          <a:p>
            <a:pPr eaLnBrk="1" hangingPunct="1"/>
            <a:r>
              <a:rPr lang="en-US" altLang="en-US" dirty="0"/>
              <a:t>From</a:t>
            </a:r>
          </a:p>
          <a:p>
            <a:pPr algn="ctr" eaLnBrk="1" hangingPunct="1">
              <a:buFontTx/>
              <a:buNone/>
            </a:pPr>
            <a:r>
              <a:rPr lang="el-GR" altLang="en-US" sz="2800" dirty="0">
                <a:latin typeface="Courier New" panose="02070309020205020404" pitchFamily="49" charset="0"/>
              </a:rPr>
              <a:t>DisjointClasses(a:Man a:Woman) ClassAssertion(a:Woman a:Lois)</a:t>
            </a:r>
            <a:endParaRPr lang="en-US" altLang="en-US" sz="2800" dirty="0">
              <a:latin typeface="Courier New" panose="02070309020205020404" pitchFamily="49" charset="0"/>
            </a:endParaRPr>
          </a:p>
          <a:p>
            <a:pPr algn="ctr" eaLnBrk="1" hangingPunct="1">
              <a:buFontTx/>
              <a:buNone/>
            </a:pPr>
            <a:r>
              <a:rPr lang="el-GR" altLang="en-US" dirty="0"/>
              <a:t> </a:t>
            </a:r>
            <a:endParaRPr lang="en-US" altLang="en-US" dirty="0"/>
          </a:p>
          <a:p>
            <a:pPr eaLnBrk="1" hangingPunct="1">
              <a:buFontTx/>
              <a:buNone/>
            </a:pPr>
            <a:r>
              <a:rPr lang="en-US" altLang="en-US" dirty="0"/>
              <a:t>   we can infer</a:t>
            </a:r>
          </a:p>
          <a:p>
            <a:pPr eaLnBrk="1" hangingPunct="1">
              <a:buFontTx/>
              <a:buNone/>
            </a:pPr>
            <a:endParaRPr lang="en-US" altLang="en-US" dirty="0"/>
          </a:p>
          <a:p>
            <a:pPr algn="ctr" eaLnBrk="1" hangingPunct="1">
              <a:buFontTx/>
              <a:buNone/>
            </a:pPr>
            <a:r>
              <a:rPr lang="en-US" altLang="en-US" sz="2400" dirty="0" err="1">
                <a:latin typeface="Courier New" panose="02070309020205020404" pitchFamily="49" charset="0"/>
              </a:rPr>
              <a:t>ClassAssertion</a:t>
            </a:r>
            <a:r>
              <a:rPr lang="en-US" altLang="en-US" sz="2400" dirty="0">
                <a:latin typeface="Courier New" panose="02070309020205020404" pitchFamily="49" charset="0"/>
              </a:rPr>
              <a:t>(</a:t>
            </a:r>
            <a:r>
              <a:rPr lang="el-GR" altLang="en-US" sz="2400" dirty="0">
                <a:latin typeface="Courier New" panose="02070309020205020404" pitchFamily="49" charset="0"/>
              </a:rPr>
              <a:t>ObjectComplementOf(a:Man)</a:t>
            </a:r>
            <a:r>
              <a:rPr lang="en-US" altLang="en-US" sz="2400" dirty="0">
                <a:latin typeface="Courier New" panose="02070309020205020404" pitchFamily="49" charset="0"/>
              </a:rPr>
              <a:t> a:Lois)</a:t>
            </a:r>
            <a:endParaRPr lang="en-US" altLang="en-US" sz="2400" dirty="0"/>
          </a:p>
          <a:p>
            <a:pPr eaLnBrk="1" hangingPunct="1"/>
            <a:endParaRPr lang="el-GR"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591E-4E55-4627-9E61-99FDF3F4EECC}"/>
              </a:ext>
            </a:extLst>
          </p:cNvPr>
          <p:cNvSpPr>
            <a:spLocks noGrp="1"/>
          </p:cNvSpPr>
          <p:nvPr>
            <p:ph type="title"/>
          </p:nvPr>
        </p:nvSpPr>
        <p:spPr/>
        <p:txBody>
          <a:bodyPr/>
          <a:lstStyle/>
          <a:p>
            <a:r>
              <a:rPr lang="en-GB" dirty="0"/>
              <a:t>…and in DL</a:t>
            </a:r>
          </a:p>
        </p:txBody>
      </p:sp>
      <p:sp>
        <p:nvSpPr>
          <p:cNvPr id="3" name="Content Placeholder 2">
            <a:extLst>
              <a:ext uri="{FF2B5EF4-FFF2-40B4-BE49-F238E27FC236}">
                <a16:creationId xmlns:a16="http://schemas.microsoft.com/office/drawing/2014/main" id="{A852FFA7-7F23-4244-A077-86AB52B0C9C4}"/>
              </a:ext>
            </a:extLst>
          </p:cNvPr>
          <p:cNvSpPr>
            <a:spLocks noGrp="1"/>
          </p:cNvSpPr>
          <p:nvPr>
            <p:ph idx="1"/>
          </p:nvPr>
        </p:nvSpPr>
        <p:spPr/>
        <p:txBody>
          <a:bodyPr/>
          <a:lstStyle/>
          <a:p>
            <a:r>
              <a:rPr lang="en-US" altLang="en-US" dirty="0"/>
              <a:t>From</a:t>
            </a:r>
          </a:p>
          <a:p>
            <a:pPr marL="0" indent="0">
              <a:buNone/>
            </a:pPr>
            <a:r>
              <a:rPr lang="en-US" altLang="en-US" dirty="0"/>
              <a:t>	Woman </a:t>
            </a:r>
            <a:r>
              <a:rPr lang="en-GB" i="1" dirty="0" err="1"/>
              <a:t>isSubsumedBy</a:t>
            </a:r>
            <a:r>
              <a:rPr lang="en-GB" dirty="0"/>
              <a:t> ¬Man</a:t>
            </a:r>
          </a:p>
          <a:p>
            <a:pPr marL="0" indent="0">
              <a:buNone/>
            </a:pPr>
            <a:r>
              <a:rPr lang="en-GB" dirty="0"/>
              <a:t>	Woman(LOIS)</a:t>
            </a:r>
          </a:p>
          <a:p>
            <a:pPr marL="0" indent="0">
              <a:buNone/>
            </a:pPr>
            <a:r>
              <a:rPr lang="en-US" altLang="en-US" dirty="0"/>
              <a:t>we can infer</a:t>
            </a:r>
            <a:endParaRPr lang="en-GB" dirty="0"/>
          </a:p>
          <a:p>
            <a:pPr marL="0" indent="0">
              <a:buNone/>
            </a:pPr>
            <a:r>
              <a:rPr lang="en-GB" dirty="0"/>
              <a:t>	¬ Man(LOIS)</a:t>
            </a:r>
          </a:p>
          <a:p>
            <a:pPr marL="0" indent="0">
              <a:buNone/>
            </a:pPr>
            <a:endParaRPr lang="en-GB" dirty="0"/>
          </a:p>
        </p:txBody>
      </p:sp>
      <p:sp>
        <p:nvSpPr>
          <p:cNvPr id="4" name="Footer Placeholder 3">
            <a:extLst>
              <a:ext uri="{FF2B5EF4-FFF2-40B4-BE49-F238E27FC236}">
                <a16:creationId xmlns:a16="http://schemas.microsoft.com/office/drawing/2014/main" id="{B96A3491-51F4-4FF5-B16C-37E3B965C60D}"/>
              </a:ext>
            </a:extLst>
          </p:cNvPr>
          <p:cNvSpPr>
            <a:spLocks noGrp="1"/>
          </p:cNvSpPr>
          <p:nvPr>
            <p:ph type="ftr" sz="quarter" idx="11"/>
          </p:nvPr>
        </p:nvSpPr>
        <p:spPr/>
        <p:txBody>
          <a:bodyPr/>
          <a:lstStyle/>
          <a:p>
            <a:pPr>
              <a:defRPr/>
            </a:pPr>
            <a:r>
              <a:rPr lang="el-GR"/>
              <a:t>Knowledge Technologies                                                             Manolis Koubarakis</a:t>
            </a:r>
          </a:p>
        </p:txBody>
      </p:sp>
      <p:sp>
        <p:nvSpPr>
          <p:cNvPr id="5" name="Slide Number Placeholder 4">
            <a:extLst>
              <a:ext uri="{FF2B5EF4-FFF2-40B4-BE49-F238E27FC236}">
                <a16:creationId xmlns:a16="http://schemas.microsoft.com/office/drawing/2014/main" id="{651BD3F6-2A93-4831-9D2C-D8722A35BF0F}"/>
              </a:ext>
            </a:extLst>
          </p:cNvPr>
          <p:cNvSpPr>
            <a:spLocks noGrp="1"/>
          </p:cNvSpPr>
          <p:nvPr>
            <p:ph type="sldNum" sz="quarter" idx="12"/>
          </p:nvPr>
        </p:nvSpPr>
        <p:spPr/>
        <p:txBody>
          <a:bodyPr/>
          <a:lstStyle/>
          <a:p>
            <a:fld id="{CC2B6008-87BB-4761-BC25-D2828D5A768C}" type="slidenum">
              <a:rPr lang="el-GR" altLang="en-US" smtClean="0"/>
              <a:pPr/>
              <a:t>54</a:t>
            </a:fld>
            <a:endParaRPr lang="el-GR" altLang="en-US"/>
          </a:p>
        </p:txBody>
      </p:sp>
    </p:spTree>
    <p:extLst>
      <p:ext uri="{BB962C8B-B14F-4D97-AF65-F5344CB8AC3E}">
        <p14:creationId xmlns:p14="http://schemas.microsoft.com/office/powerpoint/2010/main" val="3096838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a:extLst>
              <a:ext uri="{FF2B5EF4-FFF2-40B4-BE49-F238E27FC236}">
                <a16:creationId xmlns:a16="http://schemas.microsoft.com/office/drawing/2014/main" id="{15EDC922-9C03-416A-8261-4B1030A2BD1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6323" name="Slide Number Placeholder 5">
            <a:extLst>
              <a:ext uri="{FF2B5EF4-FFF2-40B4-BE49-F238E27FC236}">
                <a16:creationId xmlns:a16="http://schemas.microsoft.com/office/drawing/2014/main" id="{0B127934-AE09-4FA9-8465-F88C06094D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255BDE-B3A8-4B22-BA39-BA6B267BF5EE}" type="slidenum">
              <a:rPr lang="el-GR" altLang="en-US"/>
              <a:pPr eaLnBrk="1" hangingPunct="1"/>
              <a:t>55</a:t>
            </a:fld>
            <a:endParaRPr lang="el-GR" altLang="en-US"/>
          </a:p>
        </p:txBody>
      </p:sp>
      <p:sp>
        <p:nvSpPr>
          <p:cNvPr id="56324" name="Rectangle 2">
            <a:extLst>
              <a:ext uri="{FF2B5EF4-FFF2-40B4-BE49-F238E27FC236}">
                <a16:creationId xmlns:a16="http://schemas.microsoft.com/office/drawing/2014/main" id="{CFBE07BC-DB13-4D04-A01A-5835EC4AC20E}"/>
              </a:ext>
            </a:extLst>
          </p:cNvPr>
          <p:cNvSpPr>
            <a:spLocks noGrp="1" noChangeArrowheads="1"/>
          </p:cNvSpPr>
          <p:nvPr>
            <p:ph type="title"/>
          </p:nvPr>
        </p:nvSpPr>
        <p:spPr/>
        <p:txBody>
          <a:bodyPr/>
          <a:lstStyle/>
          <a:p>
            <a:pPr eaLnBrk="1" hangingPunct="1"/>
            <a:r>
              <a:rPr lang="el-GR" altLang="en-US" sz="4000"/>
              <a:t>Enumeration of Individuals</a:t>
            </a:r>
            <a:r>
              <a:rPr lang="el-GR" altLang="en-US" sz="4000" b="1"/>
              <a:t> </a:t>
            </a:r>
            <a:br>
              <a:rPr lang="el-GR" altLang="en-US" sz="4000" b="1"/>
            </a:br>
            <a:endParaRPr lang="el-GR" altLang="en-US" sz="4000" b="1"/>
          </a:p>
        </p:txBody>
      </p:sp>
      <p:sp>
        <p:nvSpPr>
          <p:cNvPr id="56325" name="Rectangle 3">
            <a:extLst>
              <a:ext uri="{FF2B5EF4-FFF2-40B4-BE49-F238E27FC236}">
                <a16:creationId xmlns:a16="http://schemas.microsoft.com/office/drawing/2014/main" id="{D63CCC2B-C1D9-4478-802C-1E508B7EB371}"/>
              </a:ext>
            </a:extLst>
          </p:cNvPr>
          <p:cNvSpPr>
            <a:spLocks noGrp="1" noChangeArrowheads="1"/>
          </p:cNvSpPr>
          <p:nvPr>
            <p:ph type="body" idx="1"/>
          </p:nvPr>
        </p:nvSpPr>
        <p:spPr/>
        <p:txBody>
          <a:bodyPr/>
          <a:lstStyle/>
          <a:p>
            <a:pPr eaLnBrk="1" hangingPunct="1"/>
            <a:r>
              <a:rPr lang="el-GR" altLang="en-US"/>
              <a:t>An </a:t>
            </a:r>
            <a:r>
              <a:rPr lang="el-GR" altLang="en-US" b="1"/>
              <a:t>enumeration of individuals</a:t>
            </a:r>
            <a:r>
              <a:rPr lang="el-GR" altLang="en-US"/>
              <a:t> </a:t>
            </a:r>
            <a:r>
              <a:rPr lang="el-GR" altLang="en-US">
                <a:latin typeface="Courier New" panose="02070309020205020404" pitchFamily="49" charset="0"/>
              </a:rPr>
              <a:t>ObjectOneOf(a1 ... an)</a:t>
            </a:r>
            <a:r>
              <a:rPr lang="el-GR" altLang="en-US"/>
              <a:t> contains exactly the individuals </a:t>
            </a:r>
            <a:r>
              <a:rPr lang="el-GR" altLang="en-US">
                <a:latin typeface="Courier New" panose="02070309020205020404" pitchFamily="49" charset="0"/>
              </a:rPr>
              <a:t>ai</a:t>
            </a:r>
            <a:r>
              <a:rPr lang="el-GR" altLang="en-US"/>
              <a:t> with </a:t>
            </a:r>
            <a:r>
              <a:rPr lang="el-GR" altLang="en-US">
                <a:latin typeface="Courier New" panose="02070309020205020404" pitchFamily="49" charset="0"/>
              </a:rPr>
              <a:t>1≤i≤n</a:t>
            </a:r>
            <a:r>
              <a:rPr lang="el-GR" altLang="en-US"/>
              <a:t>. </a:t>
            </a:r>
            <a:endParaRPr lang="en-US" altLang="en-US"/>
          </a:p>
          <a:p>
            <a:pPr eaLnBrk="1" hangingPunct="1"/>
            <a:endParaRPr lang="en-US" altLang="en-US"/>
          </a:p>
          <a:p>
            <a:pPr eaLnBrk="1" hangingPunct="1"/>
            <a:r>
              <a:rPr lang="en-US" altLang="en-US"/>
              <a:t>Example:</a:t>
            </a:r>
          </a:p>
          <a:p>
            <a:pPr algn="ctr" eaLnBrk="1" hangingPunct="1">
              <a:buFontTx/>
              <a:buNone/>
            </a:pPr>
            <a:r>
              <a:rPr lang="el-GR" altLang="en-US">
                <a:latin typeface="Courier New" panose="02070309020205020404" pitchFamily="49" charset="0"/>
              </a:rPr>
              <a:t>ObjectOneOf(a:Peter a:Lois a:Stewie a:Meg a:Chris a:Brian)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a:extLst>
              <a:ext uri="{FF2B5EF4-FFF2-40B4-BE49-F238E27FC236}">
                <a16:creationId xmlns:a16="http://schemas.microsoft.com/office/drawing/2014/main" id="{7DECA8AC-10F1-4A94-A6D7-06DC36914F4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7347" name="Slide Number Placeholder 5">
            <a:extLst>
              <a:ext uri="{FF2B5EF4-FFF2-40B4-BE49-F238E27FC236}">
                <a16:creationId xmlns:a16="http://schemas.microsoft.com/office/drawing/2014/main" id="{8B916B4A-6ECE-40D9-91CF-AE1E2CFA52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BF13DD-14D2-44B0-8EF8-F3BA50A47ACF}" type="slidenum">
              <a:rPr lang="el-GR" altLang="en-US"/>
              <a:pPr eaLnBrk="1" hangingPunct="1"/>
              <a:t>56</a:t>
            </a:fld>
            <a:endParaRPr lang="el-GR" altLang="en-US"/>
          </a:p>
        </p:txBody>
      </p:sp>
      <p:sp>
        <p:nvSpPr>
          <p:cNvPr id="57348" name="Rectangle 2">
            <a:extLst>
              <a:ext uri="{FF2B5EF4-FFF2-40B4-BE49-F238E27FC236}">
                <a16:creationId xmlns:a16="http://schemas.microsoft.com/office/drawing/2014/main" id="{A439993C-1315-45BB-9788-AE071252CA80}"/>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57349" name="Rectangle 3">
            <a:extLst>
              <a:ext uri="{FF2B5EF4-FFF2-40B4-BE49-F238E27FC236}">
                <a16:creationId xmlns:a16="http://schemas.microsoft.com/office/drawing/2014/main" id="{A21CABE8-DDCA-4622-A6E2-A761208E3CA6}"/>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l-GR" altLang="en-US" sz="2000">
                <a:latin typeface="Courier New" panose="02070309020205020404" pitchFamily="49" charset="0"/>
              </a:rPr>
              <a:t>EquivalentClasses(a:GriffinFamilyMember</a:t>
            </a:r>
            <a:br>
              <a:rPr lang="el-GR" altLang="en-US" sz="2000">
                <a:latin typeface="Courier New" panose="02070309020205020404" pitchFamily="49" charset="0"/>
              </a:rPr>
            </a:br>
            <a:r>
              <a:rPr lang="el-GR" altLang="en-US" sz="2000">
                <a:latin typeface="Courier New" panose="02070309020205020404" pitchFamily="49" charset="0"/>
              </a:rPr>
              <a:t>    ObjectOneOf(a:Peter a:Lois a:Stewie a:Meg a:Chris a:Brian))</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DifferentIndividuals(a:Quagmire a:Peter a:Lois a:Stewie a:Meg a:Chris a:Brian)</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eaLnBrk="1" hangingPunct="1">
              <a:lnSpc>
                <a:spcPct val="80000"/>
              </a:lnSpc>
              <a:buFontTx/>
              <a:buNone/>
            </a:pPr>
            <a:r>
              <a:rPr lang="en-US" altLang="en-US" sz="2000"/>
              <a:t>   </a:t>
            </a:r>
            <a:r>
              <a:rPr lang="en-US" altLang="en-US" sz="2800"/>
              <a:t>we can infer</a:t>
            </a:r>
          </a:p>
          <a:p>
            <a:pPr eaLnBrk="1" hangingPunct="1">
              <a:lnSpc>
                <a:spcPct val="80000"/>
              </a:lnSpc>
              <a:buFontTx/>
              <a:buNone/>
            </a:pPr>
            <a:endParaRPr lang="en-US" altLang="en-US" sz="2800">
              <a:latin typeface="Courier New" panose="02070309020205020404" pitchFamily="49" charset="0"/>
            </a:endParaRPr>
          </a:p>
          <a:p>
            <a:pPr algn="ctr" eaLnBrk="1" hangingPunct="1">
              <a:lnSpc>
                <a:spcPct val="80000"/>
              </a:lnSpc>
              <a:buFontTx/>
              <a:buNone/>
            </a:pPr>
            <a:r>
              <a:rPr lang="en-US" altLang="en-US" sz="2000">
                <a:latin typeface="Courier New" panose="02070309020205020404" pitchFamily="49" charset="0"/>
              </a:rPr>
              <a:t>ClassAssertion(</a:t>
            </a:r>
          </a:p>
          <a:p>
            <a:pPr algn="ctr" eaLnBrk="1" hangingPunct="1">
              <a:lnSpc>
                <a:spcPct val="80000"/>
              </a:lnSpc>
              <a:buFontTx/>
              <a:buNone/>
            </a:pPr>
            <a:r>
              <a:rPr lang="el-GR" altLang="en-US" sz="2000">
                <a:latin typeface="Courier New" panose="02070309020205020404" pitchFamily="49" charset="0"/>
              </a:rPr>
              <a:t>ObjectComplementOf(a:GriffinFamilyMember) a:Quagmire</a:t>
            </a:r>
            <a:r>
              <a:rPr lang="en-US" altLang="en-US" sz="2000" i="1">
                <a:latin typeface="Courier New" panose="02070309020205020404" pitchFamily="49" charset="0"/>
              </a:rPr>
              <a:t>)</a:t>
            </a:r>
            <a:endParaRPr lang="el-GR" altLang="en-US" sz="2000" i="1">
              <a:latin typeface="Courier New" panose="02070309020205020404" pitchFamily="49"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a:extLst>
              <a:ext uri="{FF2B5EF4-FFF2-40B4-BE49-F238E27FC236}">
                <a16:creationId xmlns:a16="http://schemas.microsoft.com/office/drawing/2014/main" id="{9A4DDD55-14C5-4337-97A7-4A5B892823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8371" name="Slide Number Placeholder 5">
            <a:extLst>
              <a:ext uri="{FF2B5EF4-FFF2-40B4-BE49-F238E27FC236}">
                <a16:creationId xmlns:a16="http://schemas.microsoft.com/office/drawing/2014/main" id="{91FE9C7F-D78F-42EB-AB3D-3B6E3F3B7E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085153-85CC-42F0-B3B6-98795F905629}" type="slidenum">
              <a:rPr lang="el-GR" altLang="en-US"/>
              <a:pPr eaLnBrk="1" hangingPunct="1"/>
              <a:t>57</a:t>
            </a:fld>
            <a:endParaRPr lang="el-GR" altLang="en-US"/>
          </a:p>
        </p:txBody>
      </p:sp>
      <p:sp>
        <p:nvSpPr>
          <p:cNvPr id="58372" name="Rectangle 2">
            <a:extLst>
              <a:ext uri="{FF2B5EF4-FFF2-40B4-BE49-F238E27FC236}">
                <a16:creationId xmlns:a16="http://schemas.microsoft.com/office/drawing/2014/main" id="{EB200C03-D2A3-42BD-BFFA-B11B9B799E41}"/>
              </a:ext>
            </a:extLst>
          </p:cNvPr>
          <p:cNvSpPr>
            <a:spLocks noGrp="1" noChangeArrowheads="1"/>
          </p:cNvSpPr>
          <p:nvPr>
            <p:ph type="title"/>
          </p:nvPr>
        </p:nvSpPr>
        <p:spPr/>
        <p:txBody>
          <a:bodyPr/>
          <a:lstStyle/>
          <a:p>
            <a:pPr eaLnBrk="1" hangingPunct="1"/>
            <a:r>
              <a:rPr lang="en-US" altLang="en-US"/>
              <a:t>Example Inference (con’td)</a:t>
            </a:r>
            <a:endParaRPr lang="el-GR" altLang="en-US"/>
          </a:p>
        </p:txBody>
      </p:sp>
      <p:sp>
        <p:nvSpPr>
          <p:cNvPr id="58373" name="Rectangle 3">
            <a:extLst>
              <a:ext uri="{FF2B5EF4-FFF2-40B4-BE49-F238E27FC236}">
                <a16:creationId xmlns:a16="http://schemas.microsoft.com/office/drawing/2014/main" id="{90FFBC8E-072C-4DE1-BA07-E883C2F4BC09}"/>
              </a:ext>
            </a:extLst>
          </p:cNvPr>
          <p:cNvSpPr>
            <a:spLocks noGrp="1" noChangeArrowheads="1"/>
          </p:cNvSpPr>
          <p:nvPr>
            <p:ph type="body" idx="1"/>
          </p:nvPr>
        </p:nvSpPr>
        <p:spPr/>
        <p:txBody>
          <a:bodyPr/>
          <a:lstStyle/>
          <a:p>
            <a:pPr eaLnBrk="1" hangingPunct="1">
              <a:lnSpc>
                <a:spcPct val="80000"/>
              </a:lnSpc>
            </a:pPr>
            <a:r>
              <a:rPr lang="en-US" altLang="en-US" sz="2000" dirty="0"/>
              <a:t>From</a:t>
            </a:r>
          </a:p>
          <a:p>
            <a:pPr algn="ctr" eaLnBrk="1" hangingPunct="1">
              <a:lnSpc>
                <a:spcPct val="80000"/>
              </a:lnSpc>
              <a:buFontTx/>
              <a:buNone/>
            </a:pPr>
            <a:r>
              <a:rPr lang="el-GR" altLang="en-US" sz="1800" dirty="0">
                <a:latin typeface="Courier New" panose="02070309020205020404" pitchFamily="49" charset="0"/>
              </a:rPr>
              <a:t>ClassAssertion(a:GriffinFamilyMember a:Peter) </a:t>
            </a:r>
            <a:endParaRPr lang="en-US" altLang="en-US" sz="1800" dirty="0">
              <a:latin typeface="Courier New" panose="02070309020205020404" pitchFamily="49" charset="0"/>
            </a:endParaRPr>
          </a:p>
          <a:p>
            <a:pPr algn="ctr" eaLnBrk="1" hangingPunct="1">
              <a:lnSpc>
                <a:spcPct val="80000"/>
              </a:lnSpc>
              <a:buFontTx/>
              <a:buNone/>
            </a:pPr>
            <a:r>
              <a:rPr lang="el-GR" altLang="en-US" sz="1800" dirty="0">
                <a:latin typeface="Courier New" panose="02070309020205020404" pitchFamily="49" charset="0"/>
              </a:rPr>
              <a:t>ClassAssertion(a:GriffinFamilyMember a:Lois) </a:t>
            </a:r>
            <a:endParaRPr lang="en-US" altLang="en-US" sz="1800" dirty="0">
              <a:latin typeface="Courier New" panose="02070309020205020404" pitchFamily="49" charset="0"/>
            </a:endParaRPr>
          </a:p>
          <a:p>
            <a:pPr algn="ctr" eaLnBrk="1" hangingPunct="1">
              <a:lnSpc>
                <a:spcPct val="80000"/>
              </a:lnSpc>
              <a:buFontTx/>
              <a:buNone/>
            </a:pPr>
            <a:r>
              <a:rPr lang="el-GR" altLang="en-US" sz="1800" dirty="0">
                <a:latin typeface="Courier New" panose="02070309020205020404" pitchFamily="49" charset="0"/>
              </a:rPr>
              <a:t>ClassAssertion(a:GriffinFamilyMember a:Stewie) </a:t>
            </a:r>
            <a:endParaRPr lang="en-US" altLang="en-US" sz="1800" dirty="0">
              <a:latin typeface="Courier New" panose="02070309020205020404" pitchFamily="49" charset="0"/>
            </a:endParaRPr>
          </a:p>
          <a:p>
            <a:pPr algn="ctr" eaLnBrk="1" hangingPunct="1">
              <a:lnSpc>
                <a:spcPct val="80000"/>
              </a:lnSpc>
              <a:buFontTx/>
              <a:buNone/>
            </a:pPr>
            <a:r>
              <a:rPr lang="el-GR" altLang="en-US" sz="1800" dirty="0">
                <a:latin typeface="Courier New" panose="02070309020205020404" pitchFamily="49" charset="0"/>
              </a:rPr>
              <a:t>ClassAssertion(a:GriffinFamilyMember a:Meg) </a:t>
            </a:r>
            <a:endParaRPr lang="en-US" altLang="en-US" sz="1800" dirty="0">
              <a:latin typeface="Courier New" panose="02070309020205020404" pitchFamily="49" charset="0"/>
            </a:endParaRPr>
          </a:p>
          <a:p>
            <a:pPr algn="ctr" eaLnBrk="1" hangingPunct="1">
              <a:lnSpc>
                <a:spcPct val="80000"/>
              </a:lnSpc>
              <a:buFontTx/>
              <a:buNone/>
            </a:pPr>
            <a:r>
              <a:rPr lang="el-GR" altLang="en-US" sz="1800" dirty="0">
                <a:latin typeface="Courier New" panose="02070309020205020404" pitchFamily="49" charset="0"/>
              </a:rPr>
              <a:t>ClassAssertion(a:GriffinFamilyMember a:Chris) </a:t>
            </a:r>
            <a:endParaRPr lang="en-US" altLang="en-US" sz="1800" dirty="0">
              <a:latin typeface="Courier New" panose="02070309020205020404" pitchFamily="49" charset="0"/>
            </a:endParaRPr>
          </a:p>
          <a:p>
            <a:pPr algn="ctr" eaLnBrk="1" hangingPunct="1">
              <a:lnSpc>
                <a:spcPct val="80000"/>
              </a:lnSpc>
              <a:buFontTx/>
              <a:buNone/>
            </a:pPr>
            <a:r>
              <a:rPr lang="el-GR" altLang="en-US" sz="1800" dirty="0">
                <a:latin typeface="Courier New" panose="02070309020205020404" pitchFamily="49" charset="0"/>
              </a:rPr>
              <a:t>ClassAssertion(a:GriffinFamilyMember a:Brian)</a:t>
            </a:r>
            <a:r>
              <a:rPr lang="el-GR" altLang="en-US" sz="1800" dirty="0"/>
              <a:t> </a:t>
            </a:r>
            <a:endParaRPr lang="en-US" altLang="en-US" sz="1800" dirty="0"/>
          </a:p>
          <a:p>
            <a:pPr algn="ctr" eaLnBrk="1" hangingPunct="1">
              <a:lnSpc>
                <a:spcPct val="80000"/>
              </a:lnSpc>
              <a:buFontTx/>
              <a:buNone/>
            </a:pPr>
            <a:endParaRPr lang="en-US" altLang="en-US" sz="1800" dirty="0"/>
          </a:p>
          <a:p>
            <a:pPr algn="ctr" eaLnBrk="1" hangingPunct="1">
              <a:lnSpc>
                <a:spcPct val="80000"/>
              </a:lnSpc>
              <a:buFontTx/>
              <a:buNone/>
            </a:pPr>
            <a:r>
              <a:rPr lang="en-US" altLang="en-US" sz="1800" dirty="0" err="1">
                <a:latin typeface="Courier New" panose="02070309020205020404" pitchFamily="49" charset="0"/>
              </a:rPr>
              <a:t>DifferentIndividuals</a:t>
            </a:r>
            <a:r>
              <a:rPr lang="en-US" altLang="en-US" sz="1800" dirty="0">
                <a:latin typeface="Courier New" panose="02070309020205020404" pitchFamily="49" charset="0"/>
              </a:rPr>
              <a:t>(</a:t>
            </a:r>
            <a:r>
              <a:rPr lang="en-US" altLang="en-US" sz="1800" dirty="0" err="1">
                <a:latin typeface="Courier New" panose="02070309020205020404" pitchFamily="49" charset="0"/>
              </a:rPr>
              <a:t>a:Quagmire</a:t>
            </a:r>
            <a:r>
              <a:rPr lang="en-US" altLang="en-US" sz="1800" dirty="0">
                <a:latin typeface="Courier New" panose="02070309020205020404" pitchFamily="49" charset="0"/>
              </a:rPr>
              <a:t> a:Peter a:Lois a:Stewie a:Meg a:Chris a:Brian)</a:t>
            </a:r>
          </a:p>
          <a:p>
            <a:pPr algn="ctr" eaLnBrk="1" hangingPunct="1">
              <a:lnSpc>
                <a:spcPct val="80000"/>
              </a:lnSpc>
              <a:buFontTx/>
              <a:buNone/>
            </a:pPr>
            <a:endParaRPr lang="en-US" altLang="en-US" sz="1400" dirty="0">
              <a:latin typeface="Courier New" panose="02070309020205020404" pitchFamily="49" charset="0"/>
            </a:endParaRPr>
          </a:p>
          <a:p>
            <a:pPr eaLnBrk="1" hangingPunct="1">
              <a:lnSpc>
                <a:spcPct val="80000"/>
              </a:lnSpc>
              <a:buFontTx/>
              <a:buNone/>
            </a:pPr>
            <a:r>
              <a:rPr lang="en-US" altLang="en-US" sz="1400" dirty="0"/>
              <a:t>   </a:t>
            </a:r>
            <a:r>
              <a:rPr lang="en-US" altLang="en-US" sz="2000" dirty="0"/>
              <a:t>Can we infer this:</a:t>
            </a:r>
            <a:endParaRPr lang="en-US" altLang="en-US" sz="2000" dirty="0">
              <a:latin typeface="Courier New" panose="02070309020205020404" pitchFamily="49" charset="0"/>
            </a:endParaRPr>
          </a:p>
          <a:p>
            <a:pPr algn="ctr" eaLnBrk="1" hangingPunct="1">
              <a:lnSpc>
                <a:spcPct val="80000"/>
              </a:lnSpc>
              <a:buFontTx/>
              <a:buNone/>
            </a:pPr>
            <a:r>
              <a:rPr lang="en-US" altLang="en-US" sz="1800" dirty="0" err="1">
                <a:latin typeface="Courier New" panose="02070309020205020404" pitchFamily="49" charset="0"/>
              </a:rPr>
              <a:t>ClassAssertion</a:t>
            </a:r>
            <a:r>
              <a:rPr lang="en-US" altLang="en-US" sz="1800" dirty="0">
                <a:latin typeface="Courier New" panose="02070309020205020404" pitchFamily="49" charset="0"/>
              </a:rPr>
              <a:t>(</a:t>
            </a:r>
          </a:p>
          <a:p>
            <a:pPr algn="ctr" eaLnBrk="1" hangingPunct="1">
              <a:lnSpc>
                <a:spcPct val="80000"/>
              </a:lnSpc>
              <a:buFontTx/>
              <a:buNone/>
            </a:pPr>
            <a:r>
              <a:rPr lang="el-GR" altLang="en-US" sz="1800" dirty="0">
                <a:latin typeface="Courier New" panose="02070309020205020404" pitchFamily="49" charset="0"/>
              </a:rPr>
              <a:t>ObjectComplementOf(a:GriffinFamilyMember) a:Quagmire</a:t>
            </a:r>
            <a:r>
              <a:rPr lang="en-US" altLang="en-US" sz="1800" dirty="0">
                <a:latin typeface="Courier New" panose="02070309020205020404" pitchFamily="49" charset="0"/>
              </a:rPr>
              <a:t>)</a:t>
            </a:r>
            <a:endParaRPr lang="el-GR" altLang="en-US" sz="1800" dirty="0">
              <a:latin typeface="Courier New" panose="02070309020205020404" pitchFamily="49" charset="0"/>
            </a:endParaRPr>
          </a:p>
          <a:p>
            <a:pPr marL="0" indent="0" eaLnBrk="1" hangingPunct="1">
              <a:lnSpc>
                <a:spcPct val="80000"/>
              </a:lnSpc>
              <a:buNone/>
            </a:pPr>
            <a:r>
              <a:rPr lang="en-US" altLang="en-US" sz="1800" dirty="0"/>
              <a:t>     ?</a:t>
            </a:r>
            <a:endParaRPr lang="el-GR" altLang="en-US"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a:extLst>
              <a:ext uri="{FF2B5EF4-FFF2-40B4-BE49-F238E27FC236}">
                <a16:creationId xmlns:a16="http://schemas.microsoft.com/office/drawing/2014/main" id="{89A9C1D3-6206-439D-A8E5-C1A26AAF7F8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59395" name="Slide Number Placeholder 5">
            <a:extLst>
              <a:ext uri="{FF2B5EF4-FFF2-40B4-BE49-F238E27FC236}">
                <a16:creationId xmlns:a16="http://schemas.microsoft.com/office/drawing/2014/main" id="{1176FE3F-4718-4B7F-8883-DD4A0B41A6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1131CE-E77C-4888-96ED-D6FBB8D41E22}" type="slidenum">
              <a:rPr lang="el-GR" altLang="en-US"/>
              <a:pPr eaLnBrk="1" hangingPunct="1"/>
              <a:t>58</a:t>
            </a:fld>
            <a:endParaRPr lang="el-GR" altLang="en-US"/>
          </a:p>
        </p:txBody>
      </p:sp>
      <p:sp>
        <p:nvSpPr>
          <p:cNvPr id="59396" name="Rectangle 2">
            <a:extLst>
              <a:ext uri="{FF2B5EF4-FFF2-40B4-BE49-F238E27FC236}">
                <a16:creationId xmlns:a16="http://schemas.microsoft.com/office/drawing/2014/main" id="{0B30A235-0D42-435A-92A9-2E8D2A68AFD4}"/>
              </a:ext>
            </a:extLst>
          </p:cNvPr>
          <p:cNvSpPr>
            <a:spLocks noGrp="1" noChangeArrowheads="1"/>
          </p:cNvSpPr>
          <p:nvPr>
            <p:ph type="title"/>
          </p:nvPr>
        </p:nvSpPr>
        <p:spPr/>
        <p:txBody>
          <a:bodyPr/>
          <a:lstStyle/>
          <a:p>
            <a:pPr eaLnBrk="1" hangingPunct="1"/>
            <a:r>
              <a:rPr lang="en-US" altLang="en-US" sz="4000"/>
              <a:t>Ways to Form Class Expressions (cont’d)</a:t>
            </a:r>
            <a:endParaRPr lang="el-GR" altLang="en-US" sz="4000"/>
          </a:p>
        </p:txBody>
      </p:sp>
      <p:sp>
        <p:nvSpPr>
          <p:cNvPr id="59397" name="Rectangle 3">
            <a:extLst>
              <a:ext uri="{FF2B5EF4-FFF2-40B4-BE49-F238E27FC236}">
                <a16:creationId xmlns:a16="http://schemas.microsoft.com/office/drawing/2014/main" id="{C12F0638-5CD8-428C-97C3-F8EC94063460}"/>
              </a:ext>
            </a:extLst>
          </p:cNvPr>
          <p:cNvSpPr>
            <a:spLocks noGrp="1" noChangeArrowheads="1"/>
          </p:cNvSpPr>
          <p:nvPr>
            <p:ph type="body" idx="1"/>
          </p:nvPr>
        </p:nvSpPr>
        <p:spPr>
          <a:xfrm>
            <a:off x="468313" y="1628775"/>
            <a:ext cx="8229600" cy="4525963"/>
          </a:xfrm>
        </p:spPr>
        <p:txBody>
          <a:bodyPr/>
          <a:lstStyle/>
          <a:p>
            <a:pPr eaLnBrk="1" hangingPunct="1">
              <a:lnSpc>
                <a:spcPct val="90000"/>
              </a:lnSpc>
            </a:pPr>
            <a:r>
              <a:rPr lang="en-US" altLang="en-US" sz="2800"/>
              <a:t>Class expressions can be formed by:</a:t>
            </a:r>
          </a:p>
          <a:p>
            <a:pPr lvl="1" eaLnBrk="1" hangingPunct="1">
              <a:lnSpc>
                <a:spcPct val="90000"/>
              </a:lnSpc>
            </a:pPr>
            <a:r>
              <a:rPr lang="en-US" altLang="en-US" sz="2400"/>
              <a:t>Applying the </a:t>
            </a:r>
            <a:r>
              <a:rPr lang="el-GR" altLang="en-US" sz="2400"/>
              <a:t>standard </a:t>
            </a:r>
            <a:r>
              <a:rPr lang="el-GR" altLang="en-US" sz="2400" b="1"/>
              <a:t>Boolean connectives</a:t>
            </a:r>
            <a:r>
              <a:rPr lang="el-GR" altLang="en-US" sz="2400"/>
              <a:t> </a:t>
            </a:r>
            <a:r>
              <a:rPr lang="en-US" altLang="en-US" sz="2400"/>
              <a:t>to simpler class expressions or by </a:t>
            </a:r>
            <a:r>
              <a:rPr lang="en-US" altLang="en-US" sz="2400" b="1"/>
              <a:t>enumerating the individuals</a:t>
            </a:r>
            <a:r>
              <a:rPr lang="en-US" altLang="en-US" sz="2400"/>
              <a:t> that belong to an expression.</a:t>
            </a:r>
          </a:p>
          <a:p>
            <a:pPr lvl="1" eaLnBrk="1" hangingPunct="1">
              <a:lnSpc>
                <a:spcPct val="90000"/>
              </a:lnSpc>
            </a:pPr>
            <a:r>
              <a:rPr lang="en-US" altLang="en-US" sz="2400"/>
              <a:t>Placing</a:t>
            </a:r>
            <a:r>
              <a:rPr lang="el-GR" altLang="en-US" sz="2400" b="1"/>
              <a:t> restrictions on object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a:t>
            </a:r>
            <a:r>
              <a:rPr lang="el-GR" altLang="en-US" sz="2400"/>
              <a:t> of object property expressions</a:t>
            </a:r>
            <a:r>
              <a:rPr lang="en-US" altLang="en-US" sz="2400"/>
              <a:t>.</a:t>
            </a:r>
          </a:p>
          <a:p>
            <a:pPr lvl="1" eaLnBrk="1" hangingPunct="1">
              <a:lnSpc>
                <a:spcPct val="90000"/>
              </a:lnSpc>
            </a:pPr>
            <a:r>
              <a:rPr lang="en-US" altLang="en-US" sz="2400"/>
              <a:t>P</a:t>
            </a:r>
            <a:r>
              <a:rPr lang="el-GR" altLang="en-US" sz="2400"/>
              <a:t>lacing</a:t>
            </a:r>
            <a:r>
              <a:rPr lang="el-GR" altLang="en-US" sz="2400" b="1"/>
              <a:t> restrictions on data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 </a:t>
            </a:r>
            <a:r>
              <a:rPr lang="el-GR" altLang="en-US" sz="2400"/>
              <a:t>of data property expressions.</a:t>
            </a:r>
            <a:endParaRPr lang="en-US" altLang="en-US" sz="2400"/>
          </a:p>
          <a:p>
            <a:pPr lvl="1" eaLnBrk="1" hangingPunct="1">
              <a:lnSpc>
                <a:spcPct val="90000"/>
              </a:lnSpc>
            </a:pPr>
            <a:endParaRPr lang="el-GR" altLang="en-US" sz="2400"/>
          </a:p>
        </p:txBody>
      </p:sp>
      <p:sp>
        <p:nvSpPr>
          <p:cNvPr id="59398" name="AutoShape 4">
            <a:extLst>
              <a:ext uri="{FF2B5EF4-FFF2-40B4-BE49-F238E27FC236}">
                <a16:creationId xmlns:a16="http://schemas.microsoft.com/office/drawing/2014/main" id="{FD744C59-C90D-4528-92F2-83CAA1016C59}"/>
              </a:ext>
            </a:extLst>
          </p:cNvPr>
          <p:cNvSpPr>
            <a:spLocks noChangeArrowheads="1"/>
          </p:cNvSpPr>
          <p:nvPr/>
        </p:nvSpPr>
        <p:spPr bwMode="auto">
          <a:xfrm rot="-5400000">
            <a:off x="8208169" y="3248819"/>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a:extLst>
              <a:ext uri="{FF2B5EF4-FFF2-40B4-BE49-F238E27FC236}">
                <a16:creationId xmlns:a16="http://schemas.microsoft.com/office/drawing/2014/main" id="{245FDFBA-19A0-49ED-AD9F-F38E51208C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0419" name="Slide Number Placeholder 5">
            <a:extLst>
              <a:ext uri="{FF2B5EF4-FFF2-40B4-BE49-F238E27FC236}">
                <a16:creationId xmlns:a16="http://schemas.microsoft.com/office/drawing/2014/main" id="{962CAB70-9E51-4DF8-B228-CD1A1C27E9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48884F-66FC-47BC-946F-6939C1CD8C76}" type="slidenum">
              <a:rPr lang="el-GR" altLang="en-US"/>
              <a:pPr eaLnBrk="1" hangingPunct="1"/>
              <a:t>59</a:t>
            </a:fld>
            <a:endParaRPr lang="el-GR" altLang="en-US"/>
          </a:p>
        </p:txBody>
      </p:sp>
      <p:sp>
        <p:nvSpPr>
          <p:cNvPr id="60420" name="Rectangle 2">
            <a:extLst>
              <a:ext uri="{FF2B5EF4-FFF2-40B4-BE49-F238E27FC236}">
                <a16:creationId xmlns:a16="http://schemas.microsoft.com/office/drawing/2014/main" id="{34B03D9A-A37D-4A18-AB60-DFDC01FF622C}"/>
              </a:ext>
            </a:extLst>
          </p:cNvPr>
          <p:cNvSpPr>
            <a:spLocks noGrp="1" noChangeArrowheads="1"/>
          </p:cNvSpPr>
          <p:nvPr>
            <p:ph type="title"/>
          </p:nvPr>
        </p:nvSpPr>
        <p:spPr/>
        <p:txBody>
          <a:bodyPr/>
          <a:lstStyle/>
          <a:p>
            <a:pPr eaLnBrk="1" hangingPunct="1"/>
            <a:r>
              <a:rPr lang="el-GR" altLang="en-US"/>
              <a:t> Object Property Restrictions</a:t>
            </a:r>
          </a:p>
        </p:txBody>
      </p:sp>
      <p:pic>
        <p:nvPicPr>
          <p:cNvPr id="60421" name="Picture 3">
            <a:extLst>
              <a:ext uri="{FF2B5EF4-FFF2-40B4-BE49-F238E27FC236}">
                <a16:creationId xmlns:a16="http://schemas.microsoft.com/office/drawing/2014/main" id="{0D6D3024-A53F-4A02-8316-85823C4A540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A3EBE00A-712B-4A68-9EBD-9A6A8B6085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171" name="Slide Number Placeholder 5">
            <a:extLst>
              <a:ext uri="{FF2B5EF4-FFF2-40B4-BE49-F238E27FC236}">
                <a16:creationId xmlns:a16="http://schemas.microsoft.com/office/drawing/2014/main" id="{73E43E67-F97A-40EA-8539-7B2D7E5FF9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060FA9-C4DD-4DC7-8F70-82BB53970F96}" type="slidenum">
              <a:rPr lang="el-GR" altLang="en-US"/>
              <a:pPr eaLnBrk="1" hangingPunct="1"/>
              <a:t>6</a:t>
            </a:fld>
            <a:endParaRPr lang="el-GR" altLang="en-US"/>
          </a:p>
        </p:txBody>
      </p:sp>
      <p:sp>
        <p:nvSpPr>
          <p:cNvPr id="7172" name="Rectangle 2">
            <a:extLst>
              <a:ext uri="{FF2B5EF4-FFF2-40B4-BE49-F238E27FC236}">
                <a16:creationId xmlns:a16="http://schemas.microsoft.com/office/drawing/2014/main" id="{866C1B14-A50E-4715-89FA-2AD29A7D28C9}"/>
              </a:ext>
            </a:extLst>
          </p:cNvPr>
          <p:cNvSpPr>
            <a:spLocks noGrp="1" noChangeArrowheads="1"/>
          </p:cNvSpPr>
          <p:nvPr>
            <p:ph type="title"/>
          </p:nvPr>
        </p:nvSpPr>
        <p:spPr/>
        <p:txBody>
          <a:bodyPr/>
          <a:lstStyle/>
          <a:p>
            <a:pPr eaLnBrk="1" hangingPunct="1"/>
            <a:r>
              <a:rPr lang="en-US" altLang="en-US"/>
              <a:t>The Structure of OWL 2</a:t>
            </a:r>
            <a:endParaRPr lang="el-GR" altLang="en-US"/>
          </a:p>
        </p:txBody>
      </p:sp>
      <p:sp>
        <p:nvSpPr>
          <p:cNvPr id="7173" name="Rectangle 3">
            <a:extLst>
              <a:ext uri="{FF2B5EF4-FFF2-40B4-BE49-F238E27FC236}">
                <a16:creationId xmlns:a16="http://schemas.microsoft.com/office/drawing/2014/main" id="{1501558D-F936-42C2-8D97-8EDCFF95FE19}"/>
              </a:ext>
            </a:extLst>
          </p:cNvPr>
          <p:cNvSpPr>
            <a:spLocks noGrp="1" noChangeArrowheads="1"/>
          </p:cNvSpPr>
          <p:nvPr>
            <p:ph type="body" idx="1"/>
          </p:nvPr>
        </p:nvSpPr>
        <p:spPr/>
        <p:txBody>
          <a:bodyPr/>
          <a:lstStyle/>
          <a:p>
            <a:pPr eaLnBrk="1" hangingPunct="1">
              <a:buFontTx/>
              <a:buNone/>
            </a:pPr>
            <a:r>
              <a:rPr lang="en-US" altLang="en-US"/>
              <a:t> </a:t>
            </a:r>
            <a:endParaRPr lang="el-GR" altLang="en-US"/>
          </a:p>
        </p:txBody>
      </p:sp>
      <p:pic>
        <p:nvPicPr>
          <p:cNvPr id="7174" name="Picture 4" descr="OWL2-structure2-800">
            <a:extLst>
              <a:ext uri="{FF2B5EF4-FFF2-40B4-BE49-F238E27FC236}">
                <a16:creationId xmlns:a16="http://schemas.microsoft.com/office/drawing/2014/main" id="{8944B2B8-2337-418A-9E66-9B33DC576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57338"/>
            <a:ext cx="66960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a:extLst>
              <a:ext uri="{FF2B5EF4-FFF2-40B4-BE49-F238E27FC236}">
                <a16:creationId xmlns:a16="http://schemas.microsoft.com/office/drawing/2014/main" id="{48F743B0-53FE-4E32-96A0-0392963161D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1443" name="Slide Number Placeholder 5">
            <a:extLst>
              <a:ext uri="{FF2B5EF4-FFF2-40B4-BE49-F238E27FC236}">
                <a16:creationId xmlns:a16="http://schemas.microsoft.com/office/drawing/2014/main" id="{7783DAD4-AD7D-4062-B5B5-8287BE5DC2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B5DBC0-5912-4B72-8DD5-5C766F8B2C13}" type="slidenum">
              <a:rPr lang="el-GR" altLang="en-US"/>
              <a:pPr eaLnBrk="1" hangingPunct="1"/>
              <a:t>60</a:t>
            </a:fld>
            <a:endParaRPr lang="el-GR" altLang="en-US"/>
          </a:p>
        </p:txBody>
      </p:sp>
      <p:sp>
        <p:nvSpPr>
          <p:cNvPr id="61444" name="Rectangle 2">
            <a:extLst>
              <a:ext uri="{FF2B5EF4-FFF2-40B4-BE49-F238E27FC236}">
                <a16:creationId xmlns:a16="http://schemas.microsoft.com/office/drawing/2014/main" id="{958173B7-3401-481F-8AEE-D55F41E786C3}"/>
              </a:ext>
            </a:extLst>
          </p:cNvPr>
          <p:cNvSpPr>
            <a:spLocks noGrp="1" noChangeArrowheads="1"/>
          </p:cNvSpPr>
          <p:nvPr>
            <p:ph type="title"/>
          </p:nvPr>
        </p:nvSpPr>
        <p:spPr/>
        <p:txBody>
          <a:bodyPr/>
          <a:lstStyle/>
          <a:p>
            <a:pPr eaLnBrk="1" hangingPunct="1"/>
            <a:r>
              <a:rPr lang="el-GR" altLang="en-US"/>
              <a:t>Existential Quantification</a:t>
            </a:r>
          </a:p>
        </p:txBody>
      </p:sp>
      <p:sp>
        <p:nvSpPr>
          <p:cNvPr id="61445" name="Rectangle 3">
            <a:extLst>
              <a:ext uri="{FF2B5EF4-FFF2-40B4-BE49-F238E27FC236}">
                <a16:creationId xmlns:a16="http://schemas.microsoft.com/office/drawing/2014/main" id="{6108CF0D-A322-4D15-8315-3AB9FE16E806}"/>
              </a:ext>
            </a:extLst>
          </p:cNvPr>
          <p:cNvSpPr>
            <a:spLocks noGrp="1" noChangeArrowheads="1"/>
          </p:cNvSpPr>
          <p:nvPr>
            <p:ph type="body" idx="1"/>
          </p:nvPr>
        </p:nvSpPr>
        <p:spPr/>
        <p:txBody>
          <a:bodyPr/>
          <a:lstStyle/>
          <a:p>
            <a:pPr eaLnBrk="1" hangingPunct="1">
              <a:lnSpc>
                <a:spcPct val="80000"/>
              </a:lnSpc>
            </a:pPr>
            <a:r>
              <a:rPr lang="el-GR" altLang="en-US" sz="2400" dirty="0"/>
              <a:t>An </a:t>
            </a:r>
            <a:r>
              <a:rPr lang="el-GR" altLang="en-US" sz="2400" b="1" dirty="0"/>
              <a:t>existential class expression</a:t>
            </a:r>
            <a:r>
              <a:rPr lang="el-GR" altLang="en-US" sz="2400" dirty="0"/>
              <a:t> </a:t>
            </a:r>
            <a:r>
              <a:rPr lang="el-GR" altLang="en-US" sz="2400" dirty="0">
                <a:latin typeface="Courier New" panose="02070309020205020404" pitchFamily="49" charset="0"/>
              </a:rPr>
              <a:t>ObjectSomeValuesFrom(OPE CE)</a:t>
            </a:r>
            <a:r>
              <a:rPr lang="el-GR" altLang="en-US" sz="2400" dirty="0"/>
              <a:t> consists of an object property expression </a:t>
            </a:r>
            <a:r>
              <a:rPr lang="el-GR" altLang="en-US" sz="2400" dirty="0">
                <a:latin typeface="Courier New" panose="02070309020205020404" pitchFamily="49" charset="0"/>
              </a:rPr>
              <a:t>OPE</a:t>
            </a:r>
            <a:r>
              <a:rPr lang="el-GR" altLang="en-US" sz="2400" dirty="0"/>
              <a:t> and a class expression </a:t>
            </a:r>
            <a:r>
              <a:rPr lang="el-GR" altLang="en-US" sz="2400" dirty="0">
                <a:latin typeface="Courier New" panose="02070309020205020404" pitchFamily="49" charset="0"/>
              </a:rPr>
              <a:t>CE</a:t>
            </a:r>
            <a:r>
              <a:rPr lang="el-GR" altLang="en-US" sz="2400" dirty="0"/>
              <a:t>, and it contains all those individuals that are connected by </a:t>
            </a:r>
            <a:r>
              <a:rPr lang="el-GR" altLang="en-US" sz="2400" dirty="0">
                <a:latin typeface="Courier New" panose="02070309020205020404" pitchFamily="49" charset="0"/>
              </a:rPr>
              <a:t>OPE</a:t>
            </a:r>
            <a:r>
              <a:rPr lang="el-GR" altLang="en-US" sz="2400" dirty="0"/>
              <a:t> to an individual that is an instance of </a:t>
            </a:r>
            <a:r>
              <a:rPr lang="el-GR" altLang="en-US" sz="2400" dirty="0">
                <a:latin typeface="Courier New" panose="02070309020205020404" pitchFamily="49" charset="0"/>
              </a:rPr>
              <a:t>CE</a:t>
            </a:r>
            <a:r>
              <a:rPr lang="el-GR" altLang="en-US" sz="2400" dirty="0"/>
              <a:t>. </a:t>
            </a:r>
            <a:endParaRPr lang="en-US" altLang="en-US" sz="2400" dirty="0"/>
          </a:p>
          <a:p>
            <a:pPr eaLnBrk="1" hangingPunct="1">
              <a:lnSpc>
                <a:spcPct val="80000"/>
              </a:lnSpc>
            </a:pPr>
            <a:endParaRPr lang="en-US" altLang="en-US" sz="2400" dirty="0"/>
          </a:p>
          <a:p>
            <a:pPr eaLnBrk="1" hangingPunct="1">
              <a:lnSpc>
                <a:spcPct val="80000"/>
              </a:lnSpc>
            </a:pPr>
            <a:r>
              <a:rPr lang="en-US" altLang="en-US" sz="2400" dirty="0"/>
              <a:t>Example:</a:t>
            </a:r>
          </a:p>
          <a:p>
            <a:pPr algn="ctr" eaLnBrk="1" hangingPunct="1">
              <a:lnSpc>
                <a:spcPct val="80000"/>
              </a:lnSpc>
              <a:buFontTx/>
              <a:buNone/>
            </a:pPr>
            <a:r>
              <a:rPr lang="el-GR" altLang="en-US" sz="2400" dirty="0">
                <a:latin typeface="Courier New" panose="02070309020205020404" pitchFamily="49" charset="0"/>
              </a:rPr>
              <a:t>ObjectSomeValuesFrom(a:fatherOf a:Man)</a:t>
            </a:r>
            <a:endParaRPr lang="en-US" altLang="en-US" sz="2400" dirty="0">
              <a:latin typeface="Courier New" panose="02070309020205020404" pitchFamily="49" charset="0"/>
            </a:endParaRPr>
          </a:p>
          <a:p>
            <a:pPr algn="ctr" eaLnBrk="1" hangingPunct="1">
              <a:lnSpc>
                <a:spcPct val="80000"/>
              </a:lnSpc>
              <a:buFontTx/>
              <a:buNone/>
            </a:pPr>
            <a:r>
              <a:rPr lang="el-GR" altLang="en-US" sz="2400" dirty="0"/>
              <a:t> </a:t>
            </a:r>
            <a:endParaRPr lang="en-US" altLang="en-US" sz="2400" dirty="0"/>
          </a:p>
          <a:p>
            <a:pPr eaLnBrk="1" hangingPunct="1">
              <a:lnSpc>
                <a:spcPct val="80000"/>
              </a:lnSpc>
            </a:pPr>
            <a:r>
              <a:rPr lang="en-US" altLang="en-US" sz="2400" dirty="0"/>
              <a:t>If </a:t>
            </a:r>
            <a:r>
              <a:rPr lang="el-GR" altLang="en-US" sz="2400" dirty="0"/>
              <a:t>OPE is simple, </a:t>
            </a:r>
            <a:r>
              <a:rPr lang="en-US" altLang="en-US" sz="2400" dirty="0"/>
              <a:t>the above</a:t>
            </a:r>
            <a:r>
              <a:rPr lang="el-GR" altLang="en-US" sz="2400" dirty="0"/>
              <a:t> class expression </a:t>
            </a:r>
            <a:r>
              <a:rPr lang="en-US" altLang="en-US" sz="2400" dirty="0"/>
              <a:t>is</a:t>
            </a:r>
            <a:r>
              <a:rPr lang="el-GR" altLang="en-US" sz="2400" dirty="0"/>
              <a:t> </a:t>
            </a:r>
            <a:r>
              <a:rPr lang="en-US" altLang="en-US" sz="2400" dirty="0"/>
              <a:t>equivalent with</a:t>
            </a:r>
            <a:r>
              <a:rPr lang="el-GR" altLang="en-US" sz="2400" dirty="0"/>
              <a:t> the class expression</a:t>
            </a:r>
            <a:endParaRPr lang="en-US" altLang="en-US" sz="2400" dirty="0"/>
          </a:p>
          <a:p>
            <a:pPr algn="ctr" eaLnBrk="1" hangingPunct="1">
              <a:lnSpc>
                <a:spcPct val="80000"/>
              </a:lnSpc>
              <a:buFontTx/>
              <a:buNone/>
            </a:pPr>
            <a:r>
              <a:rPr lang="el-GR" altLang="en-US" sz="2400" dirty="0">
                <a:latin typeface="Courier New" panose="02070309020205020404" pitchFamily="49" charset="0"/>
              </a:rPr>
              <a:t>ObjectMinCardinality(1 OPE CE)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a:extLst>
              <a:ext uri="{FF2B5EF4-FFF2-40B4-BE49-F238E27FC236}">
                <a16:creationId xmlns:a16="http://schemas.microsoft.com/office/drawing/2014/main" id="{279D29B2-A209-41A4-AE44-B6666F15FB2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2467" name="Slide Number Placeholder 5">
            <a:extLst>
              <a:ext uri="{FF2B5EF4-FFF2-40B4-BE49-F238E27FC236}">
                <a16:creationId xmlns:a16="http://schemas.microsoft.com/office/drawing/2014/main" id="{11BAACA7-F5B5-4B80-A6BE-91921ABC0B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31B7A4-708C-47DB-A75C-CAC7B0F2A8DC}" type="slidenum">
              <a:rPr lang="el-GR" altLang="en-US"/>
              <a:pPr eaLnBrk="1" hangingPunct="1"/>
              <a:t>61</a:t>
            </a:fld>
            <a:endParaRPr lang="el-GR" altLang="en-US"/>
          </a:p>
        </p:txBody>
      </p:sp>
      <p:sp>
        <p:nvSpPr>
          <p:cNvPr id="62468" name="Rectangle 2">
            <a:extLst>
              <a:ext uri="{FF2B5EF4-FFF2-40B4-BE49-F238E27FC236}">
                <a16:creationId xmlns:a16="http://schemas.microsoft.com/office/drawing/2014/main" id="{BA36F48D-D2FC-4684-A9D3-FD739B29E47F}"/>
              </a:ext>
            </a:extLst>
          </p:cNvPr>
          <p:cNvSpPr>
            <a:spLocks noGrp="1" noChangeArrowheads="1"/>
          </p:cNvSpPr>
          <p:nvPr>
            <p:ph type="title"/>
          </p:nvPr>
        </p:nvSpPr>
        <p:spPr>
          <a:xfrm>
            <a:off x="457200" y="254167"/>
            <a:ext cx="8229600" cy="1143000"/>
          </a:xfrm>
        </p:spPr>
        <p:txBody>
          <a:bodyPr/>
          <a:lstStyle/>
          <a:p>
            <a:pPr eaLnBrk="1" hangingPunct="1"/>
            <a:r>
              <a:rPr lang="en-US" altLang="en-US" dirty="0"/>
              <a:t>Example Inference</a:t>
            </a:r>
            <a:endParaRPr lang="el-GR" altLang="en-US" dirty="0"/>
          </a:p>
        </p:txBody>
      </p:sp>
      <p:sp>
        <p:nvSpPr>
          <p:cNvPr id="62469" name="Rectangle 3">
            <a:extLst>
              <a:ext uri="{FF2B5EF4-FFF2-40B4-BE49-F238E27FC236}">
                <a16:creationId xmlns:a16="http://schemas.microsoft.com/office/drawing/2014/main" id="{DA1F0BD7-5BD6-414F-87BA-FD22BE3B1565}"/>
              </a:ext>
            </a:extLst>
          </p:cNvPr>
          <p:cNvSpPr>
            <a:spLocks noGrp="1" noChangeArrowheads="1"/>
          </p:cNvSpPr>
          <p:nvPr>
            <p:ph type="body" idx="1"/>
          </p:nvPr>
        </p:nvSpPr>
        <p:spPr/>
        <p:txBody>
          <a:bodyPr/>
          <a:lstStyle/>
          <a:p>
            <a:pPr eaLnBrk="1" hangingPunct="1"/>
            <a:r>
              <a:rPr lang="en-US" altLang="en-US" dirty="0"/>
              <a:t>From</a:t>
            </a:r>
          </a:p>
          <a:p>
            <a:pPr algn="ctr" eaLnBrk="1" hangingPunct="1">
              <a:buFontTx/>
              <a:buNone/>
            </a:pPr>
            <a:r>
              <a:rPr lang="el-GR" altLang="en-US" sz="2800" dirty="0">
                <a:latin typeface="Courier New" panose="02070309020205020404" pitchFamily="49" charset="0"/>
              </a:rPr>
              <a:t>ObjectPropertyAssertion(a:fatherOf a:Peter a:Stewie) </a:t>
            </a:r>
            <a:endParaRPr lang="en-US" altLang="en-US" sz="2800" dirty="0">
              <a:latin typeface="Courier New" panose="02070309020205020404" pitchFamily="49" charset="0"/>
            </a:endParaRPr>
          </a:p>
          <a:p>
            <a:pPr algn="ctr" eaLnBrk="1" hangingPunct="1">
              <a:buFontTx/>
              <a:buNone/>
            </a:pPr>
            <a:r>
              <a:rPr lang="el-GR" altLang="en-US" sz="2800" dirty="0">
                <a:latin typeface="Courier New" panose="02070309020205020404" pitchFamily="49" charset="0"/>
              </a:rPr>
              <a:t>ClassAssertion(a:Man a:Stewie)</a:t>
            </a:r>
            <a:r>
              <a:rPr lang="el-GR" altLang="en-US" dirty="0"/>
              <a:t> </a:t>
            </a:r>
            <a:endParaRPr lang="en-US" altLang="en-US" dirty="0"/>
          </a:p>
          <a:p>
            <a:pPr eaLnBrk="1" hangingPunct="1">
              <a:buFontTx/>
              <a:buNone/>
            </a:pPr>
            <a:r>
              <a:rPr lang="en-US" altLang="en-US" dirty="0"/>
              <a:t>   we can infer</a:t>
            </a:r>
          </a:p>
          <a:p>
            <a:pPr algn="ctr" eaLnBrk="1" hangingPunct="1">
              <a:buFontTx/>
              <a:buNone/>
            </a:pPr>
            <a:r>
              <a:rPr lang="en-US" altLang="en-US" sz="2800" dirty="0" err="1">
                <a:latin typeface="Courier New" panose="02070309020205020404" pitchFamily="49" charset="0"/>
              </a:rPr>
              <a:t>ClassAssertion</a:t>
            </a:r>
            <a:r>
              <a:rPr lang="en-US" altLang="en-US" sz="2800" dirty="0">
                <a:latin typeface="Courier New" panose="02070309020205020404" pitchFamily="49" charset="0"/>
              </a:rPr>
              <a:t>(</a:t>
            </a:r>
          </a:p>
          <a:p>
            <a:pPr algn="ctr" eaLnBrk="1" hangingPunct="1">
              <a:buFontTx/>
              <a:buNone/>
            </a:pPr>
            <a:r>
              <a:rPr lang="el-GR" altLang="en-US" sz="2800" dirty="0">
                <a:latin typeface="Courier New" panose="02070309020205020404" pitchFamily="49" charset="0"/>
              </a:rPr>
              <a:t>ObjectSomeValuesFrom(a:fatherOf a:Man)</a:t>
            </a:r>
            <a:r>
              <a:rPr lang="en-US" altLang="en-US" sz="2800" dirty="0">
                <a:latin typeface="Courier New" panose="02070309020205020404" pitchFamily="49" charset="0"/>
              </a:rPr>
              <a:t> a:Peter)</a:t>
            </a:r>
            <a:r>
              <a:rPr lang="el-GR" altLang="en-US" dirty="0"/>
              <a:t> </a:t>
            </a:r>
          </a:p>
        </p:txBody>
      </p:sp>
      <p:sp>
        <p:nvSpPr>
          <p:cNvPr id="2" name="Oval 1">
            <a:extLst>
              <a:ext uri="{FF2B5EF4-FFF2-40B4-BE49-F238E27FC236}">
                <a16:creationId xmlns:a16="http://schemas.microsoft.com/office/drawing/2014/main" id="{271A0785-8951-4932-808A-BF2500A0516E}"/>
              </a:ext>
            </a:extLst>
          </p:cNvPr>
          <p:cNvSpPr/>
          <p:nvPr/>
        </p:nvSpPr>
        <p:spPr>
          <a:xfrm>
            <a:off x="5796136" y="18711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3ACA6C17-65B6-4B80-A8A4-2B096C964B33}"/>
              </a:ext>
            </a:extLst>
          </p:cNvPr>
          <p:cNvSpPr/>
          <p:nvPr/>
        </p:nvSpPr>
        <p:spPr>
          <a:xfrm>
            <a:off x="7164288" y="17008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Connector: Curved 4">
            <a:extLst>
              <a:ext uri="{FF2B5EF4-FFF2-40B4-BE49-F238E27FC236}">
                <a16:creationId xmlns:a16="http://schemas.microsoft.com/office/drawing/2014/main" id="{C940ECE8-BB1C-4FDC-97C1-C746C3A7DF87}"/>
              </a:ext>
            </a:extLst>
          </p:cNvPr>
          <p:cNvCxnSpPr>
            <a:stCxn id="2" idx="1"/>
            <a:endCxn id="3" idx="7"/>
          </p:cNvCxnSpPr>
          <p:nvPr/>
        </p:nvCxnSpPr>
        <p:spPr>
          <a:xfrm rot="5400000" flipH="1" flipV="1">
            <a:off x="6417919" y="1092416"/>
            <a:ext cx="170305" cy="1400481"/>
          </a:xfrm>
          <a:prstGeom prst="curvedConnector3">
            <a:avLst>
              <a:gd name="adj1" fmla="val 23816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50D173-A769-4422-866E-D99E5B8C7ABF}"/>
              </a:ext>
            </a:extLst>
          </p:cNvPr>
          <p:cNvSpPr txBox="1"/>
          <p:nvPr/>
        </p:nvSpPr>
        <p:spPr>
          <a:xfrm>
            <a:off x="5148064" y="1772816"/>
            <a:ext cx="1250425" cy="369332"/>
          </a:xfrm>
          <a:prstGeom prst="rect">
            <a:avLst/>
          </a:prstGeom>
          <a:noFill/>
        </p:spPr>
        <p:txBody>
          <a:bodyPr wrap="square" rtlCol="0">
            <a:spAutoFit/>
          </a:bodyPr>
          <a:lstStyle/>
          <a:p>
            <a:r>
              <a:rPr lang="en-GB" dirty="0"/>
              <a:t>Peter</a:t>
            </a:r>
          </a:p>
        </p:txBody>
      </p:sp>
      <p:sp>
        <p:nvSpPr>
          <p:cNvPr id="7" name="TextBox 6">
            <a:extLst>
              <a:ext uri="{FF2B5EF4-FFF2-40B4-BE49-F238E27FC236}">
                <a16:creationId xmlns:a16="http://schemas.microsoft.com/office/drawing/2014/main" id="{E3499A81-C0EA-4EF9-B782-45F425116181}"/>
              </a:ext>
            </a:extLst>
          </p:cNvPr>
          <p:cNvSpPr txBox="1"/>
          <p:nvPr/>
        </p:nvSpPr>
        <p:spPr>
          <a:xfrm>
            <a:off x="7187147" y="1607990"/>
            <a:ext cx="1250425" cy="369332"/>
          </a:xfrm>
          <a:prstGeom prst="rect">
            <a:avLst/>
          </a:prstGeom>
          <a:noFill/>
        </p:spPr>
        <p:txBody>
          <a:bodyPr wrap="square" rtlCol="0">
            <a:spAutoFit/>
          </a:bodyPr>
          <a:lstStyle/>
          <a:p>
            <a:r>
              <a:rPr lang="en-GB" dirty="0" err="1"/>
              <a:t>Stewie</a:t>
            </a:r>
            <a:endParaRPr lang="en-GB" dirty="0"/>
          </a:p>
        </p:txBody>
      </p:sp>
      <p:sp>
        <p:nvSpPr>
          <p:cNvPr id="8" name="Oval 7">
            <a:extLst>
              <a:ext uri="{FF2B5EF4-FFF2-40B4-BE49-F238E27FC236}">
                <a16:creationId xmlns:a16="http://schemas.microsoft.com/office/drawing/2014/main" id="{66E1CA24-1F0E-4317-9112-2C5D56519E40}"/>
              </a:ext>
            </a:extLst>
          </p:cNvPr>
          <p:cNvSpPr/>
          <p:nvPr/>
        </p:nvSpPr>
        <p:spPr>
          <a:xfrm>
            <a:off x="7020272" y="1356066"/>
            <a:ext cx="1250425" cy="992814"/>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E6915-DDD4-4290-B492-66879F939DEA}"/>
              </a:ext>
            </a:extLst>
          </p:cNvPr>
          <p:cNvSpPr txBox="1"/>
          <p:nvPr/>
        </p:nvSpPr>
        <p:spPr>
          <a:xfrm>
            <a:off x="7858079" y="1160161"/>
            <a:ext cx="1034401" cy="369332"/>
          </a:xfrm>
          <a:prstGeom prst="rect">
            <a:avLst/>
          </a:prstGeom>
          <a:noFill/>
        </p:spPr>
        <p:txBody>
          <a:bodyPr wrap="square" rtlCol="0">
            <a:spAutoFit/>
          </a:bodyPr>
          <a:lstStyle/>
          <a:p>
            <a:r>
              <a:rPr lang="en-GB" dirty="0"/>
              <a:t>Man</a:t>
            </a:r>
          </a:p>
        </p:txBody>
      </p:sp>
      <p:sp>
        <p:nvSpPr>
          <p:cNvPr id="10" name="TextBox 9">
            <a:extLst>
              <a:ext uri="{FF2B5EF4-FFF2-40B4-BE49-F238E27FC236}">
                <a16:creationId xmlns:a16="http://schemas.microsoft.com/office/drawing/2014/main" id="{A8C491B6-CA77-44B2-B1BC-89D7F5492FD0}"/>
              </a:ext>
            </a:extLst>
          </p:cNvPr>
          <p:cNvSpPr txBox="1"/>
          <p:nvPr/>
        </p:nvSpPr>
        <p:spPr>
          <a:xfrm flipH="1">
            <a:off x="6022285" y="1124744"/>
            <a:ext cx="1142003" cy="369332"/>
          </a:xfrm>
          <a:prstGeom prst="rect">
            <a:avLst/>
          </a:prstGeom>
          <a:noFill/>
        </p:spPr>
        <p:txBody>
          <a:bodyPr wrap="square" rtlCol="0">
            <a:spAutoFit/>
          </a:bodyPr>
          <a:lstStyle/>
          <a:p>
            <a:r>
              <a:rPr lang="en-GB" dirty="0" err="1"/>
              <a:t>fatherOf</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a:extLst>
              <a:ext uri="{FF2B5EF4-FFF2-40B4-BE49-F238E27FC236}">
                <a16:creationId xmlns:a16="http://schemas.microsoft.com/office/drawing/2014/main" id="{21BADB7F-AF58-45EA-9983-ACAB65CF0E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3491" name="Slide Number Placeholder 5">
            <a:extLst>
              <a:ext uri="{FF2B5EF4-FFF2-40B4-BE49-F238E27FC236}">
                <a16:creationId xmlns:a16="http://schemas.microsoft.com/office/drawing/2014/main" id="{52416801-ACFF-46B4-A0E2-E9126C881A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E837F4-F05D-4D77-9FD0-4324F87FD363}" type="slidenum">
              <a:rPr lang="el-GR" altLang="en-US"/>
              <a:pPr eaLnBrk="1" hangingPunct="1"/>
              <a:t>62</a:t>
            </a:fld>
            <a:endParaRPr lang="el-GR" altLang="en-US"/>
          </a:p>
        </p:txBody>
      </p:sp>
      <p:sp>
        <p:nvSpPr>
          <p:cNvPr id="63492" name="Rectangle 2">
            <a:extLst>
              <a:ext uri="{FF2B5EF4-FFF2-40B4-BE49-F238E27FC236}">
                <a16:creationId xmlns:a16="http://schemas.microsoft.com/office/drawing/2014/main" id="{8B439172-183F-4548-AA74-CAE70B3B68E9}"/>
              </a:ext>
            </a:extLst>
          </p:cNvPr>
          <p:cNvSpPr>
            <a:spLocks noGrp="1" noChangeArrowheads="1"/>
          </p:cNvSpPr>
          <p:nvPr>
            <p:ph type="title"/>
          </p:nvPr>
        </p:nvSpPr>
        <p:spPr/>
        <p:txBody>
          <a:bodyPr/>
          <a:lstStyle/>
          <a:p>
            <a:pPr eaLnBrk="1" hangingPunct="1"/>
            <a:r>
              <a:rPr lang="en-US" altLang="en-US"/>
              <a:t>Univers</a:t>
            </a:r>
            <a:r>
              <a:rPr lang="el-GR" altLang="en-US"/>
              <a:t>al Quantification</a:t>
            </a:r>
          </a:p>
        </p:txBody>
      </p:sp>
      <p:sp>
        <p:nvSpPr>
          <p:cNvPr id="63493" name="Rectangle 3">
            <a:extLst>
              <a:ext uri="{FF2B5EF4-FFF2-40B4-BE49-F238E27FC236}">
                <a16:creationId xmlns:a16="http://schemas.microsoft.com/office/drawing/2014/main" id="{67802F1F-4368-4128-9399-47C8AA3ED137}"/>
              </a:ext>
            </a:extLst>
          </p:cNvPr>
          <p:cNvSpPr>
            <a:spLocks noGrp="1" noChangeArrowheads="1"/>
          </p:cNvSpPr>
          <p:nvPr>
            <p:ph type="body" idx="1"/>
          </p:nvPr>
        </p:nvSpPr>
        <p:spPr/>
        <p:txBody>
          <a:bodyPr/>
          <a:lstStyle/>
          <a:p>
            <a:pPr eaLnBrk="1" hangingPunct="1">
              <a:lnSpc>
                <a:spcPct val="80000"/>
              </a:lnSpc>
            </a:pPr>
            <a:r>
              <a:rPr lang="el-GR" altLang="en-US" sz="2400"/>
              <a:t>A</a:t>
            </a:r>
            <a:r>
              <a:rPr lang="en-US" altLang="en-US" sz="2400"/>
              <a:t> </a:t>
            </a:r>
            <a:r>
              <a:rPr lang="en-US" altLang="en-US" sz="2400" b="1"/>
              <a:t>univers</a:t>
            </a:r>
            <a:r>
              <a:rPr lang="el-GR" altLang="en-US" sz="2400" b="1"/>
              <a:t>al class expression</a:t>
            </a:r>
            <a:r>
              <a:rPr lang="el-GR" altLang="en-US" sz="2400"/>
              <a:t> </a:t>
            </a:r>
            <a:r>
              <a:rPr lang="el-GR" altLang="en-US" sz="2400">
                <a:latin typeface="Courier New" panose="02070309020205020404" pitchFamily="49" charset="0"/>
              </a:rPr>
              <a:t>Object</a:t>
            </a:r>
            <a:r>
              <a:rPr lang="en-US" altLang="en-US" sz="2400">
                <a:latin typeface="Courier New" panose="02070309020205020404" pitchFamily="49" charset="0"/>
              </a:rPr>
              <a:t>All</a:t>
            </a:r>
            <a:r>
              <a:rPr lang="el-GR" altLang="en-US" sz="2400">
                <a:latin typeface="Courier New" panose="02070309020205020404" pitchFamily="49" charset="0"/>
              </a:rPr>
              <a:t>ValuesFrom(OPE CE)</a:t>
            </a:r>
            <a:r>
              <a:rPr lang="el-GR" altLang="en-US" sz="2400"/>
              <a:t> consists of an object property expression </a:t>
            </a:r>
            <a:r>
              <a:rPr lang="el-GR" altLang="en-US" sz="2400">
                <a:latin typeface="Courier New" panose="02070309020205020404" pitchFamily="49" charset="0"/>
              </a:rPr>
              <a:t>OPE</a:t>
            </a:r>
            <a:r>
              <a:rPr lang="el-GR" altLang="en-US" sz="2400"/>
              <a:t> and a class expression </a:t>
            </a:r>
            <a:r>
              <a:rPr lang="el-GR" altLang="en-US" sz="2400">
                <a:latin typeface="Courier New" panose="02070309020205020404" pitchFamily="49" charset="0"/>
              </a:rPr>
              <a:t>CE</a:t>
            </a:r>
            <a:r>
              <a:rPr lang="el-GR" altLang="en-US" sz="2400"/>
              <a:t>, and it contains all those individuals that are connected by </a:t>
            </a:r>
            <a:r>
              <a:rPr lang="el-GR" altLang="en-US" sz="2400">
                <a:latin typeface="Courier New" panose="02070309020205020404" pitchFamily="49" charset="0"/>
              </a:rPr>
              <a:t>OPE</a:t>
            </a:r>
            <a:r>
              <a:rPr lang="el-GR" altLang="en-US" sz="2400"/>
              <a:t> </a:t>
            </a:r>
            <a:r>
              <a:rPr lang="en-US" altLang="en-US" sz="2400"/>
              <a:t>only</a:t>
            </a:r>
            <a:r>
              <a:rPr lang="el-GR" altLang="en-US" sz="2400"/>
              <a:t> to individual</a:t>
            </a:r>
            <a:r>
              <a:rPr lang="en-US" altLang="en-US" sz="2400"/>
              <a:t>s</a:t>
            </a:r>
            <a:r>
              <a:rPr lang="el-GR" altLang="en-US" sz="2400"/>
              <a:t> that </a:t>
            </a:r>
            <a:r>
              <a:rPr lang="en-US" altLang="en-US" sz="2400"/>
              <a:t>are</a:t>
            </a:r>
            <a:r>
              <a:rPr lang="el-GR" altLang="en-US" sz="2400"/>
              <a:t> instance</a:t>
            </a:r>
            <a:r>
              <a:rPr lang="en-US" altLang="en-US" sz="2400"/>
              <a:t>s</a:t>
            </a:r>
            <a:r>
              <a:rPr lang="el-GR" altLang="en-US" sz="2400"/>
              <a:t> of </a:t>
            </a:r>
            <a:r>
              <a:rPr lang="el-GR" altLang="en-US" sz="2400">
                <a:latin typeface="Courier New" panose="02070309020205020404" pitchFamily="49" charset="0"/>
              </a:rPr>
              <a:t>CE</a:t>
            </a:r>
            <a:r>
              <a:rPr lang="el-GR" altLang="en-US" sz="2400"/>
              <a:t>. </a:t>
            </a:r>
            <a:endParaRPr lang="en-US" altLang="en-US" sz="2400"/>
          </a:p>
          <a:p>
            <a:pPr eaLnBrk="1" hangingPunct="1">
              <a:lnSpc>
                <a:spcPct val="80000"/>
              </a:lnSpc>
            </a:pPr>
            <a:endParaRPr lang="en-US" altLang="en-US" sz="2400"/>
          </a:p>
          <a:p>
            <a:pPr eaLnBrk="1" hangingPunct="1">
              <a:lnSpc>
                <a:spcPct val="80000"/>
              </a:lnSpc>
            </a:pPr>
            <a:r>
              <a:rPr lang="en-US" altLang="en-US" sz="2400"/>
              <a:t>Example:</a:t>
            </a:r>
          </a:p>
          <a:p>
            <a:pPr algn="ctr" eaLnBrk="1" hangingPunct="1">
              <a:lnSpc>
                <a:spcPct val="80000"/>
              </a:lnSpc>
              <a:buFontTx/>
              <a:buNone/>
            </a:pPr>
            <a:r>
              <a:rPr lang="el-GR" altLang="en-US" sz="2400">
                <a:latin typeface="Courier New" panose="02070309020205020404" pitchFamily="49" charset="0"/>
              </a:rPr>
              <a:t>Object</a:t>
            </a:r>
            <a:r>
              <a:rPr lang="en-US" altLang="en-US" sz="2400">
                <a:latin typeface="Courier New" panose="02070309020205020404" pitchFamily="49" charset="0"/>
              </a:rPr>
              <a:t>All</a:t>
            </a:r>
            <a:r>
              <a:rPr lang="el-GR" altLang="en-US" sz="2400">
                <a:latin typeface="Courier New" panose="02070309020205020404" pitchFamily="49" charset="0"/>
              </a:rPr>
              <a:t>ValuesFrom(a:fatherOf a:Man)</a:t>
            </a:r>
            <a:endParaRPr lang="en-US" altLang="en-US" sz="2400">
              <a:latin typeface="Courier New" panose="02070309020205020404" pitchFamily="49" charset="0"/>
            </a:endParaRPr>
          </a:p>
          <a:p>
            <a:pPr algn="ctr" eaLnBrk="1" hangingPunct="1">
              <a:lnSpc>
                <a:spcPct val="80000"/>
              </a:lnSpc>
              <a:buFontTx/>
              <a:buNone/>
            </a:pPr>
            <a:r>
              <a:rPr lang="el-GR" altLang="en-US" sz="2400"/>
              <a:t> </a:t>
            </a:r>
            <a:endParaRPr lang="en-US" altLang="en-US" sz="2400"/>
          </a:p>
          <a:p>
            <a:pPr eaLnBrk="1" hangingPunct="1">
              <a:lnSpc>
                <a:spcPct val="80000"/>
              </a:lnSpc>
            </a:pPr>
            <a:r>
              <a:rPr lang="en-US" altLang="en-US" sz="2400"/>
              <a:t>If </a:t>
            </a:r>
            <a:r>
              <a:rPr lang="el-GR" altLang="en-US" sz="2400"/>
              <a:t>OPE is simple, </a:t>
            </a:r>
            <a:r>
              <a:rPr lang="en-US" altLang="en-US" sz="2400"/>
              <a:t>the above</a:t>
            </a:r>
            <a:r>
              <a:rPr lang="el-GR" altLang="en-US" sz="2400"/>
              <a:t> class expression </a:t>
            </a:r>
            <a:r>
              <a:rPr lang="en-US" altLang="en-US" sz="2400"/>
              <a:t>is</a:t>
            </a:r>
            <a:r>
              <a:rPr lang="el-GR" altLang="en-US" sz="2400"/>
              <a:t> </a:t>
            </a:r>
            <a:r>
              <a:rPr lang="en-US" altLang="en-US" sz="2400"/>
              <a:t>equivalent with</a:t>
            </a:r>
            <a:r>
              <a:rPr lang="el-GR" altLang="en-US" sz="2400"/>
              <a:t> the class expression </a:t>
            </a:r>
            <a:endParaRPr lang="en-US" altLang="en-US" sz="2400"/>
          </a:p>
          <a:p>
            <a:pPr algn="ctr" eaLnBrk="1" hangingPunct="1">
              <a:lnSpc>
                <a:spcPct val="80000"/>
              </a:lnSpc>
              <a:buFontTx/>
              <a:buNone/>
            </a:pPr>
            <a:r>
              <a:rPr lang="el-GR" altLang="en-US" sz="2000">
                <a:latin typeface="Courier New" panose="02070309020205020404" pitchFamily="49" charset="0"/>
              </a:rPr>
              <a:t>ObjectM</a:t>
            </a:r>
            <a:r>
              <a:rPr lang="en-US" altLang="en-US" sz="2000">
                <a:latin typeface="Courier New" panose="02070309020205020404" pitchFamily="49" charset="0"/>
              </a:rPr>
              <a:t>ax</a:t>
            </a:r>
            <a:r>
              <a:rPr lang="el-GR" altLang="en-US" sz="2000">
                <a:latin typeface="Courier New" panose="02070309020205020404" pitchFamily="49" charset="0"/>
              </a:rPr>
              <a:t>Cardinality(0 OPE ObjectComplementOf(CE))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a:extLst>
              <a:ext uri="{FF2B5EF4-FFF2-40B4-BE49-F238E27FC236}">
                <a16:creationId xmlns:a16="http://schemas.microsoft.com/office/drawing/2014/main" id="{36693C43-266B-482F-85D2-5AEFA575986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4515" name="Slide Number Placeholder 5">
            <a:extLst>
              <a:ext uri="{FF2B5EF4-FFF2-40B4-BE49-F238E27FC236}">
                <a16:creationId xmlns:a16="http://schemas.microsoft.com/office/drawing/2014/main" id="{9A380849-4E9E-48E2-AF35-B9242BCD71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AD1FBA-A27E-4B11-AEB6-F02232623CF2}" type="slidenum">
              <a:rPr lang="el-GR" altLang="en-US"/>
              <a:pPr eaLnBrk="1" hangingPunct="1"/>
              <a:t>63</a:t>
            </a:fld>
            <a:endParaRPr lang="el-GR" altLang="en-US"/>
          </a:p>
        </p:txBody>
      </p:sp>
      <p:sp>
        <p:nvSpPr>
          <p:cNvPr id="64516" name="Rectangle 2">
            <a:extLst>
              <a:ext uri="{FF2B5EF4-FFF2-40B4-BE49-F238E27FC236}">
                <a16:creationId xmlns:a16="http://schemas.microsoft.com/office/drawing/2014/main" id="{CC988C3B-D7C1-4ED9-9BB7-2C272CC09EF3}"/>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64517" name="Rectangle 3">
            <a:extLst>
              <a:ext uri="{FF2B5EF4-FFF2-40B4-BE49-F238E27FC236}">
                <a16:creationId xmlns:a16="http://schemas.microsoft.com/office/drawing/2014/main" id="{40B9BF1E-0E00-4D31-9AD3-2FC2845C203B}"/>
              </a:ext>
            </a:extLst>
          </p:cNvPr>
          <p:cNvSpPr>
            <a:spLocks noGrp="1" noChangeArrowheads="1"/>
          </p:cNvSpPr>
          <p:nvPr>
            <p:ph type="body" idx="1"/>
          </p:nvPr>
        </p:nvSpPr>
        <p:spPr/>
        <p:txBody>
          <a:bodyPr/>
          <a:lstStyle/>
          <a:p>
            <a:pPr eaLnBrk="1" hangingPunct="1">
              <a:lnSpc>
                <a:spcPct val="80000"/>
              </a:lnSpc>
            </a:pPr>
            <a:r>
              <a:rPr lang="en-US" altLang="en-US" sz="2400"/>
              <a:t>From</a:t>
            </a:r>
          </a:p>
          <a:p>
            <a:pPr algn="ctr" eaLnBrk="1" hangingPunct="1">
              <a:lnSpc>
                <a:spcPct val="80000"/>
              </a:lnSpc>
              <a:buFontTx/>
              <a:buNone/>
            </a:pPr>
            <a:r>
              <a:rPr lang="en-US" altLang="en-US" sz="2000">
                <a:latin typeface="Courier New" panose="02070309020205020404" pitchFamily="49" charset="0"/>
              </a:rPr>
              <a:t>ObjectPropertyAssertion(a:hasPet a:Peter a:Brian)</a:t>
            </a: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n-US" altLang="en-US" sz="2000">
                <a:latin typeface="Courier New" panose="02070309020205020404" pitchFamily="49" charset="0"/>
              </a:rPr>
              <a:t>ClassAssertion(a:Dog a:Brian)</a:t>
            </a: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n-US" altLang="en-US" sz="2000">
                <a:latin typeface="Courier New" panose="02070309020205020404" pitchFamily="49" charset="0"/>
              </a:rPr>
              <a:t>ClassAssertion(</a:t>
            </a:r>
          </a:p>
          <a:p>
            <a:pPr algn="ctr" eaLnBrk="1" hangingPunct="1">
              <a:lnSpc>
                <a:spcPct val="80000"/>
              </a:lnSpc>
              <a:buFontTx/>
              <a:buNone/>
            </a:pPr>
            <a:r>
              <a:rPr lang="en-US" altLang="en-US" sz="2000">
                <a:latin typeface="Courier New" panose="02070309020205020404" pitchFamily="49" charset="0"/>
              </a:rPr>
              <a:t>ObjectMaxCardinality(1 a:hasPet) a:Peter)</a:t>
            </a:r>
          </a:p>
          <a:p>
            <a:pPr algn="ctr" eaLnBrk="1" hangingPunct="1">
              <a:lnSpc>
                <a:spcPct val="80000"/>
              </a:lnSpc>
              <a:buFontTx/>
              <a:buNone/>
            </a:pPr>
            <a:r>
              <a:rPr lang="en-US" altLang="en-US" sz="2000">
                <a:latin typeface="Courier New" panose="02070309020205020404" pitchFamily="49" charset="0"/>
              </a:rPr>
              <a:t> </a:t>
            </a:r>
            <a:endParaRPr lang="en-US" altLang="en-US" sz="2400"/>
          </a:p>
          <a:p>
            <a:pPr eaLnBrk="1" hangingPunct="1">
              <a:lnSpc>
                <a:spcPct val="80000"/>
              </a:lnSpc>
              <a:buFontTx/>
              <a:buNone/>
            </a:pPr>
            <a:r>
              <a:rPr lang="en-US" altLang="en-US" sz="2400"/>
              <a:t>   we can infer</a:t>
            </a:r>
          </a:p>
          <a:p>
            <a:pPr eaLnBrk="1" hangingPunct="1">
              <a:lnSpc>
                <a:spcPct val="80000"/>
              </a:lnSpc>
              <a:buFontTx/>
              <a:buNone/>
            </a:pPr>
            <a:endParaRPr lang="en-US" altLang="en-US" sz="2400"/>
          </a:p>
          <a:p>
            <a:pPr algn="ctr" eaLnBrk="1" hangingPunct="1">
              <a:lnSpc>
                <a:spcPct val="80000"/>
              </a:lnSpc>
              <a:buFontTx/>
              <a:buNone/>
            </a:pPr>
            <a:r>
              <a:rPr lang="en-US" altLang="en-US" sz="2000">
                <a:latin typeface="Courier New" panose="02070309020205020404" pitchFamily="49" charset="0"/>
              </a:rPr>
              <a:t>ClassAssertion(</a:t>
            </a:r>
          </a:p>
          <a:p>
            <a:pPr algn="ctr" eaLnBrk="1" hangingPunct="1">
              <a:lnSpc>
                <a:spcPct val="80000"/>
              </a:lnSpc>
              <a:buFontTx/>
              <a:buNone/>
            </a:pPr>
            <a:r>
              <a:rPr lang="el-GR" altLang="en-US" sz="2000">
                <a:latin typeface="Courier New" panose="02070309020205020404" pitchFamily="49" charset="0"/>
              </a:rPr>
              <a:t>Object</a:t>
            </a:r>
            <a:r>
              <a:rPr lang="en-US" altLang="en-US" sz="2000">
                <a:latin typeface="Courier New" panose="02070309020205020404" pitchFamily="49" charset="0"/>
              </a:rPr>
              <a:t>All</a:t>
            </a:r>
            <a:r>
              <a:rPr lang="el-GR" altLang="en-US" sz="2000">
                <a:latin typeface="Courier New" panose="02070309020205020404" pitchFamily="49" charset="0"/>
              </a:rPr>
              <a:t>ValuesFrom(a:</a:t>
            </a:r>
            <a:r>
              <a:rPr lang="en-US" altLang="en-US" sz="2000">
                <a:latin typeface="Courier New" panose="02070309020205020404" pitchFamily="49" charset="0"/>
              </a:rPr>
              <a:t>hasPet</a:t>
            </a:r>
            <a:r>
              <a:rPr lang="el-GR" altLang="en-US" sz="2000">
                <a:latin typeface="Courier New" panose="02070309020205020404" pitchFamily="49" charset="0"/>
              </a:rPr>
              <a:t> a:</a:t>
            </a:r>
            <a:r>
              <a:rPr lang="en-US" altLang="en-US" sz="2000">
                <a:latin typeface="Courier New" panose="02070309020205020404" pitchFamily="49" charset="0"/>
              </a:rPr>
              <a:t>Dog</a:t>
            </a:r>
            <a:r>
              <a:rPr lang="el-GR" altLang="en-US" sz="2000">
                <a:latin typeface="Courier New" panose="02070309020205020404" pitchFamily="49" charset="0"/>
              </a:rPr>
              <a:t>)</a:t>
            </a:r>
            <a:r>
              <a:rPr lang="en-US" altLang="en-US" sz="2000">
                <a:latin typeface="Courier New" panose="02070309020205020404" pitchFamily="49" charset="0"/>
              </a:rPr>
              <a:t> a:Peter)</a:t>
            </a:r>
            <a:r>
              <a:rPr lang="el-GR" altLang="en-US" sz="240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a:extLst>
              <a:ext uri="{FF2B5EF4-FFF2-40B4-BE49-F238E27FC236}">
                <a16:creationId xmlns:a16="http://schemas.microsoft.com/office/drawing/2014/main" id="{D31352A0-8F5F-467E-B30E-02A842B7F54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5539" name="Slide Number Placeholder 5">
            <a:extLst>
              <a:ext uri="{FF2B5EF4-FFF2-40B4-BE49-F238E27FC236}">
                <a16:creationId xmlns:a16="http://schemas.microsoft.com/office/drawing/2014/main" id="{588B720D-19A9-4294-9D39-16A464D687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B6878E-2439-4CFC-9827-D3B72633E3D2}" type="slidenum">
              <a:rPr lang="el-GR" altLang="en-US"/>
              <a:pPr eaLnBrk="1" hangingPunct="1"/>
              <a:t>64</a:t>
            </a:fld>
            <a:endParaRPr lang="el-GR" altLang="en-US"/>
          </a:p>
        </p:txBody>
      </p:sp>
      <p:sp>
        <p:nvSpPr>
          <p:cNvPr id="65540" name="Rectangle 2">
            <a:extLst>
              <a:ext uri="{FF2B5EF4-FFF2-40B4-BE49-F238E27FC236}">
                <a16:creationId xmlns:a16="http://schemas.microsoft.com/office/drawing/2014/main" id="{018AD584-CD77-4CE5-AE9F-593253404E20}"/>
              </a:ext>
            </a:extLst>
          </p:cNvPr>
          <p:cNvSpPr>
            <a:spLocks noGrp="1" noChangeArrowheads="1"/>
          </p:cNvSpPr>
          <p:nvPr>
            <p:ph type="title"/>
          </p:nvPr>
        </p:nvSpPr>
        <p:spPr/>
        <p:txBody>
          <a:bodyPr/>
          <a:lstStyle/>
          <a:p>
            <a:pPr eaLnBrk="1" hangingPunct="1"/>
            <a:r>
              <a:rPr lang="en-US" altLang="en-US"/>
              <a:t>I</a:t>
            </a:r>
            <a:r>
              <a:rPr lang="el-GR" altLang="en-US"/>
              <a:t>ndividual Value Restriction </a:t>
            </a:r>
          </a:p>
        </p:txBody>
      </p:sp>
      <p:sp>
        <p:nvSpPr>
          <p:cNvPr id="65541" name="Rectangle 3">
            <a:extLst>
              <a:ext uri="{FF2B5EF4-FFF2-40B4-BE49-F238E27FC236}">
                <a16:creationId xmlns:a16="http://schemas.microsoft.com/office/drawing/2014/main" id="{7F9650BF-8462-42A1-B8FC-A897C5992BD4}"/>
              </a:ext>
            </a:extLst>
          </p:cNvPr>
          <p:cNvSpPr>
            <a:spLocks noGrp="1" noChangeArrowheads="1"/>
          </p:cNvSpPr>
          <p:nvPr>
            <p:ph type="body" idx="1"/>
          </p:nvPr>
        </p:nvSpPr>
        <p:spPr/>
        <p:txBody>
          <a:bodyPr/>
          <a:lstStyle/>
          <a:p>
            <a:pPr eaLnBrk="1" hangingPunct="1">
              <a:lnSpc>
                <a:spcPct val="90000"/>
              </a:lnSpc>
            </a:pPr>
            <a:r>
              <a:rPr lang="el-GR" altLang="en-US" sz="2400"/>
              <a:t>A</a:t>
            </a:r>
            <a:r>
              <a:rPr lang="en-US" altLang="en-US" sz="2400"/>
              <a:t>n </a:t>
            </a:r>
            <a:r>
              <a:rPr lang="en-US" altLang="en-US" sz="2400" b="1"/>
              <a:t>individual </a:t>
            </a:r>
            <a:r>
              <a:rPr lang="el-GR" altLang="en-US" sz="2400" b="1"/>
              <a:t>value class expression</a:t>
            </a:r>
            <a:r>
              <a:rPr lang="el-GR" altLang="en-US" sz="2400"/>
              <a:t> </a:t>
            </a:r>
            <a:r>
              <a:rPr lang="el-GR" altLang="en-US" sz="2400">
                <a:latin typeface="Courier New" panose="02070309020205020404" pitchFamily="49" charset="0"/>
              </a:rPr>
              <a:t>ObjectHasValue(OPE a)</a:t>
            </a:r>
            <a:r>
              <a:rPr lang="el-GR" altLang="en-US" sz="2400"/>
              <a:t> consists of an object property expression </a:t>
            </a:r>
            <a:r>
              <a:rPr lang="el-GR" altLang="en-US" sz="2400">
                <a:latin typeface="Courier New" panose="02070309020205020404" pitchFamily="49" charset="0"/>
              </a:rPr>
              <a:t>OPE</a:t>
            </a:r>
            <a:r>
              <a:rPr lang="el-GR" altLang="en-US" sz="2400"/>
              <a:t> and an individual </a:t>
            </a:r>
            <a:r>
              <a:rPr lang="el-GR" altLang="en-US" sz="2400">
                <a:latin typeface="Courier New" panose="02070309020205020404" pitchFamily="49" charset="0"/>
              </a:rPr>
              <a:t>a</a:t>
            </a:r>
            <a:r>
              <a:rPr lang="el-GR" altLang="en-US" sz="2400"/>
              <a:t>, and it contains all those individuals that are connected by </a:t>
            </a:r>
            <a:r>
              <a:rPr lang="el-GR" altLang="en-US" sz="2400">
                <a:latin typeface="Courier New" panose="02070309020205020404" pitchFamily="49" charset="0"/>
              </a:rPr>
              <a:t>OPE</a:t>
            </a:r>
            <a:r>
              <a:rPr lang="el-GR" altLang="en-US" sz="2400"/>
              <a:t> to </a:t>
            </a:r>
            <a:r>
              <a:rPr lang="el-GR" altLang="en-US" sz="2400">
                <a:latin typeface="Courier New" panose="02070309020205020404" pitchFamily="49" charset="0"/>
              </a:rPr>
              <a:t>a</a:t>
            </a:r>
            <a:r>
              <a:rPr lang="el-GR" altLang="en-US" sz="2400"/>
              <a:t>.</a:t>
            </a:r>
            <a:endParaRPr lang="en-US" altLang="en-US" sz="2400"/>
          </a:p>
          <a:p>
            <a:pPr eaLnBrk="1" hangingPunct="1">
              <a:lnSpc>
                <a:spcPct val="90000"/>
              </a:lnSpc>
            </a:pPr>
            <a:endParaRPr lang="en-US" altLang="en-US" sz="2400"/>
          </a:p>
          <a:p>
            <a:pPr eaLnBrk="1" hangingPunct="1">
              <a:lnSpc>
                <a:spcPct val="90000"/>
              </a:lnSpc>
            </a:pPr>
            <a:r>
              <a:rPr lang="en-US" altLang="en-US" sz="2400"/>
              <a:t>Example:</a:t>
            </a:r>
          </a:p>
          <a:p>
            <a:pPr algn="ctr" eaLnBrk="1" hangingPunct="1">
              <a:lnSpc>
                <a:spcPct val="90000"/>
              </a:lnSpc>
              <a:buFontTx/>
              <a:buNone/>
            </a:pPr>
            <a:r>
              <a:rPr lang="el-GR" altLang="en-US" sz="2400">
                <a:latin typeface="Courier New" panose="02070309020205020404" pitchFamily="49" charset="0"/>
              </a:rPr>
              <a:t>ObjectHasValue(a:fatherOf a:Stewie)</a:t>
            </a:r>
            <a:r>
              <a:rPr lang="el-GR" altLang="en-US" sz="2400"/>
              <a:t> </a:t>
            </a:r>
            <a:endParaRPr lang="en-US" altLang="en-US" sz="2400"/>
          </a:p>
          <a:p>
            <a:pPr eaLnBrk="1" hangingPunct="1">
              <a:lnSpc>
                <a:spcPct val="90000"/>
              </a:lnSpc>
            </a:pPr>
            <a:endParaRPr lang="en-US" altLang="en-US" sz="2400"/>
          </a:p>
          <a:p>
            <a:pPr eaLnBrk="1" hangingPunct="1">
              <a:lnSpc>
                <a:spcPct val="90000"/>
              </a:lnSpc>
            </a:pPr>
            <a:r>
              <a:rPr lang="en-US" altLang="en-US" sz="2400"/>
              <a:t>The above</a:t>
            </a:r>
            <a:r>
              <a:rPr lang="el-GR" altLang="en-US" sz="2400"/>
              <a:t> class expression </a:t>
            </a:r>
            <a:r>
              <a:rPr lang="en-US" altLang="en-US" sz="2400"/>
              <a:t>is equivalent to</a:t>
            </a:r>
            <a:r>
              <a:rPr lang="el-GR" altLang="en-US" sz="2400"/>
              <a:t> the class expression</a:t>
            </a:r>
            <a:endParaRPr lang="en-US" altLang="en-US" sz="2400"/>
          </a:p>
          <a:p>
            <a:pPr algn="ctr" eaLnBrk="1" hangingPunct="1">
              <a:lnSpc>
                <a:spcPct val="90000"/>
              </a:lnSpc>
              <a:buFontTx/>
              <a:buNone/>
            </a:pPr>
            <a:r>
              <a:rPr lang="el-GR" altLang="en-US" sz="2400"/>
              <a:t> </a:t>
            </a:r>
            <a:r>
              <a:rPr lang="el-GR" altLang="en-US" sz="1800">
                <a:latin typeface="Courier New" panose="02070309020205020404" pitchFamily="49" charset="0"/>
              </a:rPr>
              <a:t>ObjectSomeValuesFrom(OPE ObjectOneOf(a)).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a:extLst>
              <a:ext uri="{FF2B5EF4-FFF2-40B4-BE49-F238E27FC236}">
                <a16:creationId xmlns:a16="http://schemas.microsoft.com/office/drawing/2014/main" id="{BBF01468-949A-48C2-8F81-EB57A368C91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6563" name="Slide Number Placeholder 5">
            <a:extLst>
              <a:ext uri="{FF2B5EF4-FFF2-40B4-BE49-F238E27FC236}">
                <a16:creationId xmlns:a16="http://schemas.microsoft.com/office/drawing/2014/main" id="{F9D606C7-45E6-4716-801B-B0B677D353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039390-A5AE-4437-8C15-C6B1E4A1C70C}" type="slidenum">
              <a:rPr lang="el-GR" altLang="en-US"/>
              <a:pPr eaLnBrk="1" hangingPunct="1"/>
              <a:t>65</a:t>
            </a:fld>
            <a:endParaRPr lang="el-GR" altLang="en-US"/>
          </a:p>
        </p:txBody>
      </p:sp>
      <p:sp>
        <p:nvSpPr>
          <p:cNvPr id="66564" name="Rectangle 2">
            <a:extLst>
              <a:ext uri="{FF2B5EF4-FFF2-40B4-BE49-F238E27FC236}">
                <a16:creationId xmlns:a16="http://schemas.microsoft.com/office/drawing/2014/main" id="{8017694D-96FD-46C1-8018-4099CCEE3AD6}"/>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66565" name="Rectangle 3">
            <a:extLst>
              <a:ext uri="{FF2B5EF4-FFF2-40B4-BE49-F238E27FC236}">
                <a16:creationId xmlns:a16="http://schemas.microsoft.com/office/drawing/2014/main" id="{27445389-8E6B-4DB4-A6A9-35EA1C1419E8}"/>
              </a:ext>
            </a:extLst>
          </p:cNvPr>
          <p:cNvSpPr>
            <a:spLocks noGrp="1" noChangeArrowheads="1"/>
          </p:cNvSpPr>
          <p:nvPr>
            <p:ph type="body" idx="1"/>
          </p:nvPr>
        </p:nvSpPr>
        <p:spPr/>
        <p:txBody>
          <a:bodyPr/>
          <a:lstStyle/>
          <a:p>
            <a:pPr eaLnBrk="1" hangingPunct="1"/>
            <a:r>
              <a:rPr lang="en-US" altLang="en-US" sz="2800" dirty="0"/>
              <a:t>From</a:t>
            </a:r>
          </a:p>
          <a:p>
            <a:pPr algn="ctr" eaLnBrk="1" hangingPunct="1">
              <a:buFontTx/>
              <a:buNone/>
            </a:pPr>
            <a:r>
              <a:rPr lang="el-GR" altLang="en-US" sz="2800" dirty="0">
                <a:latin typeface="Courier New" panose="02070309020205020404" pitchFamily="49" charset="0"/>
              </a:rPr>
              <a:t>ObjectPropertyAssertion(a:fatherOf a:Peter a:Stewie)</a:t>
            </a:r>
            <a:endParaRPr lang="en-US" altLang="en-US" sz="2800" dirty="0">
              <a:latin typeface="Courier New" panose="02070309020205020404" pitchFamily="49" charset="0"/>
            </a:endParaRPr>
          </a:p>
          <a:p>
            <a:pPr algn="ctr" eaLnBrk="1" hangingPunct="1">
              <a:buFontTx/>
              <a:buNone/>
            </a:pPr>
            <a:r>
              <a:rPr lang="el-GR" altLang="en-US" sz="2800" dirty="0"/>
              <a:t> </a:t>
            </a:r>
            <a:endParaRPr lang="en-US" altLang="en-US" sz="2800" dirty="0"/>
          </a:p>
          <a:p>
            <a:pPr eaLnBrk="1" hangingPunct="1">
              <a:buFontTx/>
              <a:buNone/>
            </a:pPr>
            <a:r>
              <a:rPr lang="en-US" altLang="en-US" sz="2800" dirty="0"/>
              <a:t>   we can infer</a:t>
            </a:r>
          </a:p>
          <a:p>
            <a:pPr eaLnBrk="1" hangingPunct="1">
              <a:buFontTx/>
              <a:buNone/>
            </a:pPr>
            <a:endParaRPr lang="en-US" altLang="en-US" sz="2800" dirty="0"/>
          </a:p>
          <a:p>
            <a:pPr algn="ctr" eaLnBrk="1" hangingPunct="1">
              <a:buFontTx/>
              <a:buNone/>
            </a:pPr>
            <a:r>
              <a:rPr lang="en-US" altLang="en-US" sz="2800" dirty="0" err="1">
                <a:latin typeface="Courier New" panose="02070309020205020404" pitchFamily="49" charset="0"/>
              </a:rPr>
              <a:t>ClassAssertion</a:t>
            </a:r>
            <a:r>
              <a:rPr lang="en-US" altLang="en-US" sz="2800" dirty="0">
                <a:latin typeface="Courier New" panose="02070309020205020404" pitchFamily="49" charset="0"/>
              </a:rPr>
              <a:t>(</a:t>
            </a:r>
          </a:p>
          <a:p>
            <a:pPr algn="ctr" eaLnBrk="1" hangingPunct="1">
              <a:buFontTx/>
              <a:buNone/>
            </a:pPr>
            <a:r>
              <a:rPr lang="el-GR" altLang="en-US" sz="2800" dirty="0">
                <a:latin typeface="Courier New" panose="02070309020205020404" pitchFamily="49" charset="0"/>
              </a:rPr>
              <a:t>ObjectHasValue(a:fatherOf a:Stewie)</a:t>
            </a:r>
            <a:r>
              <a:rPr lang="en-US" altLang="en-US" sz="2800" dirty="0">
                <a:latin typeface="Courier New" panose="02070309020205020404" pitchFamily="49" charset="0"/>
              </a:rPr>
              <a:t> a:Peter)</a:t>
            </a:r>
            <a:r>
              <a:rPr lang="el-GR" altLang="en-US" sz="2800"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a:extLst>
              <a:ext uri="{FF2B5EF4-FFF2-40B4-BE49-F238E27FC236}">
                <a16:creationId xmlns:a16="http://schemas.microsoft.com/office/drawing/2014/main" id="{4071F59A-4E37-4EC2-92B4-9E47B167149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7587" name="Slide Number Placeholder 5">
            <a:extLst>
              <a:ext uri="{FF2B5EF4-FFF2-40B4-BE49-F238E27FC236}">
                <a16:creationId xmlns:a16="http://schemas.microsoft.com/office/drawing/2014/main" id="{EEE5165B-4D15-40B0-AF82-69E9F95ED6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BDC4B-EDEE-411F-9B4E-8066A21E82B0}" type="slidenum">
              <a:rPr lang="el-GR" altLang="en-US"/>
              <a:pPr eaLnBrk="1" hangingPunct="1"/>
              <a:t>66</a:t>
            </a:fld>
            <a:endParaRPr lang="el-GR" altLang="en-US"/>
          </a:p>
        </p:txBody>
      </p:sp>
      <p:sp>
        <p:nvSpPr>
          <p:cNvPr id="67588" name="Rectangle 2">
            <a:extLst>
              <a:ext uri="{FF2B5EF4-FFF2-40B4-BE49-F238E27FC236}">
                <a16:creationId xmlns:a16="http://schemas.microsoft.com/office/drawing/2014/main" id="{E4403A9E-426B-494F-A918-90EAA566A99B}"/>
              </a:ext>
            </a:extLst>
          </p:cNvPr>
          <p:cNvSpPr>
            <a:spLocks noGrp="1" noChangeArrowheads="1"/>
          </p:cNvSpPr>
          <p:nvPr>
            <p:ph type="title"/>
          </p:nvPr>
        </p:nvSpPr>
        <p:spPr/>
        <p:txBody>
          <a:bodyPr/>
          <a:lstStyle/>
          <a:p>
            <a:pPr eaLnBrk="1" hangingPunct="1"/>
            <a:r>
              <a:rPr lang="el-GR" altLang="en-US"/>
              <a:t>Self-Restriction</a:t>
            </a:r>
          </a:p>
        </p:txBody>
      </p:sp>
      <p:sp>
        <p:nvSpPr>
          <p:cNvPr id="67589" name="Rectangle 3">
            <a:extLst>
              <a:ext uri="{FF2B5EF4-FFF2-40B4-BE49-F238E27FC236}">
                <a16:creationId xmlns:a16="http://schemas.microsoft.com/office/drawing/2014/main" id="{451AB8AE-4CF6-4317-985C-19991991ABDA}"/>
              </a:ext>
            </a:extLst>
          </p:cNvPr>
          <p:cNvSpPr>
            <a:spLocks noGrp="1" noChangeArrowheads="1"/>
          </p:cNvSpPr>
          <p:nvPr>
            <p:ph type="body" idx="1"/>
          </p:nvPr>
        </p:nvSpPr>
        <p:spPr/>
        <p:txBody>
          <a:bodyPr/>
          <a:lstStyle/>
          <a:p>
            <a:pPr eaLnBrk="1" hangingPunct="1"/>
            <a:r>
              <a:rPr lang="el-GR" altLang="en-US" b="1" dirty="0"/>
              <a:t> </a:t>
            </a:r>
            <a:r>
              <a:rPr lang="el-GR" altLang="en-US" dirty="0"/>
              <a:t>A </a:t>
            </a:r>
            <a:r>
              <a:rPr lang="el-GR" altLang="en-US" b="1" dirty="0"/>
              <a:t>self-restriction</a:t>
            </a:r>
            <a:r>
              <a:rPr lang="el-GR" altLang="en-US" dirty="0"/>
              <a:t> </a:t>
            </a:r>
            <a:r>
              <a:rPr lang="el-GR" altLang="en-US" dirty="0">
                <a:latin typeface="Courier New" panose="02070309020205020404" pitchFamily="49" charset="0"/>
              </a:rPr>
              <a:t>ObjectHasSelf(OPE)</a:t>
            </a:r>
            <a:r>
              <a:rPr lang="el-GR" altLang="en-US" dirty="0"/>
              <a:t> consists of an object property expression </a:t>
            </a:r>
            <a:r>
              <a:rPr lang="el-GR" altLang="en-US" dirty="0">
                <a:latin typeface="Courier New" panose="02070309020205020404" pitchFamily="49" charset="0"/>
              </a:rPr>
              <a:t>OPE</a:t>
            </a:r>
            <a:r>
              <a:rPr lang="el-GR" altLang="en-US" dirty="0"/>
              <a:t>, and it contains all those individuals that are connected by </a:t>
            </a:r>
            <a:r>
              <a:rPr lang="el-GR" altLang="en-US" dirty="0">
                <a:latin typeface="Courier New" panose="02070309020205020404" pitchFamily="49" charset="0"/>
              </a:rPr>
              <a:t>OPE</a:t>
            </a:r>
            <a:r>
              <a:rPr lang="el-GR" altLang="en-US" dirty="0"/>
              <a:t> to themselves. </a:t>
            </a:r>
            <a:endParaRPr lang="en-US" altLang="en-US" dirty="0"/>
          </a:p>
          <a:p>
            <a:pPr eaLnBrk="1" hangingPunct="1"/>
            <a:endParaRPr lang="en-US" altLang="en-US" dirty="0"/>
          </a:p>
          <a:p>
            <a:pPr eaLnBrk="1" hangingPunct="1"/>
            <a:r>
              <a:rPr lang="en-US" altLang="en-US" dirty="0"/>
              <a:t>Example:</a:t>
            </a:r>
          </a:p>
          <a:p>
            <a:pPr algn="ctr" eaLnBrk="1" hangingPunct="1">
              <a:buFontTx/>
              <a:buNone/>
            </a:pPr>
            <a:r>
              <a:rPr lang="el-GR" altLang="en-US" dirty="0">
                <a:latin typeface="Courier New" panose="02070309020205020404" pitchFamily="49" charset="0"/>
              </a:rPr>
              <a:t>ObjectHasSelf(a:likes)</a:t>
            </a:r>
            <a:r>
              <a:rPr lang="el-GR" altLang="en-US" dirty="0"/>
              <a:t> </a:t>
            </a:r>
          </a:p>
        </p:txBody>
      </p:sp>
      <p:sp>
        <p:nvSpPr>
          <p:cNvPr id="7" name="TextBox 6">
            <a:extLst>
              <a:ext uri="{FF2B5EF4-FFF2-40B4-BE49-F238E27FC236}">
                <a16:creationId xmlns:a16="http://schemas.microsoft.com/office/drawing/2014/main" id="{001F05FE-3132-43C7-AF87-4B997AB92AFD}"/>
              </a:ext>
            </a:extLst>
          </p:cNvPr>
          <p:cNvSpPr txBox="1"/>
          <p:nvPr/>
        </p:nvSpPr>
        <p:spPr>
          <a:xfrm>
            <a:off x="6189160" y="4715852"/>
            <a:ext cx="1250425" cy="369332"/>
          </a:xfrm>
          <a:prstGeom prst="rect">
            <a:avLst/>
          </a:prstGeom>
          <a:noFill/>
        </p:spPr>
        <p:txBody>
          <a:bodyPr wrap="square" rtlCol="0">
            <a:spAutoFit/>
          </a:bodyPr>
          <a:lstStyle/>
          <a:p>
            <a:r>
              <a:rPr lang="en-GB" dirty="0"/>
              <a:t>Peter</a:t>
            </a:r>
          </a:p>
        </p:txBody>
      </p:sp>
      <p:sp>
        <p:nvSpPr>
          <p:cNvPr id="8" name="TextBox 7">
            <a:extLst>
              <a:ext uri="{FF2B5EF4-FFF2-40B4-BE49-F238E27FC236}">
                <a16:creationId xmlns:a16="http://schemas.microsoft.com/office/drawing/2014/main" id="{5A1700C0-A5ED-41AE-B252-823717EAD1AE}"/>
              </a:ext>
            </a:extLst>
          </p:cNvPr>
          <p:cNvSpPr txBox="1"/>
          <p:nvPr/>
        </p:nvSpPr>
        <p:spPr>
          <a:xfrm flipH="1">
            <a:off x="7102405" y="4211796"/>
            <a:ext cx="1142003" cy="369332"/>
          </a:xfrm>
          <a:prstGeom prst="rect">
            <a:avLst/>
          </a:prstGeom>
          <a:noFill/>
        </p:spPr>
        <p:txBody>
          <a:bodyPr wrap="square" rtlCol="0">
            <a:spAutoFit/>
          </a:bodyPr>
          <a:lstStyle/>
          <a:p>
            <a:r>
              <a:rPr lang="en-GB" dirty="0"/>
              <a:t>likes</a:t>
            </a:r>
          </a:p>
        </p:txBody>
      </p:sp>
      <p:cxnSp>
        <p:nvCxnSpPr>
          <p:cNvPr id="4" name="Connector: Curved 3">
            <a:extLst>
              <a:ext uri="{FF2B5EF4-FFF2-40B4-BE49-F238E27FC236}">
                <a16:creationId xmlns:a16="http://schemas.microsoft.com/office/drawing/2014/main" id="{E6220901-DC72-4855-89DB-0CAF8C0BA9A2}"/>
              </a:ext>
            </a:extLst>
          </p:cNvPr>
          <p:cNvCxnSpPr>
            <a:stCxn id="7" idx="0"/>
            <a:endCxn id="7" idx="3"/>
          </p:cNvCxnSpPr>
          <p:nvPr/>
        </p:nvCxnSpPr>
        <p:spPr>
          <a:xfrm rot="16200000" flipH="1">
            <a:off x="7034646" y="4495579"/>
            <a:ext cx="184666" cy="625212"/>
          </a:xfrm>
          <a:prstGeom prst="curvedConnector4">
            <a:avLst>
              <a:gd name="adj1" fmla="val -123791"/>
              <a:gd name="adj2" fmla="val 13656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a:extLst>
              <a:ext uri="{FF2B5EF4-FFF2-40B4-BE49-F238E27FC236}">
                <a16:creationId xmlns:a16="http://schemas.microsoft.com/office/drawing/2014/main" id="{8D04AA1A-3D1C-486B-9767-776AAD36479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8611" name="Slide Number Placeholder 5">
            <a:extLst>
              <a:ext uri="{FF2B5EF4-FFF2-40B4-BE49-F238E27FC236}">
                <a16:creationId xmlns:a16="http://schemas.microsoft.com/office/drawing/2014/main" id="{DF19C155-32FD-4A66-AA20-9FD2D38F7C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2F4772-CA51-4D1E-8551-30C20A1B9C21}" type="slidenum">
              <a:rPr lang="el-GR" altLang="en-US"/>
              <a:pPr eaLnBrk="1" hangingPunct="1"/>
              <a:t>67</a:t>
            </a:fld>
            <a:endParaRPr lang="el-GR" altLang="en-US"/>
          </a:p>
        </p:txBody>
      </p:sp>
      <p:sp>
        <p:nvSpPr>
          <p:cNvPr id="68612" name="Rectangle 2">
            <a:extLst>
              <a:ext uri="{FF2B5EF4-FFF2-40B4-BE49-F238E27FC236}">
                <a16:creationId xmlns:a16="http://schemas.microsoft.com/office/drawing/2014/main" id="{D83081DF-EC99-4DD2-BEC7-A949916683A8}"/>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68613" name="Rectangle 3">
            <a:extLst>
              <a:ext uri="{FF2B5EF4-FFF2-40B4-BE49-F238E27FC236}">
                <a16:creationId xmlns:a16="http://schemas.microsoft.com/office/drawing/2014/main" id="{DF868E25-FBCA-47CF-82AA-A5A21614663D}"/>
              </a:ext>
            </a:extLst>
          </p:cNvPr>
          <p:cNvSpPr>
            <a:spLocks noGrp="1" noChangeArrowheads="1"/>
          </p:cNvSpPr>
          <p:nvPr>
            <p:ph type="body" idx="1"/>
          </p:nvPr>
        </p:nvSpPr>
        <p:spPr/>
        <p:txBody>
          <a:bodyPr/>
          <a:lstStyle/>
          <a:p>
            <a:pPr eaLnBrk="1" hangingPunct="1"/>
            <a:r>
              <a:rPr lang="en-US" altLang="en-US"/>
              <a:t>From</a:t>
            </a:r>
          </a:p>
          <a:p>
            <a:pPr algn="ctr" eaLnBrk="1" hangingPunct="1">
              <a:buFontTx/>
              <a:buNone/>
            </a:pPr>
            <a:r>
              <a:rPr lang="el-GR" altLang="en-US">
                <a:latin typeface="Courier New" panose="02070309020205020404" pitchFamily="49" charset="0"/>
              </a:rPr>
              <a:t>ObjectPropertyAssertion(a:likes a:Peter a:Peter)</a:t>
            </a:r>
            <a:endParaRPr lang="en-US" altLang="en-US"/>
          </a:p>
          <a:p>
            <a:pPr eaLnBrk="1" hangingPunct="1">
              <a:buFontTx/>
              <a:buNone/>
            </a:pPr>
            <a:r>
              <a:rPr lang="en-US" altLang="en-US"/>
              <a:t>   we can infer</a:t>
            </a:r>
          </a:p>
          <a:p>
            <a:pPr algn="ctr" eaLnBrk="1" hangingPunct="1">
              <a:buFontTx/>
              <a:buNone/>
            </a:pPr>
            <a:r>
              <a:rPr lang="en-US" altLang="en-US">
                <a:latin typeface="Courier New" panose="02070309020205020404" pitchFamily="49" charset="0"/>
              </a:rPr>
              <a:t>ClassAssertion(</a:t>
            </a:r>
          </a:p>
          <a:p>
            <a:pPr algn="ctr" eaLnBrk="1" hangingPunct="1">
              <a:buFontTx/>
              <a:buNone/>
            </a:pPr>
            <a:r>
              <a:rPr lang="el-GR" altLang="en-US">
                <a:latin typeface="Courier New" panose="02070309020205020404" pitchFamily="49" charset="0"/>
              </a:rPr>
              <a:t>ObjectHasSelf(a:likes)</a:t>
            </a:r>
            <a:r>
              <a:rPr lang="en-US" altLang="en-US">
                <a:latin typeface="Courier New" panose="02070309020205020404" pitchFamily="49" charset="0"/>
              </a:rPr>
              <a:t> a:Peter)</a:t>
            </a:r>
            <a:r>
              <a:rPr lang="el-GR" altLang="en-US"/>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a:extLst>
              <a:ext uri="{FF2B5EF4-FFF2-40B4-BE49-F238E27FC236}">
                <a16:creationId xmlns:a16="http://schemas.microsoft.com/office/drawing/2014/main" id="{67C653A6-87C0-41D5-A68A-0BB4445D99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69635" name="Slide Number Placeholder 5">
            <a:extLst>
              <a:ext uri="{FF2B5EF4-FFF2-40B4-BE49-F238E27FC236}">
                <a16:creationId xmlns:a16="http://schemas.microsoft.com/office/drawing/2014/main" id="{0958E6DA-1C9D-43C1-842A-429FBA8126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DA51B1-BDAD-453E-BE42-7A53AF40D523}" type="slidenum">
              <a:rPr lang="el-GR" altLang="en-US"/>
              <a:pPr eaLnBrk="1" hangingPunct="1"/>
              <a:t>68</a:t>
            </a:fld>
            <a:endParaRPr lang="el-GR" altLang="en-US"/>
          </a:p>
        </p:txBody>
      </p:sp>
      <p:sp>
        <p:nvSpPr>
          <p:cNvPr id="69636" name="Rectangle 2">
            <a:extLst>
              <a:ext uri="{FF2B5EF4-FFF2-40B4-BE49-F238E27FC236}">
                <a16:creationId xmlns:a16="http://schemas.microsoft.com/office/drawing/2014/main" id="{30DE5910-1198-4647-B188-F9BC43DE0982}"/>
              </a:ext>
            </a:extLst>
          </p:cNvPr>
          <p:cNvSpPr>
            <a:spLocks noGrp="1" noChangeArrowheads="1"/>
          </p:cNvSpPr>
          <p:nvPr>
            <p:ph type="title"/>
          </p:nvPr>
        </p:nvSpPr>
        <p:spPr/>
        <p:txBody>
          <a:bodyPr/>
          <a:lstStyle/>
          <a:p>
            <a:pPr eaLnBrk="1" hangingPunct="1"/>
            <a:r>
              <a:rPr lang="en-US" altLang="en-US" sz="4000"/>
              <a:t>Ways to Form Class Expressions (cont’d)</a:t>
            </a:r>
            <a:endParaRPr lang="el-GR" altLang="en-US" sz="4000"/>
          </a:p>
        </p:txBody>
      </p:sp>
      <p:sp>
        <p:nvSpPr>
          <p:cNvPr id="69637" name="Rectangle 3">
            <a:extLst>
              <a:ext uri="{FF2B5EF4-FFF2-40B4-BE49-F238E27FC236}">
                <a16:creationId xmlns:a16="http://schemas.microsoft.com/office/drawing/2014/main" id="{C773C33C-8EB5-422D-9E06-869B8A0C24CB}"/>
              </a:ext>
            </a:extLst>
          </p:cNvPr>
          <p:cNvSpPr>
            <a:spLocks noGrp="1" noChangeArrowheads="1"/>
          </p:cNvSpPr>
          <p:nvPr>
            <p:ph type="body" idx="1"/>
          </p:nvPr>
        </p:nvSpPr>
        <p:spPr>
          <a:xfrm>
            <a:off x="468313" y="1628775"/>
            <a:ext cx="8229600" cy="4525963"/>
          </a:xfrm>
        </p:spPr>
        <p:txBody>
          <a:bodyPr/>
          <a:lstStyle/>
          <a:p>
            <a:pPr eaLnBrk="1" hangingPunct="1">
              <a:lnSpc>
                <a:spcPct val="90000"/>
              </a:lnSpc>
            </a:pPr>
            <a:r>
              <a:rPr lang="en-US" altLang="en-US" sz="2800"/>
              <a:t>Class expressions can be formed by:</a:t>
            </a:r>
          </a:p>
          <a:p>
            <a:pPr lvl="1" eaLnBrk="1" hangingPunct="1">
              <a:lnSpc>
                <a:spcPct val="90000"/>
              </a:lnSpc>
            </a:pPr>
            <a:r>
              <a:rPr lang="en-US" altLang="en-US" sz="2400"/>
              <a:t>Applying the </a:t>
            </a:r>
            <a:r>
              <a:rPr lang="el-GR" altLang="en-US" sz="2400"/>
              <a:t>standard </a:t>
            </a:r>
            <a:r>
              <a:rPr lang="el-GR" altLang="en-US" sz="2400" b="1"/>
              <a:t>Boolean connectives</a:t>
            </a:r>
            <a:r>
              <a:rPr lang="el-GR" altLang="en-US" sz="2400"/>
              <a:t> </a:t>
            </a:r>
            <a:r>
              <a:rPr lang="en-US" altLang="en-US" sz="2400"/>
              <a:t>to simpler class expressions or by </a:t>
            </a:r>
            <a:r>
              <a:rPr lang="en-US" altLang="en-US" sz="2400" b="1"/>
              <a:t>enumerating the individuals</a:t>
            </a:r>
            <a:r>
              <a:rPr lang="en-US" altLang="en-US" sz="2400"/>
              <a:t> that belong to an expression.</a:t>
            </a:r>
          </a:p>
          <a:p>
            <a:pPr lvl="1" eaLnBrk="1" hangingPunct="1">
              <a:lnSpc>
                <a:spcPct val="90000"/>
              </a:lnSpc>
            </a:pPr>
            <a:r>
              <a:rPr lang="en-US" altLang="en-US" sz="2400"/>
              <a:t>Placing</a:t>
            </a:r>
            <a:r>
              <a:rPr lang="el-GR" altLang="en-US" sz="2400" b="1"/>
              <a:t> restrictions on object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a:t>
            </a:r>
            <a:r>
              <a:rPr lang="el-GR" altLang="en-US" sz="2400"/>
              <a:t> of object property expressions</a:t>
            </a:r>
            <a:r>
              <a:rPr lang="en-US" altLang="en-US" sz="2400"/>
              <a:t>.</a:t>
            </a:r>
          </a:p>
          <a:p>
            <a:pPr lvl="1" eaLnBrk="1" hangingPunct="1">
              <a:lnSpc>
                <a:spcPct val="90000"/>
              </a:lnSpc>
            </a:pPr>
            <a:r>
              <a:rPr lang="en-US" altLang="en-US" sz="2400"/>
              <a:t>P</a:t>
            </a:r>
            <a:r>
              <a:rPr lang="el-GR" altLang="en-US" sz="2400"/>
              <a:t>lacing</a:t>
            </a:r>
            <a:r>
              <a:rPr lang="el-GR" altLang="en-US" sz="2400" b="1"/>
              <a:t> restrictions on data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 </a:t>
            </a:r>
            <a:r>
              <a:rPr lang="el-GR" altLang="en-US" sz="2400"/>
              <a:t>of data property expressions.</a:t>
            </a:r>
            <a:endParaRPr lang="en-US" altLang="en-US" sz="2400"/>
          </a:p>
          <a:p>
            <a:pPr lvl="1" eaLnBrk="1" hangingPunct="1">
              <a:lnSpc>
                <a:spcPct val="90000"/>
              </a:lnSpc>
            </a:pPr>
            <a:endParaRPr lang="el-GR" altLang="en-US" sz="2400"/>
          </a:p>
        </p:txBody>
      </p:sp>
      <p:sp>
        <p:nvSpPr>
          <p:cNvPr id="69638" name="AutoShape 4">
            <a:extLst>
              <a:ext uri="{FF2B5EF4-FFF2-40B4-BE49-F238E27FC236}">
                <a16:creationId xmlns:a16="http://schemas.microsoft.com/office/drawing/2014/main" id="{B22CC324-C3BD-4C6A-A039-6D27310560AE}"/>
              </a:ext>
            </a:extLst>
          </p:cNvPr>
          <p:cNvSpPr>
            <a:spLocks noChangeArrowheads="1"/>
          </p:cNvSpPr>
          <p:nvPr/>
        </p:nvSpPr>
        <p:spPr bwMode="auto">
          <a:xfrm rot="-5400000">
            <a:off x="8208168" y="3898107"/>
            <a:ext cx="360363"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a:extLst>
              <a:ext uri="{FF2B5EF4-FFF2-40B4-BE49-F238E27FC236}">
                <a16:creationId xmlns:a16="http://schemas.microsoft.com/office/drawing/2014/main" id="{8657E1E6-3BB7-4FCA-95C8-B78E8D08AB5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0659" name="Slide Number Placeholder 5">
            <a:extLst>
              <a:ext uri="{FF2B5EF4-FFF2-40B4-BE49-F238E27FC236}">
                <a16:creationId xmlns:a16="http://schemas.microsoft.com/office/drawing/2014/main" id="{385F3886-6105-4EE8-91BC-FC398DF47F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B3CF04-CF04-4E14-BA0A-8A676D17E781}" type="slidenum">
              <a:rPr lang="el-GR" altLang="en-US"/>
              <a:pPr eaLnBrk="1" hangingPunct="1"/>
              <a:t>69</a:t>
            </a:fld>
            <a:endParaRPr lang="el-GR" altLang="en-US"/>
          </a:p>
        </p:txBody>
      </p:sp>
      <p:sp>
        <p:nvSpPr>
          <p:cNvPr id="70660" name="Rectangle 2">
            <a:extLst>
              <a:ext uri="{FF2B5EF4-FFF2-40B4-BE49-F238E27FC236}">
                <a16:creationId xmlns:a16="http://schemas.microsoft.com/office/drawing/2014/main" id="{50B9BE3E-B106-43B7-A5F0-759B26615ACF}"/>
              </a:ext>
            </a:extLst>
          </p:cNvPr>
          <p:cNvSpPr>
            <a:spLocks noGrp="1" noChangeArrowheads="1"/>
          </p:cNvSpPr>
          <p:nvPr>
            <p:ph type="title"/>
          </p:nvPr>
        </p:nvSpPr>
        <p:spPr/>
        <p:txBody>
          <a:bodyPr/>
          <a:lstStyle/>
          <a:p>
            <a:pPr eaLnBrk="1" hangingPunct="1"/>
            <a:r>
              <a:rPr lang="en-US" altLang="en-US" sz="4000"/>
              <a:t>Object Property Cardinality Restrictions</a:t>
            </a:r>
            <a:r>
              <a:rPr lang="el-GR" altLang="en-US" sz="4000"/>
              <a:t> </a:t>
            </a:r>
          </a:p>
        </p:txBody>
      </p:sp>
      <p:sp>
        <p:nvSpPr>
          <p:cNvPr id="70661" name="Rectangle 3">
            <a:extLst>
              <a:ext uri="{FF2B5EF4-FFF2-40B4-BE49-F238E27FC236}">
                <a16:creationId xmlns:a16="http://schemas.microsoft.com/office/drawing/2014/main" id="{179A0C33-F2E6-4918-A274-4550671C7CA0}"/>
              </a:ext>
            </a:extLst>
          </p:cNvPr>
          <p:cNvSpPr>
            <a:spLocks noGrp="1" noChangeArrowheads="1"/>
          </p:cNvSpPr>
          <p:nvPr>
            <p:ph type="body" idx="1"/>
          </p:nvPr>
        </p:nvSpPr>
        <p:spPr/>
        <p:txBody>
          <a:bodyPr/>
          <a:lstStyle/>
          <a:p>
            <a:pPr eaLnBrk="1" hangingPunct="1"/>
            <a:r>
              <a:rPr lang="en-US" altLang="en-US" sz="2400" dirty="0"/>
              <a:t>Object property c</a:t>
            </a:r>
            <a:r>
              <a:rPr lang="el-GR" altLang="en-US" sz="2400" dirty="0"/>
              <a:t>ardinality restrictions </a:t>
            </a:r>
            <a:r>
              <a:rPr lang="en-US" altLang="en-US" sz="2400" dirty="0"/>
              <a:t>are distinguished into:</a:t>
            </a:r>
          </a:p>
          <a:p>
            <a:pPr lvl="1" eaLnBrk="1" hangingPunct="1"/>
            <a:r>
              <a:rPr lang="en-US" altLang="en-US" sz="2400" b="1" dirty="0"/>
              <a:t>Q</a:t>
            </a:r>
            <a:r>
              <a:rPr lang="el-GR" altLang="en-US" sz="2400" b="1" dirty="0"/>
              <a:t>ualified</a:t>
            </a:r>
            <a:r>
              <a:rPr lang="en-US" altLang="en-US" sz="2400" b="1" dirty="0"/>
              <a:t>:</a:t>
            </a:r>
            <a:r>
              <a:rPr lang="en-US" altLang="en-US" sz="2400" dirty="0"/>
              <a:t> a</a:t>
            </a:r>
            <a:r>
              <a:rPr lang="el-GR" altLang="en-US" sz="2400" dirty="0"/>
              <a:t>ppl</a:t>
            </a:r>
            <a:r>
              <a:rPr lang="en-US" altLang="en-US" sz="2400" dirty="0"/>
              <a:t>y only</a:t>
            </a:r>
            <a:r>
              <a:rPr lang="el-GR" altLang="en-US" sz="2400" dirty="0"/>
              <a:t> to individuals that are connected by the object property expression and are instances of the qualifying class expression</a:t>
            </a:r>
            <a:r>
              <a:rPr lang="en-US" altLang="en-US" sz="2400" dirty="0"/>
              <a:t>.</a:t>
            </a:r>
          </a:p>
          <a:p>
            <a:pPr marL="457200" lvl="1" indent="0" eaLnBrk="1" hangingPunct="1">
              <a:buNone/>
            </a:pPr>
            <a:r>
              <a:rPr lang="en-US" altLang="en-US" sz="2400" dirty="0"/>
              <a:t>	(e.g. &gt;3hasChild.Male)</a:t>
            </a:r>
          </a:p>
          <a:p>
            <a:pPr lvl="1" eaLnBrk="1" hangingPunct="1"/>
            <a:r>
              <a:rPr lang="en-US" altLang="en-US" sz="2400" b="1" dirty="0"/>
              <a:t>U</a:t>
            </a:r>
            <a:r>
              <a:rPr lang="el-GR" altLang="en-US" sz="2400" b="1" dirty="0"/>
              <a:t>nqualified</a:t>
            </a:r>
            <a:r>
              <a:rPr lang="el-GR" altLang="en-US" sz="2400" dirty="0"/>
              <a:t>:</a:t>
            </a:r>
            <a:r>
              <a:rPr lang="en-US" altLang="en-US" sz="2400" dirty="0"/>
              <a:t> apply </a:t>
            </a:r>
            <a:r>
              <a:rPr lang="el-GR" altLang="en-US" sz="2400" dirty="0"/>
              <a:t>to all individuals that are connected by the object property expression (this is equivalent to the qualified case with the qualifying class expression equal to </a:t>
            </a:r>
            <a:r>
              <a:rPr lang="el-GR" altLang="en-US" sz="2400" dirty="0">
                <a:latin typeface="Courier New" panose="02070309020205020404" pitchFamily="49" charset="0"/>
              </a:rPr>
              <a:t>owl:Thing</a:t>
            </a:r>
            <a:r>
              <a:rPr lang="el-GR" altLang="en-US" sz="2400" dirty="0"/>
              <a:t>)</a:t>
            </a:r>
            <a:r>
              <a:rPr lang="en-GB" altLang="en-US" sz="2400" dirty="0"/>
              <a:t> </a:t>
            </a:r>
            <a:r>
              <a:rPr lang="en-US" altLang="en-US" sz="2400" dirty="0"/>
              <a:t>(e.g. &gt;3hasChild)</a:t>
            </a:r>
            <a:r>
              <a:rPr lang="el-GR" altLang="en-US" sz="2400" dirty="0"/>
              <a:t>.</a:t>
            </a:r>
            <a:r>
              <a:rPr lang="en-US" altLang="en-US" dirty="0"/>
              <a:t> </a:t>
            </a:r>
            <a:endParaRPr lang="el-GR"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A55222A9-ECCA-4AC3-898A-A4FD7CA37A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195" name="Slide Number Placeholder 5">
            <a:extLst>
              <a:ext uri="{FF2B5EF4-FFF2-40B4-BE49-F238E27FC236}">
                <a16:creationId xmlns:a16="http://schemas.microsoft.com/office/drawing/2014/main" id="{ECDCA4AC-86B0-490B-9EB1-00259C5DB8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DFEDDC-7EC9-4FBE-8749-1BD8323161E2}" type="slidenum">
              <a:rPr lang="el-GR" altLang="en-US"/>
              <a:pPr eaLnBrk="1" hangingPunct="1"/>
              <a:t>7</a:t>
            </a:fld>
            <a:endParaRPr lang="el-GR" altLang="en-US"/>
          </a:p>
        </p:txBody>
      </p:sp>
      <p:sp>
        <p:nvSpPr>
          <p:cNvPr id="8196" name="Rectangle 2">
            <a:extLst>
              <a:ext uri="{FF2B5EF4-FFF2-40B4-BE49-F238E27FC236}">
                <a16:creationId xmlns:a16="http://schemas.microsoft.com/office/drawing/2014/main" id="{8432AA86-7A3A-4343-965C-1790281CDB47}"/>
              </a:ext>
            </a:extLst>
          </p:cNvPr>
          <p:cNvSpPr>
            <a:spLocks noGrp="1" noChangeArrowheads="1"/>
          </p:cNvSpPr>
          <p:nvPr>
            <p:ph type="title"/>
          </p:nvPr>
        </p:nvSpPr>
        <p:spPr/>
        <p:txBody>
          <a:bodyPr/>
          <a:lstStyle/>
          <a:p>
            <a:pPr eaLnBrk="1" hangingPunct="1"/>
            <a:r>
              <a:rPr lang="en-US" altLang="en-US"/>
              <a:t>OWL 2 Basics (cont’d)</a:t>
            </a:r>
            <a:endParaRPr lang="el-GR" altLang="en-US"/>
          </a:p>
        </p:txBody>
      </p:sp>
      <p:sp>
        <p:nvSpPr>
          <p:cNvPr id="8197" name="Rectangle 3">
            <a:extLst>
              <a:ext uri="{FF2B5EF4-FFF2-40B4-BE49-F238E27FC236}">
                <a16:creationId xmlns:a16="http://schemas.microsoft.com/office/drawing/2014/main" id="{7858F7CB-1F51-4997-89CC-7F824212125C}"/>
              </a:ext>
            </a:extLst>
          </p:cNvPr>
          <p:cNvSpPr>
            <a:spLocks noGrp="1" noChangeArrowheads="1"/>
          </p:cNvSpPr>
          <p:nvPr>
            <p:ph type="body" idx="1"/>
          </p:nvPr>
        </p:nvSpPr>
        <p:spPr/>
        <p:txBody>
          <a:bodyPr/>
          <a:lstStyle/>
          <a:p>
            <a:pPr eaLnBrk="1" hangingPunct="1"/>
            <a:r>
              <a:rPr lang="en-US" altLang="en-US"/>
              <a:t>OWL 2 is a language for writing ontologies for the Web.</a:t>
            </a:r>
          </a:p>
          <a:p>
            <a:pPr eaLnBrk="1" hangingPunct="1"/>
            <a:r>
              <a:rPr lang="en-US" altLang="en-US"/>
              <a:t>It is based on well-known concepts and results from </a:t>
            </a:r>
            <a:r>
              <a:rPr lang="en-US" altLang="en-US" b="1"/>
              <a:t>description logics</a:t>
            </a:r>
            <a:r>
              <a:rPr lang="en-US" altLang="en-US"/>
              <a:t>.</a:t>
            </a:r>
          </a:p>
          <a:p>
            <a:pPr eaLnBrk="1" hangingPunct="1"/>
            <a:r>
              <a:rPr lang="en-US" altLang="en-US"/>
              <a:t>Like DLs, OWL 2 is a language for representing </a:t>
            </a:r>
            <a:r>
              <a:rPr lang="el-GR" altLang="en-US" b="1"/>
              <a:t>knowledge about things, groups of things, and relations between things.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a:extLst>
              <a:ext uri="{FF2B5EF4-FFF2-40B4-BE49-F238E27FC236}">
                <a16:creationId xmlns:a16="http://schemas.microsoft.com/office/drawing/2014/main" id="{0DA0316B-9576-49E8-8760-DF087DC82DA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1683" name="Slide Number Placeholder 5">
            <a:extLst>
              <a:ext uri="{FF2B5EF4-FFF2-40B4-BE49-F238E27FC236}">
                <a16:creationId xmlns:a16="http://schemas.microsoft.com/office/drawing/2014/main" id="{BDD4C62D-F49D-4529-9945-9A93E5FFCA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745DCE-8514-46DA-A798-E53A7330D590}" type="slidenum">
              <a:rPr lang="el-GR" altLang="en-US"/>
              <a:pPr eaLnBrk="1" hangingPunct="1"/>
              <a:t>70</a:t>
            </a:fld>
            <a:endParaRPr lang="el-GR" altLang="en-US"/>
          </a:p>
        </p:txBody>
      </p:sp>
      <p:sp>
        <p:nvSpPr>
          <p:cNvPr id="71684" name="Rectangle 2">
            <a:extLst>
              <a:ext uri="{FF2B5EF4-FFF2-40B4-BE49-F238E27FC236}">
                <a16:creationId xmlns:a16="http://schemas.microsoft.com/office/drawing/2014/main" id="{B94740A6-0FD9-468E-8E80-FF82F60F37A9}"/>
              </a:ext>
            </a:extLst>
          </p:cNvPr>
          <p:cNvSpPr>
            <a:spLocks noGrp="1" noChangeArrowheads="1"/>
          </p:cNvSpPr>
          <p:nvPr>
            <p:ph type="title"/>
          </p:nvPr>
        </p:nvSpPr>
        <p:spPr/>
        <p:txBody>
          <a:bodyPr/>
          <a:lstStyle/>
          <a:p>
            <a:pPr eaLnBrk="1" hangingPunct="1"/>
            <a:r>
              <a:rPr lang="el-GR" altLang="en-US" sz="4000"/>
              <a:t>Object Property Cardinality Restrictions</a:t>
            </a:r>
          </a:p>
        </p:txBody>
      </p:sp>
      <p:pic>
        <p:nvPicPr>
          <p:cNvPr id="71685" name="Picture 3">
            <a:extLst>
              <a:ext uri="{FF2B5EF4-FFF2-40B4-BE49-F238E27FC236}">
                <a16:creationId xmlns:a16="http://schemas.microsoft.com/office/drawing/2014/main" id="{FEC45F85-148B-4358-A731-81B0232448A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a:extLst>
              <a:ext uri="{FF2B5EF4-FFF2-40B4-BE49-F238E27FC236}">
                <a16:creationId xmlns:a16="http://schemas.microsoft.com/office/drawing/2014/main" id="{89E4AFCD-BF92-4CCB-8065-863BAC67DB4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2707" name="Slide Number Placeholder 5">
            <a:extLst>
              <a:ext uri="{FF2B5EF4-FFF2-40B4-BE49-F238E27FC236}">
                <a16:creationId xmlns:a16="http://schemas.microsoft.com/office/drawing/2014/main" id="{F2717A7D-7DDE-4175-8F1E-1268784B62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457191-49EF-4E74-AB2B-3ECECDDDB38A}" type="slidenum">
              <a:rPr lang="el-GR" altLang="en-US"/>
              <a:pPr eaLnBrk="1" hangingPunct="1"/>
              <a:t>71</a:t>
            </a:fld>
            <a:endParaRPr lang="el-GR" altLang="en-US"/>
          </a:p>
        </p:txBody>
      </p:sp>
      <p:sp>
        <p:nvSpPr>
          <p:cNvPr id="72708" name="Rectangle 2">
            <a:extLst>
              <a:ext uri="{FF2B5EF4-FFF2-40B4-BE49-F238E27FC236}">
                <a16:creationId xmlns:a16="http://schemas.microsoft.com/office/drawing/2014/main" id="{146B54AA-9BF6-4328-8746-1CC4E0D7D7F6}"/>
              </a:ext>
            </a:extLst>
          </p:cNvPr>
          <p:cNvSpPr>
            <a:spLocks noGrp="1" noChangeArrowheads="1"/>
          </p:cNvSpPr>
          <p:nvPr>
            <p:ph type="title"/>
          </p:nvPr>
        </p:nvSpPr>
        <p:spPr/>
        <p:txBody>
          <a:bodyPr/>
          <a:lstStyle/>
          <a:p>
            <a:pPr eaLnBrk="1" hangingPunct="1"/>
            <a:r>
              <a:rPr lang="el-GR" altLang="en-US"/>
              <a:t>Minimum Cardinality </a:t>
            </a:r>
          </a:p>
        </p:txBody>
      </p:sp>
      <p:sp>
        <p:nvSpPr>
          <p:cNvPr id="72709" name="Rectangle 3">
            <a:extLst>
              <a:ext uri="{FF2B5EF4-FFF2-40B4-BE49-F238E27FC236}">
                <a16:creationId xmlns:a16="http://schemas.microsoft.com/office/drawing/2014/main" id="{321540F8-A37E-48DC-B7A8-78D9A7549380}"/>
              </a:ext>
            </a:extLst>
          </p:cNvPr>
          <p:cNvSpPr>
            <a:spLocks noGrp="1" noChangeArrowheads="1"/>
          </p:cNvSpPr>
          <p:nvPr>
            <p:ph type="body" idx="1"/>
          </p:nvPr>
        </p:nvSpPr>
        <p:spPr/>
        <p:txBody>
          <a:bodyPr/>
          <a:lstStyle/>
          <a:p>
            <a:pPr eaLnBrk="1" hangingPunct="1">
              <a:lnSpc>
                <a:spcPct val="80000"/>
              </a:lnSpc>
            </a:pPr>
            <a:r>
              <a:rPr lang="el-GR" altLang="en-US" sz="2800" dirty="0"/>
              <a:t>A </a:t>
            </a:r>
            <a:r>
              <a:rPr lang="el-GR" altLang="en-US" sz="2800" b="1" dirty="0"/>
              <a:t>minimum cardinality expression</a:t>
            </a:r>
            <a:r>
              <a:rPr lang="el-GR" altLang="en-US" sz="2800" dirty="0"/>
              <a:t> </a:t>
            </a:r>
            <a:r>
              <a:rPr lang="el-GR" altLang="en-US" sz="2800" dirty="0">
                <a:latin typeface="Courier New" panose="02070309020205020404" pitchFamily="49" charset="0"/>
              </a:rPr>
              <a:t>ObjectMinCardinality(n OPE CE)</a:t>
            </a:r>
            <a:r>
              <a:rPr lang="el-GR" altLang="en-US" sz="2800" dirty="0"/>
              <a:t> consists of a nonnegative integer </a:t>
            </a:r>
            <a:r>
              <a:rPr lang="el-GR" altLang="en-US" sz="2800" dirty="0">
                <a:latin typeface="Courier New" panose="02070309020205020404" pitchFamily="49" charset="0"/>
              </a:rPr>
              <a:t>n</a:t>
            </a:r>
            <a:r>
              <a:rPr lang="el-GR" altLang="en-US" sz="2800" dirty="0"/>
              <a:t>, an object property expression </a:t>
            </a:r>
            <a:r>
              <a:rPr lang="el-GR" altLang="en-US" sz="2800" dirty="0">
                <a:latin typeface="Courier New" panose="02070309020205020404" pitchFamily="49" charset="0"/>
              </a:rPr>
              <a:t>OPE</a:t>
            </a:r>
            <a:r>
              <a:rPr lang="el-GR" altLang="en-US" sz="2800" dirty="0"/>
              <a:t>, and a class expression </a:t>
            </a:r>
            <a:r>
              <a:rPr lang="el-GR" altLang="en-US" sz="2800" dirty="0">
                <a:latin typeface="Courier New" panose="02070309020205020404" pitchFamily="49" charset="0"/>
              </a:rPr>
              <a:t>CE</a:t>
            </a:r>
            <a:r>
              <a:rPr lang="el-GR" altLang="en-US" sz="2800" dirty="0"/>
              <a:t>, and it contains all those individuals that are connected by </a:t>
            </a:r>
            <a:r>
              <a:rPr lang="el-GR" altLang="en-US" sz="2800" dirty="0">
                <a:latin typeface="Courier New" panose="02070309020205020404" pitchFamily="49" charset="0"/>
              </a:rPr>
              <a:t>OPE</a:t>
            </a:r>
            <a:r>
              <a:rPr lang="el-GR" altLang="en-US" sz="2800" dirty="0"/>
              <a:t> to at least </a:t>
            </a:r>
            <a:r>
              <a:rPr lang="el-GR" altLang="en-US" sz="2800" dirty="0">
                <a:latin typeface="Courier New" panose="02070309020205020404" pitchFamily="49" charset="0"/>
              </a:rPr>
              <a:t>n</a:t>
            </a:r>
            <a:r>
              <a:rPr lang="el-GR" altLang="en-US" sz="2800" dirty="0"/>
              <a:t> different individuals that are instances of </a:t>
            </a:r>
            <a:r>
              <a:rPr lang="el-GR" altLang="en-US" sz="2800" dirty="0">
                <a:latin typeface="Courier New" panose="02070309020205020404" pitchFamily="49" charset="0"/>
              </a:rPr>
              <a:t>CE</a:t>
            </a:r>
            <a:r>
              <a:rPr lang="el-GR" altLang="en-US" sz="2800" dirty="0"/>
              <a:t>. If </a:t>
            </a:r>
            <a:r>
              <a:rPr lang="el-GR" altLang="en-US" sz="2800" dirty="0">
                <a:latin typeface="Courier New" panose="02070309020205020404" pitchFamily="49" charset="0"/>
              </a:rPr>
              <a:t>CE</a:t>
            </a:r>
            <a:r>
              <a:rPr lang="el-GR" altLang="en-US" sz="2800" dirty="0"/>
              <a:t> is missing, it is taken to be </a:t>
            </a:r>
            <a:r>
              <a:rPr lang="el-GR" altLang="en-US" sz="2800" dirty="0">
                <a:latin typeface="Courier New" panose="02070309020205020404" pitchFamily="49" charset="0"/>
              </a:rPr>
              <a:t>owl:Thing</a:t>
            </a:r>
            <a:r>
              <a:rPr lang="el-GR" altLang="en-US" sz="2800" dirty="0"/>
              <a:t>. </a:t>
            </a:r>
            <a:endParaRPr lang="en-US" altLang="en-US" sz="2800" dirty="0"/>
          </a:p>
          <a:p>
            <a:pPr eaLnBrk="1" hangingPunct="1">
              <a:lnSpc>
                <a:spcPct val="80000"/>
              </a:lnSpc>
            </a:pPr>
            <a:endParaRPr lang="en-US" altLang="en-US" sz="2800" dirty="0"/>
          </a:p>
          <a:p>
            <a:pPr eaLnBrk="1" hangingPunct="1">
              <a:lnSpc>
                <a:spcPct val="80000"/>
              </a:lnSpc>
            </a:pPr>
            <a:r>
              <a:rPr lang="en-US" altLang="en-US" sz="2800" dirty="0"/>
              <a:t>Example:</a:t>
            </a:r>
          </a:p>
          <a:p>
            <a:pPr algn="ctr" eaLnBrk="1" hangingPunct="1">
              <a:lnSpc>
                <a:spcPct val="80000"/>
              </a:lnSpc>
              <a:buFontTx/>
              <a:buNone/>
            </a:pPr>
            <a:r>
              <a:rPr lang="el-GR" altLang="en-US" sz="2400" dirty="0">
                <a:latin typeface="Courier New" panose="02070309020205020404" pitchFamily="49" charset="0"/>
              </a:rPr>
              <a:t>ObjectMinCardinality(2 a:fatherOf a:Man)</a:t>
            </a:r>
            <a:r>
              <a:rPr lang="el-GR" altLang="en-US" sz="2800" dirty="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a:extLst>
              <a:ext uri="{FF2B5EF4-FFF2-40B4-BE49-F238E27FC236}">
                <a16:creationId xmlns:a16="http://schemas.microsoft.com/office/drawing/2014/main" id="{34B32666-B960-4522-90F3-6F56C77B669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3731" name="Slide Number Placeholder 5">
            <a:extLst>
              <a:ext uri="{FF2B5EF4-FFF2-40B4-BE49-F238E27FC236}">
                <a16:creationId xmlns:a16="http://schemas.microsoft.com/office/drawing/2014/main" id="{A302A6E5-4169-45B3-80B8-1107E2D85D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81E7D7-FA86-40EA-818F-A22E38F3BB3A}" type="slidenum">
              <a:rPr lang="el-GR" altLang="en-US"/>
              <a:pPr eaLnBrk="1" hangingPunct="1"/>
              <a:t>72</a:t>
            </a:fld>
            <a:endParaRPr lang="el-GR" altLang="en-US"/>
          </a:p>
        </p:txBody>
      </p:sp>
      <p:sp>
        <p:nvSpPr>
          <p:cNvPr id="73732" name="Rectangle 2">
            <a:extLst>
              <a:ext uri="{FF2B5EF4-FFF2-40B4-BE49-F238E27FC236}">
                <a16:creationId xmlns:a16="http://schemas.microsoft.com/office/drawing/2014/main" id="{A49D3945-88DC-4709-8FB1-3CB3C553D49F}"/>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73733" name="Rectangle 3">
            <a:extLst>
              <a:ext uri="{FF2B5EF4-FFF2-40B4-BE49-F238E27FC236}">
                <a16:creationId xmlns:a16="http://schemas.microsoft.com/office/drawing/2014/main" id="{6B2D1C57-281B-40EB-9FC4-EF573D139CA8}"/>
              </a:ext>
            </a:extLst>
          </p:cNvPr>
          <p:cNvSpPr>
            <a:spLocks noGrp="1" noChangeArrowheads="1"/>
          </p:cNvSpPr>
          <p:nvPr>
            <p:ph type="body" idx="1"/>
          </p:nvPr>
        </p:nvSpPr>
        <p:spPr/>
        <p:txBody>
          <a:bodyPr/>
          <a:lstStyle/>
          <a:p>
            <a:pPr eaLnBrk="1" hangingPunct="1">
              <a:lnSpc>
                <a:spcPct val="80000"/>
              </a:lnSpc>
            </a:pPr>
            <a:r>
              <a:rPr lang="en-US" altLang="en-US" sz="2400"/>
              <a:t>From</a:t>
            </a:r>
          </a:p>
          <a:p>
            <a:pPr algn="ctr" eaLnBrk="1" hangingPunct="1">
              <a:lnSpc>
                <a:spcPct val="80000"/>
              </a:lnSpc>
              <a:buFontTx/>
              <a:buNone/>
            </a:pPr>
            <a:r>
              <a:rPr lang="en-US" altLang="en-US" sz="1800">
                <a:latin typeface="Courier New" panose="02070309020205020404" pitchFamily="49" charset="0"/>
              </a:rPr>
              <a:t>ObjectPropertyAssertion(a:fatherOf a:Peter a:Stewie) 	</a:t>
            </a:r>
          </a:p>
          <a:p>
            <a:pPr algn="ctr" eaLnBrk="1" hangingPunct="1">
              <a:lnSpc>
                <a:spcPct val="80000"/>
              </a:lnSpc>
              <a:buFontTx/>
              <a:buNone/>
            </a:pPr>
            <a:r>
              <a:rPr lang="en-US" altLang="en-US" sz="1800">
                <a:latin typeface="Courier New" panose="02070309020205020404" pitchFamily="49" charset="0"/>
              </a:rPr>
              <a:t> </a:t>
            </a:r>
          </a:p>
          <a:p>
            <a:pPr algn="ctr" eaLnBrk="1" hangingPunct="1">
              <a:lnSpc>
                <a:spcPct val="80000"/>
              </a:lnSpc>
              <a:buFontTx/>
              <a:buNone/>
            </a:pPr>
            <a:r>
              <a:rPr lang="en-US" altLang="en-US" sz="1800">
                <a:latin typeface="Courier New" panose="02070309020205020404" pitchFamily="49" charset="0"/>
              </a:rPr>
              <a:t>ClassAssertion(a:Man a:Stewie) </a:t>
            </a:r>
          </a:p>
          <a:p>
            <a:pPr algn="ctr" eaLnBrk="1" hangingPunct="1">
              <a:lnSpc>
                <a:spcPct val="80000"/>
              </a:lnSpc>
              <a:buFontTx/>
              <a:buNone/>
            </a:pPr>
            <a:endParaRPr lang="en-US" altLang="en-US" sz="1800">
              <a:latin typeface="Courier New" panose="02070309020205020404" pitchFamily="49" charset="0"/>
            </a:endParaRPr>
          </a:p>
          <a:p>
            <a:pPr algn="ctr" eaLnBrk="1" hangingPunct="1">
              <a:lnSpc>
                <a:spcPct val="80000"/>
              </a:lnSpc>
              <a:buFontTx/>
              <a:buNone/>
            </a:pPr>
            <a:r>
              <a:rPr lang="en-US" altLang="en-US" sz="1800">
                <a:latin typeface="Courier New" panose="02070309020205020404" pitchFamily="49" charset="0"/>
              </a:rPr>
              <a:t>	ObjectPropertyAssertion(a:fatherOf a:Peter a:Chris)</a:t>
            </a:r>
          </a:p>
          <a:p>
            <a:pPr algn="ctr" eaLnBrk="1" hangingPunct="1">
              <a:lnSpc>
                <a:spcPct val="80000"/>
              </a:lnSpc>
              <a:buFontTx/>
              <a:buNone/>
            </a:pPr>
            <a:r>
              <a:rPr lang="en-US" altLang="en-US" sz="1800">
                <a:latin typeface="Courier New" panose="02070309020205020404" pitchFamily="49" charset="0"/>
              </a:rPr>
              <a:t>	</a:t>
            </a:r>
          </a:p>
          <a:p>
            <a:pPr algn="ctr" eaLnBrk="1" hangingPunct="1">
              <a:lnSpc>
                <a:spcPct val="80000"/>
              </a:lnSpc>
              <a:buFontTx/>
              <a:buNone/>
            </a:pPr>
            <a:r>
              <a:rPr lang="en-US" altLang="en-US" sz="1800">
                <a:latin typeface="Courier New" panose="02070309020205020404" pitchFamily="49" charset="0"/>
              </a:rPr>
              <a:t>ClassAssertion(a:Man a:Chris)</a:t>
            </a:r>
          </a:p>
          <a:p>
            <a:pPr algn="ctr" eaLnBrk="1" hangingPunct="1">
              <a:lnSpc>
                <a:spcPct val="80000"/>
              </a:lnSpc>
              <a:buFontTx/>
              <a:buNone/>
            </a:pPr>
            <a:endParaRPr lang="en-US" altLang="en-US" sz="1800">
              <a:latin typeface="Courier New" panose="02070309020205020404" pitchFamily="49" charset="0"/>
            </a:endParaRPr>
          </a:p>
          <a:p>
            <a:pPr algn="ctr" eaLnBrk="1" hangingPunct="1">
              <a:lnSpc>
                <a:spcPct val="80000"/>
              </a:lnSpc>
              <a:buFontTx/>
              <a:buNone/>
            </a:pPr>
            <a:r>
              <a:rPr lang="en-US" altLang="en-US" sz="1800">
                <a:latin typeface="Courier New" panose="02070309020205020404" pitchFamily="49" charset="0"/>
              </a:rPr>
              <a:t>DifferentIndividuals(a:Chris a:Stewie)</a:t>
            </a:r>
          </a:p>
          <a:p>
            <a:pPr algn="ctr" eaLnBrk="1" hangingPunct="1">
              <a:lnSpc>
                <a:spcPct val="80000"/>
              </a:lnSpc>
              <a:buFontTx/>
              <a:buNone/>
            </a:pPr>
            <a:r>
              <a:rPr lang="en-US" altLang="en-US" sz="1800">
                <a:latin typeface="Courier New" panose="02070309020205020404" pitchFamily="49" charset="0"/>
              </a:rPr>
              <a:t> </a:t>
            </a:r>
          </a:p>
          <a:p>
            <a:pPr eaLnBrk="1" hangingPunct="1">
              <a:lnSpc>
                <a:spcPct val="80000"/>
              </a:lnSpc>
              <a:buFontTx/>
              <a:buNone/>
            </a:pPr>
            <a:r>
              <a:rPr lang="en-US" altLang="en-US" sz="1800"/>
              <a:t>   </a:t>
            </a:r>
            <a:r>
              <a:rPr lang="en-US" altLang="en-US" sz="2400"/>
              <a:t>we can infer</a:t>
            </a:r>
          </a:p>
          <a:p>
            <a:pPr algn="ctr" eaLnBrk="1" hangingPunct="1">
              <a:lnSpc>
                <a:spcPct val="80000"/>
              </a:lnSpc>
              <a:buFontTx/>
              <a:buNone/>
            </a:pPr>
            <a:r>
              <a:rPr lang="en-US" altLang="en-US" sz="1800">
                <a:latin typeface="Courier New" panose="02070309020205020404" pitchFamily="49" charset="0"/>
              </a:rPr>
              <a:t>ClassAssertion(</a:t>
            </a:r>
          </a:p>
          <a:p>
            <a:pPr algn="ctr" eaLnBrk="1" hangingPunct="1">
              <a:lnSpc>
                <a:spcPct val="80000"/>
              </a:lnSpc>
              <a:buFontTx/>
              <a:buNone/>
            </a:pPr>
            <a:r>
              <a:rPr lang="el-GR" altLang="en-US" sz="1800">
                <a:latin typeface="Courier New" panose="02070309020205020404" pitchFamily="49" charset="0"/>
              </a:rPr>
              <a:t>ObjectMinCardinality(2 a:fatherOf a:Man)</a:t>
            </a:r>
            <a:r>
              <a:rPr lang="el-GR" altLang="en-US" sz="1800"/>
              <a:t> </a:t>
            </a:r>
            <a:r>
              <a:rPr lang="en-US" altLang="en-US" sz="1800">
                <a:latin typeface="Courier New" panose="02070309020205020404" pitchFamily="49" charset="0"/>
              </a:rPr>
              <a:t>a:Peter)</a:t>
            </a:r>
            <a:r>
              <a:rPr lang="el-GR" altLang="en-US" sz="180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a:extLst>
              <a:ext uri="{FF2B5EF4-FFF2-40B4-BE49-F238E27FC236}">
                <a16:creationId xmlns:a16="http://schemas.microsoft.com/office/drawing/2014/main" id="{618BC344-2B2B-45F6-8D0C-A4B18AB50B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4755" name="Slide Number Placeholder 5">
            <a:extLst>
              <a:ext uri="{FF2B5EF4-FFF2-40B4-BE49-F238E27FC236}">
                <a16:creationId xmlns:a16="http://schemas.microsoft.com/office/drawing/2014/main" id="{5C437B8B-4367-4E17-8B81-DF819CF162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5A474B-611F-43C4-84E9-B8F0D08C6A8D}" type="slidenum">
              <a:rPr lang="el-GR" altLang="en-US"/>
              <a:pPr eaLnBrk="1" hangingPunct="1"/>
              <a:t>73</a:t>
            </a:fld>
            <a:endParaRPr lang="el-GR" altLang="en-US"/>
          </a:p>
        </p:txBody>
      </p:sp>
      <p:sp>
        <p:nvSpPr>
          <p:cNvPr id="74756" name="Rectangle 2">
            <a:extLst>
              <a:ext uri="{FF2B5EF4-FFF2-40B4-BE49-F238E27FC236}">
                <a16:creationId xmlns:a16="http://schemas.microsoft.com/office/drawing/2014/main" id="{7DD0D87E-E969-453A-B5DB-A9D73959663D}"/>
              </a:ext>
            </a:extLst>
          </p:cNvPr>
          <p:cNvSpPr>
            <a:spLocks noGrp="1" noChangeArrowheads="1"/>
          </p:cNvSpPr>
          <p:nvPr>
            <p:ph type="title"/>
          </p:nvPr>
        </p:nvSpPr>
        <p:spPr/>
        <p:txBody>
          <a:bodyPr/>
          <a:lstStyle/>
          <a:p>
            <a:pPr eaLnBrk="1" hangingPunct="1"/>
            <a:r>
              <a:rPr lang="el-GR" altLang="en-US" sz="4000"/>
              <a:t>Maximum Cardinality </a:t>
            </a:r>
            <a:br>
              <a:rPr lang="el-GR" altLang="en-US" sz="4000"/>
            </a:br>
            <a:endParaRPr lang="el-GR" altLang="en-US" sz="4000"/>
          </a:p>
        </p:txBody>
      </p:sp>
      <p:sp>
        <p:nvSpPr>
          <p:cNvPr id="74757" name="Rectangle 3">
            <a:extLst>
              <a:ext uri="{FF2B5EF4-FFF2-40B4-BE49-F238E27FC236}">
                <a16:creationId xmlns:a16="http://schemas.microsoft.com/office/drawing/2014/main" id="{227D5313-96B6-4201-B5D8-1FB784996D76}"/>
              </a:ext>
            </a:extLst>
          </p:cNvPr>
          <p:cNvSpPr>
            <a:spLocks noGrp="1" noChangeArrowheads="1"/>
          </p:cNvSpPr>
          <p:nvPr>
            <p:ph type="body" idx="1"/>
          </p:nvPr>
        </p:nvSpPr>
        <p:spPr/>
        <p:txBody>
          <a:bodyPr/>
          <a:lstStyle/>
          <a:p>
            <a:pPr eaLnBrk="1" hangingPunct="1">
              <a:lnSpc>
                <a:spcPct val="80000"/>
              </a:lnSpc>
            </a:pPr>
            <a:r>
              <a:rPr lang="el-GR" altLang="en-US" sz="2800" dirty="0"/>
              <a:t>A </a:t>
            </a:r>
            <a:r>
              <a:rPr lang="el-GR" altLang="en-US" sz="2800" b="1" dirty="0"/>
              <a:t>maximum cardinality expression</a:t>
            </a:r>
            <a:r>
              <a:rPr lang="el-GR" altLang="en-US" sz="2800" dirty="0"/>
              <a:t> </a:t>
            </a:r>
            <a:r>
              <a:rPr lang="el-GR" altLang="en-US" sz="2800" dirty="0">
                <a:latin typeface="Courier New" panose="02070309020205020404" pitchFamily="49" charset="0"/>
              </a:rPr>
              <a:t>ObjectMaxCardinality(n OPE C</a:t>
            </a:r>
            <a:r>
              <a:rPr lang="en-US" altLang="en-US" sz="2800" dirty="0">
                <a:latin typeface="Courier New" panose="02070309020205020404" pitchFamily="49" charset="0"/>
              </a:rPr>
              <a:t>E</a:t>
            </a:r>
            <a:r>
              <a:rPr lang="el-GR" altLang="en-US" sz="2800" dirty="0">
                <a:latin typeface="Courier New" panose="02070309020205020404" pitchFamily="49" charset="0"/>
              </a:rPr>
              <a:t>)</a:t>
            </a:r>
            <a:r>
              <a:rPr lang="el-GR" altLang="en-US" sz="2800" dirty="0"/>
              <a:t> consists of a nonnegative integer </a:t>
            </a:r>
            <a:r>
              <a:rPr lang="el-GR" altLang="en-US" sz="2800" dirty="0">
                <a:latin typeface="Courier New" panose="02070309020205020404" pitchFamily="49" charset="0"/>
              </a:rPr>
              <a:t>n</a:t>
            </a:r>
            <a:r>
              <a:rPr lang="el-GR" altLang="en-US" sz="2800" dirty="0"/>
              <a:t>, an object property expression </a:t>
            </a:r>
            <a:r>
              <a:rPr lang="el-GR" altLang="en-US" sz="2800" dirty="0">
                <a:latin typeface="Courier New" panose="02070309020205020404" pitchFamily="49" charset="0"/>
              </a:rPr>
              <a:t>OPE</a:t>
            </a:r>
            <a:r>
              <a:rPr lang="el-GR" altLang="en-US" sz="2800" dirty="0"/>
              <a:t>, and a class expression </a:t>
            </a:r>
            <a:r>
              <a:rPr lang="el-GR" altLang="en-US" sz="2800" dirty="0">
                <a:latin typeface="Courier New" panose="02070309020205020404" pitchFamily="49" charset="0"/>
              </a:rPr>
              <a:t>CE</a:t>
            </a:r>
            <a:r>
              <a:rPr lang="el-GR" altLang="en-US" sz="2800" dirty="0"/>
              <a:t>, and it contains all those individuals that are connected by </a:t>
            </a:r>
            <a:r>
              <a:rPr lang="el-GR" altLang="en-US" sz="2800" dirty="0">
                <a:latin typeface="Courier New" panose="02070309020205020404" pitchFamily="49" charset="0"/>
              </a:rPr>
              <a:t>OPE</a:t>
            </a:r>
            <a:r>
              <a:rPr lang="el-GR" altLang="en-US" sz="2800" dirty="0"/>
              <a:t> to </a:t>
            </a:r>
            <a:r>
              <a:rPr lang="el-GR" altLang="en-US" sz="2800" b="1" dirty="0"/>
              <a:t>at most </a:t>
            </a:r>
            <a:r>
              <a:rPr lang="el-GR" altLang="en-US" sz="2800" dirty="0"/>
              <a:t>n different individuals that are instances of </a:t>
            </a:r>
            <a:r>
              <a:rPr lang="el-GR" altLang="en-US" sz="2800" dirty="0">
                <a:latin typeface="Courier New" panose="02070309020205020404" pitchFamily="49" charset="0"/>
              </a:rPr>
              <a:t>CE</a:t>
            </a:r>
            <a:r>
              <a:rPr lang="el-GR" altLang="en-US" sz="2800" dirty="0"/>
              <a:t>. If </a:t>
            </a:r>
            <a:r>
              <a:rPr lang="el-GR" altLang="en-US" sz="2800" dirty="0">
                <a:latin typeface="Courier New" panose="02070309020205020404" pitchFamily="49" charset="0"/>
              </a:rPr>
              <a:t>CE</a:t>
            </a:r>
            <a:r>
              <a:rPr lang="el-GR" altLang="en-US" sz="2800" dirty="0"/>
              <a:t> is missing, it is taken to be </a:t>
            </a:r>
            <a:r>
              <a:rPr lang="el-GR" altLang="en-US" sz="2800" dirty="0">
                <a:latin typeface="Courier New" panose="02070309020205020404" pitchFamily="49" charset="0"/>
              </a:rPr>
              <a:t>owl:Thing</a:t>
            </a:r>
            <a:r>
              <a:rPr lang="el-GR" altLang="en-US" sz="2800" dirty="0"/>
              <a:t>. </a:t>
            </a:r>
            <a:endParaRPr lang="en-US" altLang="en-US" sz="2800" dirty="0"/>
          </a:p>
          <a:p>
            <a:pPr eaLnBrk="1" hangingPunct="1">
              <a:lnSpc>
                <a:spcPct val="80000"/>
              </a:lnSpc>
            </a:pPr>
            <a:endParaRPr lang="en-US" altLang="en-US" sz="2800" dirty="0"/>
          </a:p>
          <a:p>
            <a:pPr eaLnBrk="1" hangingPunct="1">
              <a:lnSpc>
                <a:spcPct val="80000"/>
              </a:lnSpc>
            </a:pPr>
            <a:r>
              <a:rPr lang="en-US" altLang="en-US" sz="2800" dirty="0"/>
              <a:t>Example:</a:t>
            </a:r>
          </a:p>
          <a:p>
            <a:pPr algn="ctr" eaLnBrk="1" hangingPunct="1">
              <a:lnSpc>
                <a:spcPct val="80000"/>
              </a:lnSpc>
              <a:buFontTx/>
              <a:buNone/>
            </a:pPr>
            <a:r>
              <a:rPr lang="el-GR" altLang="en-US" sz="2800" dirty="0">
                <a:latin typeface="Courier New" panose="02070309020205020404" pitchFamily="49" charset="0"/>
              </a:rPr>
              <a:t>ObjectMaxCardinality(2 a:hasPet)</a:t>
            </a:r>
            <a:r>
              <a:rPr lang="el-GR" altLang="en-US" sz="2800" dirty="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a:extLst>
              <a:ext uri="{FF2B5EF4-FFF2-40B4-BE49-F238E27FC236}">
                <a16:creationId xmlns:a16="http://schemas.microsoft.com/office/drawing/2014/main" id="{C8CFD1C8-BEEC-43EF-8730-CAB8E5DBCB7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5779" name="Slide Number Placeholder 5">
            <a:extLst>
              <a:ext uri="{FF2B5EF4-FFF2-40B4-BE49-F238E27FC236}">
                <a16:creationId xmlns:a16="http://schemas.microsoft.com/office/drawing/2014/main" id="{0EC94E8A-B258-462C-9D7D-859D755C91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E41543-641A-4639-921D-1381D32E6DE2}" type="slidenum">
              <a:rPr lang="el-GR" altLang="en-US"/>
              <a:pPr eaLnBrk="1" hangingPunct="1"/>
              <a:t>74</a:t>
            </a:fld>
            <a:endParaRPr lang="el-GR" altLang="en-US"/>
          </a:p>
        </p:txBody>
      </p:sp>
      <p:sp>
        <p:nvSpPr>
          <p:cNvPr id="75780" name="Rectangle 2">
            <a:extLst>
              <a:ext uri="{FF2B5EF4-FFF2-40B4-BE49-F238E27FC236}">
                <a16:creationId xmlns:a16="http://schemas.microsoft.com/office/drawing/2014/main" id="{BB32F6BD-18B4-40B8-9555-F34DF9D9372E}"/>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75781" name="Rectangle 3">
            <a:extLst>
              <a:ext uri="{FF2B5EF4-FFF2-40B4-BE49-F238E27FC236}">
                <a16:creationId xmlns:a16="http://schemas.microsoft.com/office/drawing/2014/main" id="{5EBC6964-BBF4-4C89-945A-E621B0F9D4B8}"/>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n-US" altLang="en-US" sz="2800">
                <a:latin typeface="Courier New" panose="02070309020205020404" pitchFamily="49" charset="0"/>
              </a:rPr>
              <a:t>ObjectPropertyAssertion(a:hasPet a:Peter a:Brian) 	</a:t>
            </a:r>
          </a:p>
          <a:p>
            <a:pPr algn="ctr" eaLnBrk="1" hangingPunct="1">
              <a:lnSpc>
                <a:spcPct val="80000"/>
              </a:lnSpc>
              <a:buFontTx/>
              <a:buNone/>
            </a:pPr>
            <a:r>
              <a:rPr lang="en-US" altLang="en-US" sz="2800">
                <a:latin typeface="Courier New" panose="02070309020205020404" pitchFamily="49" charset="0"/>
              </a:rPr>
              <a:t> </a:t>
            </a:r>
          </a:p>
          <a:p>
            <a:pPr algn="ctr" eaLnBrk="1" hangingPunct="1">
              <a:lnSpc>
                <a:spcPct val="80000"/>
              </a:lnSpc>
              <a:buFontTx/>
              <a:buNone/>
            </a:pPr>
            <a:r>
              <a:rPr lang="en-US" altLang="en-US" sz="2800">
                <a:latin typeface="Courier New" panose="02070309020205020404" pitchFamily="49" charset="0"/>
              </a:rPr>
              <a:t>ClassAssertion(ObjectMaxCardinality(1 a:hasPet) a:Peter)  </a:t>
            </a:r>
          </a:p>
          <a:p>
            <a:pPr algn="ctr" eaLnBrk="1" hangingPunct="1">
              <a:lnSpc>
                <a:spcPct val="80000"/>
              </a:lnSpc>
              <a:buFontTx/>
              <a:buNone/>
            </a:pPr>
            <a:endParaRPr lang="en-US" altLang="en-US" sz="2800">
              <a:latin typeface="Courier New" panose="02070309020205020404" pitchFamily="49" charset="0"/>
            </a:endParaRPr>
          </a:p>
          <a:p>
            <a:pPr eaLnBrk="1" hangingPunct="1">
              <a:lnSpc>
                <a:spcPct val="80000"/>
              </a:lnSpc>
              <a:buFontTx/>
              <a:buNone/>
            </a:pPr>
            <a:r>
              <a:rPr lang="en-US" altLang="en-US" sz="2800"/>
              <a:t>   we can infer</a:t>
            </a:r>
          </a:p>
          <a:p>
            <a:pPr algn="ctr" eaLnBrk="1" hangingPunct="1">
              <a:lnSpc>
                <a:spcPct val="80000"/>
              </a:lnSpc>
              <a:buFontTx/>
              <a:buNone/>
            </a:pPr>
            <a:r>
              <a:rPr lang="en-US" altLang="en-US" sz="2800">
                <a:latin typeface="Courier New" panose="02070309020205020404" pitchFamily="49" charset="0"/>
              </a:rPr>
              <a:t>ClassAssertion(</a:t>
            </a:r>
          </a:p>
          <a:p>
            <a:pPr algn="ctr" eaLnBrk="1" hangingPunct="1">
              <a:lnSpc>
                <a:spcPct val="80000"/>
              </a:lnSpc>
              <a:buFontTx/>
              <a:buNone/>
            </a:pPr>
            <a:r>
              <a:rPr lang="el-GR" altLang="en-US" sz="2800">
                <a:latin typeface="Courier New" panose="02070309020205020404" pitchFamily="49" charset="0"/>
              </a:rPr>
              <a:t>ObjectM</a:t>
            </a:r>
            <a:r>
              <a:rPr lang="en-US" altLang="en-US" sz="2800">
                <a:latin typeface="Courier New" panose="02070309020205020404" pitchFamily="49" charset="0"/>
              </a:rPr>
              <a:t>ax</a:t>
            </a:r>
            <a:r>
              <a:rPr lang="el-GR" altLang="en-US" sz="2800">
                <a:latin typeface="Courier New" panose="02070309020205020404" pitchFamily="49" charset="0"/>
              </a:rPr>
              <a:t>Cardinality(2 </a:t>
            </a:r>
            <a:r>
              <a:rPr lang="en-US" altLang="en-US" sz="2800">
                <a:latin typeface="Courier New" panose="02070309020205020404" pitchFamily="49" charset="0"/>
              </a:rPr>
              <a:t>a:hasPet</a:t>
            </a:r>
            <a:r>
              <a:rPr lang="el-GR" altLang="en-US" sz="2800">
                <a:latin typeface="Courier New" panose="02070309020205020404" pitchFamily="49" charset="0"/>
              </a:rPr>
              <a:t>)</a:t>
            </a:r>
            <a:r>
              <a:rPr lang="el-GR" altLang="en-US" sz="2800"/>
              <a:t> </a:t>
            </a:r>
            <a:r>
              <a:rPr lang="en-US" altLang="en-US" sz="2800">
                <a:latin typeface="Courier New" panose="02070309020205020404" pitchFamily="49" charset="0"/>
              </a:rPr>
              <a:t>a:Peter)</a:t>
            </a:r>
            <a:r>
              <a:rPr lang="el-GR" altLang="en-US" sz="280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a:extLst>
              <a:ext uri="{FF2B5EF4-FFF2-40B4-BE49-F238E27FC236}">
                <a16:creationId xmlns:a16="http://schemas.microsoft.com/office/drawing/2014/main" id="{3CFBABC3-BF66-426E-98FC-12C969428F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6803" name="Slide Number Placeholder 5">
            <a:extLst>
              <a:ext uri="{FF2B5EF4-FFF2-40B4-BE49-F238E27FC236}">
                <a16:creationId xmlns:a16="http://schemas.microsoft.com/office/drawing/2014/main" id="{DA486132-2CCA-4442-B1CF-2B6D17ED55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21DA02-CD2C-4D13-8469-1C20B050E3A3}" type="slidenum">
              <a:rPr lang="el-GR" altLang="en-US"/>
              <a:pPr eaLnBrk="1" hangingPunct="1"/>
              <a:t>75</a:t>
            </a:fld>
            <a:endParaRPr lang="el-GR" altLang="en-US"/>
          </a:p>
        </p:txBody>
      </p:sp>
      <p:sp>
        <p:nvSpPr>
          <p:cNvPr id="76804" name="Rectangle 2">
            <a:extLst>
              <a:ext uri="{FF2B5EF4-FFF2-40B4-BE49-F238E27FC236}">
                <a16:creationId xmlns:a16="http://schemas.microsoft.com/office/drawing/2014/main" id="{15994EE8-35F8-4308-843F-197A397FD42C}"/>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76805" name="Rectangle 3">
            <a:extLst>
              <a:ext uri="{FF2B5EF4-FFF2-40B4-BE49-F238E27FC236}">
                <a16:creationId xmlns:a16="http://schemas.microsoft.com/office/drawing/2014/main" id="{D59773CD-5CBE-4200-8C6B-EFCE285B9A67}"/>
              </a:ext>
            </a:extLst>
          </p:cNvPr>
          <p:cNvSpPr>
            <a:spLocks noGrp="1" noChangeArrowheads="1"/>
          </p:cNvSpPr>
          <p:nvPr>
            <p:ph type="body" idx="1"/>
          </p:nvPr>
        </p:nvSpPr>
        <p:spPr/>
        <p:txBody>
          <a:bodyPr/>
          <a:lstStyle/>
          <a:p>
            <a:pPr eaLnBrk="1" hangingPunct="1">
              <a:lnSpc>
                <a:spcPct val="80000"/>
              </a:lnSpc>
            </a:pPr>
            <a:r>
              <a:rPr lang="en-US" altLang="en-US" sz="2400"/>
              <a:t>From</a:t>
            </a:r>
          </a:p>
          <a:p>
            <a:pPr algn="ctr" eaLnBrk="1" hangingPunct="1">
              <a:lnSpc>
                <a:spcPct val="80000"/>
              </a:lnSpc>
              <a:buFontTx/>
              <a:buNone/>
            </a:pPr>
            <a:r>
              <a:rPr lang="en-US" altLang="en-US" sz="2400">
                <a:latin typeface="Courier New" panose="02070309020205020404" pitchFamily="49" charset="0"/>
              </a:rPr>
              <a:t>ObjectPropertyAssertion(a:hasDaughter a:Peter a:Meg)</a:t>
            </a:r>
          </a:p>
          <a:p>
            <a:pPr algn="ctr" eaLnBrk="1" hangingPunct="1">
              <a:lnSpc>
                <a:spcPct val="80000"/>
              </a:lnSpc>
              <a:buFontTx/>
              <a:buNone/>
            </a:pPr>
            <a:endParaRPr lang="en-US" altLang="en-US" sz="2400">
              <a:latin typeface="Courier New" panose="02070309020205020404" pitchFamily="49" charset="0"/>
            </a:endParaRPr>
          </a:p>
          <a:p>
            <a:pPr algn="ctr" eaLnBrk="1" hangingPunct="1">
              <a:lnSpc>
                <a:spcPct val="80000"/>
              </a:lnSpc>
              <a:buFontTx/>
              <a:buNone/>
            </a:pPr>
            <a:r>
              <a:rPr lang="en-US" altLang="en-US" sz="2400">
                <a:latin typeface="Courier New" panose="02070309020205020404" pitchFamily="49" charset="0"/>
              </a:rPr>
              <a:t>ObjectPropertyAssertion(a:hasDaughter a:Peter a:Megan)</a:t>
            </a:r>
          </a:p>
          <a:p>
            <a:pPr algn="ctr" eaLnBrk="1" hangingPunct="1">
              <a:lnSpc>
                <a:spcPct val="80000"/>
              </a:lnSpc>
              <a:buFontTx/>
              <a:buNone/>
            </a:pPr>
            <a:endParaRPr lang="en-US" altLang="en-US" sz="2400">
              <a:latin typeface="Courier New" panose="02070309020205020404" pitchFamily="49" charset="0"/>
            </a:endParaRPr>
          </a:p>
          <a:p>
            <a:pPr algn="ctr" eaLnBrk="1" hangingPunct="1">
              <a:lnSpc>
                <a:spcPct val="80000"/>
              </a:lnSpc>
              <a:buFontTx/>
              <a:buNone/>
            </a:pPr>
            <a:r>
              <a:rPr lang="en-US" altLang="en-US" sz="2400">
                <a:latin typeface="Courier New" panose="02070309020205020404" pitchFamily="49" charset="0"/>
              </a:rPr>
              <a:t>ClassAssertion(ObjectMaxCardinality(1 a:hasDaughter) a:Peter) </a:t>
            </a:r>
          </a:p>
          <a:p>
            <a:pPr algn="ctr" eaLnBrk="1" hangingPunct="1">
              <a:lnSpc>
                <a:spcPct val="80000"/>
              </a:lnSpc>
              <a:buFontTx/>
              <a:buNone/>
            </a:pPr>
            <a:endParaRPr lang="en-US" altLang="en-US" sz="2400">
              <a:latin typeface="Courier New" panose="02070309020205020404" pitchFamily="49" charset="0"/>
            </a:endParaRPr>
          </a:p>
          <a:p>
            <a:pPr eaLnBrk="1" hangingPunct="1">
              <a:lnSpc>
                <a:spcPct val="80000"/>
              </a:lnSpc>
              <a:buFontTx/>
              <a:buNone/>
            </a:pPr>
            <a:r>
              <a:rPr lang="en-US" altLang="en-US" sz="2400"/>
              <a:t>   we can infer</a:t>
            </a:r>
          </a:p>
          <a:p>
            <a:pPr algn="ctr" eaLnBrk="1" hangingPunct="1">
              <a:lnSpc>
                <a:spcPct val="80000"/>
              </a:lnSpc>
              <a:buFontTx/>
              <a:buNone/>
            </a:pPr>
            <a:r>
              <a:rPr lang="en-US" altLang="en-US" sz="2400">
                <a:latin typeface="Courier New" panose="02070309020205020404" pitchFamily="49" charset="0"/>
              </a:rPr>
              <a:t>SameIndividual(a:Meg a:Megan)</a:t>
            </a:r>
            <a:endParaRPr lang="el-GR" altLang="en-US" sz="2400">
              <a:latin typeface="Courier New" panose="02070309020205020404" pitchFamily="49"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a:extLst>
              <a:ext uri="{FF2B5EF4-FFF2-40B4-BE49-F238E27FC236}">
                <a16:creationId xmlns:a16="http://schemas.microsoft.com/office/drawing/2014/main" id="{76640D66-1241-4409-9520-6A32DC7845F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7827" name="Slide Number Placeholder 5">
            <a:extLst>
              <a:ext uri="{FF2B5EF4-FFF2-40B4-BE49-F238E27FC236}">
                <a16:creationId xmlns:a16="http://schemas.microsoft.com/office/drawing/2014/main" id="{B76EDB97-EC78-4988-A804-984EEB9AC8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A3FFEB-DF89-42E2-960D-F05D316152AD}" type="slidenum">
              <a:rPr lang="el-GR" altLang="en-US"/>
              <a:pPr eaLnBrk="1" hangingPunct="1"/>
              <a:t>76</a:t>
            </a:fld>
            <a:endParaRPr lang="el-GR" altLang="en-US"/>
          </a:p>
        </p:txBody>
      </p:sp>
      <p:sp>
        <p:nvSpPr>
          <p:cNvPr id="77828" name="Rectangle 2">
            <a:extLst>
              <a:ext uri="{FF2B5EF4-FFF2-40B4-BE49-F238E27FC236}">
                <a16:creationId xmlns:a16="http://schemas.microsoft.com/office/drawing/2014/main" id="{73EEFBE1-7A3F-4339-AE7F-94D1D28D64B7}"/>
              </a:ext>
            </a:extLst>
          </p:cNvPr>
          <p:cNvSpPr>
            <a:spLocks noGrp="1" noChangeArrowheads="1"/>
          </p:cNvSpPr>
          <p:nvPr>
            <p:ph type="title"/>
          </p:nvPr>
        </p:nvSpPr>
        <p:spPr/>
        <p:txBody>
          <a:bodyPr/>
          <a:lstStyle/>
          <a:p>
            <a:pPr eaLnBrk="1" hangingPunct="1"/>
            <a:r>
              <a:rPr lang="el-GR" altLang="en-US"/>
              <a:t>Exact Cardinality </a:t>
            </a:r>
          </a:p>
        </p:txBody>
      </p:sp>
      <p:sp>
        <p:nvSpPr>
          <p:cNvPr id="77829" name="Rectangle 3">
            <a:extLst>
              <a:ext uri="{FF2B5EF4-FFF2-40B4-BE49-F238E27FC236}">
                <a16:creationId xmlns:a16="http://schemas.microsoft.com/office/drawing/2014/main" id="{4BE4AADD-10EB-449C-A55B-3DB07C99EF6B}"/>
              </a:ext>
            </a:extLst>
          </p:cNvPr>
          <p:cNvSpPr>
            <a:spLocks noGrp="1" noChangeArrowheads="1"/>
          </p:cNvSpPr>
          <p:nvPr>
            <p:ph type="body" idx="1"/>
          </p:nvPr>
        </p:nvSpPr>
        <p:spPr/>
        <p:txBody>
          <a:bodyPr/>
          <a:lstStyle/>
          <a:p>
            <a:pPr eaLnBrk="1" hangingPunct="1">
              <a:lnSpc>
                <a:spcPct val="80000"/>
              </a:lnSpc>
            </a:pPr>
            <a:r>
              <a:rPr lang="el-GR" altLang="en-US" sz="2000"/>
              <a:t>An </a:t>
            </a:r>
            <a:r>
              <a:rPr lang="el-GR" altLang="en-US" sz="2000" b="1"/>
              <a:t>exact cardinality expression</a:t>
            </a:r>
            <a:r>
              <a:rPr lang="el-GR" altLang="en-US" sz="2000"/>
              <a:t> </a:t>
            </a:r>
            <a:r>
              <a:rPr lang="el-GR" altLang="en-US" sz="2000">
                <a:latin typeface="Courier New" panose="02070309020205020404" pitchFamily="49" charset="0"/>
              </a:rPr>
              <a:t>ObjectExactCardinality(n OPE CE)</a:t>
            </a:r>
            <a:r>
              <a:rPr lang="el-GR" altLang="en-US" sz="2000"/>
              <a:t> consists of a nonnegative integer </a:t>
            </a:r>
            <a:r>
              <a:rPr lang="el-GR" altLang="en-US" sz="2000">
                <a:latin typeface="Courier New" panose="02070309020205020404" pitchFamily="49" charset="0"/>
              </a:rPr>
              <a:t>n</a:t>
            </a:r>
            <a:r>
              <a:rPr lang="el-GR" altLang="en-US" sz="2000"/>
              <a:t>, an object property expression </a:t>
            </a:r>
            <a:r>
              <a:rPr lang="el-GR" altLang="en-US" sz="2000">
                <a:latin typeface="Courier New" panose="02070309020205020404" pitchFamily="49" charset="0"/>
              </a:rPr>
              <a:t>OPE</a:t>
            </a:r>
            <a:r>
              <a:rPr lang="el-GR" altLang="en-US" sz="2000"/>
              <a:t>, and a class expression </a:t>
            </a:r>
            <a:r>
              <a:rPr lang="el-GR" altLang="en-US" sz="2000">
                <a:latin typeface="Courier New" panose="02070309020205020404" pitchFamily="49" charset="0"/>
              </a:rPr>
              <a:t>CE</a:t>
            </a:r>
            <a:r>
              <a:rPr lang="el-GR" altLang="en-US" sz="2000"/>
              <a:t>, and it contains all those individuals that are connected by </a:t>
            </a:r>
            <a:r>
              <a:rPr lang="el-GR" altLang="en-US" sz="2000">
                <a:latin typeface="Courier New" panose="02070309020205020404" pitchFamily="49" charset="0"/>
              </a:rPr>
              <a:t>OPE</a:t>
            </a:r>
            <a:r>
              <a:rPr lang="el-GR" altLang="en-US" sz="2000"/>
              <a:t> to exactly </a:t>
            </a:r>
            <a:r>
              <a:rPr lang="el-GR" altLang="en-US" sz="2000">
                <a:latin typeface="Courier New" panose="02070309020205020404" pitchFamily="49" charset="0"/>
              </a:rPr>
              <a:t>n</a:t>
            </a:r>
            <a:r>
              <a:rPr lang="el-GR" altLang="en-US" sz="2000"/>
              <a:t> different individuals that are instances of </a:t>
            </a:r>
            <a:r>
              <a:rPr lang="el-GR" altLang="en-US" sz="2000">
                <a:latin typeface="Courier New" panose="02070309020205020404" pitchFamily="49" charset="0"/>
              </a:rPr>
              <a:t>CE</a:t>
            </a:r>
            <a:r>
              <a:rPr lang="el-GR" altLang="en-US" sz="2000"/>
              <a:t>. </a:t>
            </a: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r>
              <a:rPr lang="en-US" altLang="en-US" sz="2000"/>
              <a:t>Example:</a:t>
            </a:r>
          </a:p>
          <a:p>
            <a:pPr algn="ctr" eaLnBrk="1" hangingPunct="1">
              <a:lnSpc>
                <a:spcPct val="80000"/>
              </a:lnSpc>
              <a:buFontTx/>
              <a:buNone/>
            </a:pPr>
            <a:r>
              <a:rPr lang="el-GR" altLang="en-US" sz="2000">
                <a:latin typeface="Courier New" panose="02070309020205020404" pitchFamily="49" charset="0"/>
              </a:rPr>
              <a:t>ObjectExactCardinality(1 a:hasPet a:Dog)</a:t>
            </a:r>
            <a:endParaRPr lang="en-US" altLang="en-US" sz="2000">
              <a:latin typeface="Courier New" panose="02070309020205020404" pitchFamily="49" charset="0"/>
            </a:endParaRPr>
          </a:p>
          <a:p>
            <a:pPr algn="ctr" eaLnBrk="1" hangingPunct="1">
              <a:lnSpc>
                <a:spcPct val="80000"/>
              </a:lnSpc>
              <a:buFontTx/>
              <a:buNone/>
            </a:pP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 </a:t>
            </a:r>
            <a:endParaRPr lang="en-US" altLang="en-US" sz="2000">
              <a:latin typeface="Courier New" panose="02070309020205020404" pitchFamily="49" charset="0"/>
            </a:endParaRPr>
          </a:p>
          <a:p>
            <a:pPr eaLnBrk="1" hangingPunct="1">
              <a:lnSpc>
                <a:spcPct val="80000"/>
              </a:lnSpc>
            </a:pPr>
            <a:r>
              <a:rPr lang="en-US" altLang="en-US" sz="2000"/>
              <a:t>The above</a:t>
            </a:r>
            <a:r>
              <a:rPr lang="el-GR" altLang="en-US" sz="2000"/>
              <a:t> expression is equivalent to </a:t>
            </a:r>
            <a:endParaRPr lang="en-US" altLang="en-US" sz="2000"/>
          </a:p>
          <a:p>
            <a:pPr algn="ctr" eaLnBrk="1" hangingPunct="1">
              <a:lnSpc>
                <a:spcPct val="80000"/>
              </a:lnSpc>
              <a:buFontTx/>
              <a:buNone/>
            </a:pPr>
            <a:r>
              <a:rPr lang="el-GR" altLang="en-US" sz="2000">
                <a:latin typeface="Courier New" panose="02070309020205020404" pitchFamily="49" charset="0"/>
              </a:rPr>
              <a:t>ObjectIntersectionOf(</a:t>
            </a: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ObjectMinCardinality</a:t>
            </a:r>
            <a:r>
              <a:rPr lang="en-US" altLang="en-US" sz="2000">
                <a:latin typeface="Courier New" panose="02070309020205020404" pitchFamily="49" charset="0"/>
              </a:rPr>
              <a:t>(</a:t>
            </a:r>
            <a:r>
              <a:rPr lang="el-GR" altLang="en-US" sz="2000">
                <a:latin typeface="Courier New" panose="02070309020205020404" pitchFamily="49" charset="0"/>
              </a:rPr>
              <a:t>n OPE CE)</a:t>
            </a:r>
            <a:endParaRPr lang="en-US" altLang="en-US" sz="2000">
              <a:latin typeface="Courier New" panose="02070309020205020404" pitchFamily="49" charset="0"/>
            </a:endParaRPr>
          </a:p>
          <a:p>
            <a:pPr algn="ctr" eaLnBrk="1" hangingPunct="1">
              <a:lnSpc>
                <a:spcPct val="80000"/>
              </a:lnSpc>
              <a:buFontTx/>
              <a:buNone/>
            </a:pPr>
            <a:r>
              <a:rPr lang="el-GR" altLang="en-US" sz="2000">
                <a:latin typeface="Courier New" panose="02070309020205020404" pitchFamily="49" charset="0"/>
              </a:rPr>
              <a:t> ObjectMaxCardinality(n OPE CE)).</a:t>
            </a:r>
            <a:r>
              <a:rPr lang="el-GR" altLang="en-US" sz="2000"/>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a:extLst>
              <a:ext uri="{FF2B5EF4-FFF2-40B4-BE49-F238E27FC236}">
                <a16:creationId xmlns:a16="http://schemas.microsoft.com/office/drawing/2014/main" id="{9A0E3580-D1D4-4E08-AB0D-C6FB54B6D5E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8851" name="Slide Number Placeholder 5">
            <a:extLst>
              <a:ext uri="{FF2B5EF4-FFF2-40B4-BE49-F238E27FC236}">
                <a16:creationId xmlns:a16="http://schemas.microsoft.com/office/drawing/2014/main" id="{3237DE6C-3394-4DAB-BEF8-172F5B0F8E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5B0F66-3084-48FA-A304-7567AA83BE08}" type="slidenum">
              <a:rPr lang="el-GR" altLang="en-US"/>
              <a:pPr eaLnBrk="1" hangingPunct="1"/>
              <a:t>77</a:t>
            </a:fld>
            <a:endParaRPr lang="el-GR" altLang="en-US"/>
          </a:p>
        </p:txBody>
      </p:sp>
      <p:sp>
        <p:nvSpPr>
          <p:cNvPr id="78852" name="Rectangle 2">
            <a:extLst>
              <a:ext uri="{FF2B5EF4-FFF2-40B4-BE49-F238E27FC236}">
                <a16:creationId xmlns:a16="http://schemas.microsoft.com/office/drawing/2014/main" id="{A65D73C7-85C6-41EC-9649-9BB1F9B7A68A}"/>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78853" name="Rectangle 3">
            <a:extLst>
              <a:ext uri="{FF2B5EF4-FFF2-40B4-BE49-F238E27FC236}">
                <a16:creationId xmlns:a16="http://schemas.microsoft.com/office/drawing/2014/main" id="{52AC4FE2-4EF8-42FF-AA9B-FBF314915731}"/>
              </a:ext>
            </a:extLst>
          </p:cNvPr>
          <p:cNvSpPr>
            <a:spLocks noGrp="1" noChangeArrowheads="1"/>
          </p:cNvSpPr>
          <p:nvPr>
            <p:ph type="body" idx="1"/>
          </p:nvPr>
        </p:nvSpPr>
        <p:spPr/>
        <p:txBody>
          <a:bodyPr/>
          <a:lstStyle/>
          <a:p>
            <a:pPr eaLnBrk="1" hangingPunct="1">
              <a:lnSpc>
                <a:spcPct val="80000"/>
              </a:lnSpc>
            </a:pPr>
            <a:r>
              <a:rPr lang="en-US" altLang="en-US" sz="2000"/>
              <a:t>From</a:t>
            </a:r>
          </a:p>
          <a:p>
            <a:pPr algn="ctr" eaLnBrk="1" hangingPunct="1">
              <a:lnSpc>
                <a:spcPct val="80000"/>
              </a:lnSpc>
              <a:buFontTx/>
              <a:buNone/>
            </a:pPr>
            <a:r>
              <a:rPr lang="en-US" altLang="en-US" sz="2000">
                <a:latin typeface="Courier New" panose="02070309020205020404" pitchFamily="49" charset="0"/>
              </a:rPr>
              <a:t>ObjectPropertyAssertion(a:hasPet a:Peter a:Brian)</a:t>
            </a:r>
          </a:p>
          <a:p>
            <a:pPr algn="ctr" eaLnBrk="1" hangingPunct="1">
              <a:lnSpc>
                <a:spcPct val="80000"/>
              </a:lnSpc>
              <a:buFontTx/>
              <a:buNone/>
            </a:pPr>
            <a:r>
              <a:rPr lang="en-US" altLang="en-US" sz="2000">
                <a:latin typeface="Courier New" panose="02070309020205020404" pitchFamily="49" charset="0"/>
              </a:rPr>
              <a:t> 	 </a:t>
            </a:r>
          </a:p>
          <a:p>
            <a:pPr algn="ctr" eaLnBrk="1" hangingPunct="1">
              <a:lnSpc>
                <a:spcPct val="80000"/>
              </a:lnSpc>
              <a:buFontTx/>
              <a:buNone/>
            </a:pPr>
            <a:r>
              <a:rPr lang="en-US" altLang="en-US" sz="2000">
                <a:latin typeface="Courier New" panose="02070309020205020404" pitchFamily="49" charset="0"/>
              </a:rPr>
              <a:t>ClassAssertion(a:Dog a:Brian) </a:t>
            </a:r>
          </a:p>
          <a:p>
            <a:pPr algn="ctr" eaLnBrk="1" hangingPunct="1">
              <a:lnSpc>
                <a:spcPct val="80000"/>
              </a:lnSpc>
              <a:buFontTx/>
              <a:buNone/>
            </a:pPr>
            <a:r>
              <a:rPr lang="en-US" altLang="en-US" sz="2000">
                <a:latin typeface="Courier New" panose="02070309020205020404" pitchFamily="49" charset="0"/>
              </a:rPr>
              <a:t>	</a:t>
            </a:r>
          </a:p>
          <a:p>
            <a:pPr algn="ctr" eaLnBrk="1" hangingPunct="1">
              <a:lnSpc>
                <a:spcPct val="80000"/>
              </a:lnSpc>
              <a:buFontTx/>
              <a:buNone/>
            </a:pPr>
            <a:r>
              <a:rPr lang="en-US" altLang="en-US" sz="2000">
                <a:latin typeface="Courier New" panose="02070309020205020404" pitchFamily="49" charset="0"/>
              </a:rPr>
              <a:t>ClassAssertion(</a:t>
            </a:r>
          </a:p>
          <a:p>
            <a:pPr algn="ctr" eaLnBrk="1" hangingPunct="1">
              <a:lnSpc>
                <a:spcPct val="80000"/>
              </a:lnSpc>
              <a:buFontTx/>
              <a:buNone/>
            </a:pPr>
            <a:r>
              <a:rPr lang="en-US" altLang="en-US" sz="2000">
                <a:latin typeface="Courier New" panose="02070309020205020404" pitchFamily="49" charset="0"/>
              </a:rPr>
              <a:t>ObjectAllValuesFrom(a:hasPet       ObjectUnionOf(ObjectOneOf(a:Brian)          ObjectComplementOf(a:Dog)))</a:t>
            </a:r>
          </a:p>
          <a:p>
            <a:pPr algn="ctr" eaLnBrk="1" hangingPunct="1">
              <a:lnSpc>
                <a:spcPct val="80000"/>
              </a:lnSpc>
              <a:buFontTx/>
              <a:buNone/>
            </a:pPr>
            <a:r>
              <a:rPr lang="en-US" altLang="en-US" sz="2000">
                <a:latin typeface="Courier New" panose="02070309020205020404" pitchFamily="49" charset="0"/>
              </a:rPr>
              <a:t>    a:Peter) </a:t>
            </a:r>
          </a:p>
          <a:p>
            <a:pPr algn="ctr" eaLnBrk="1" hangingPunct="1">
              <a:lnSpc>
                <a:spcPct val="80000"/>
              </a:lnSpc>
              <a:buFontTx/>
              <a:buNone/>
            </a:pPr>
            <a:endParaRPr lang="en-US" altLang="en-US" sz="2000">
              <a:latin typeface="Courier New" panose="02070309020205020404" pitchFamily="49" charset="0"/>
            </a:endParaRPr>
          </a:p>
          <a:p>
            <a:pPr eaLnBrk="1" hangingPunct="1">
              <a:lnSpc>
                <a:spcPct val="80000"/>
              </a:lnSpc>
              <a:buFontTx/>
              <a:buNone/>
            </a:pPr>
            <a:r>
              <a:rPr lang="en-US" altLang="en-US" sz="2000"/>
              <a:t>   we can infer</a:t>
            </a:r>
          </a:p>
          <a:p>
            <a:pPr eaLnBrk="1" hangingPunct="1">
              <a:lnSpc>
                <a:spcPct val="80000"/>
              </a:lnSpc>
              <a:buFontTx/>
              <a:buNone/>
            </a:pPr>
            <a:endParaRPr lang="en-US" altLang="en-US" sz="2000"/>
          </a:p>
          <a:p>
            <a:pPr algn="ctr" eaLnBrk="1" hangingPunct="1">
              <a:lnSpc>
                <a:spcPct val="80000"/>
              </a:lnSpc>
              <a:buFontTx/>
              <a:buNone/>
            </a:pPr>
            <a:r>
              <a:rPr lang="en-US" altLang="en-US" sz="2000">
                <a:latin typeface="Courier New" panose="02070309020205020404" pitchFamily="49" charset="0"/>
              </a:rPr>
              <a:t>ClassAssertion(ObjectExactCardinality(1 a:hasPet a:Dog) a:Peter)</a:t>
            </a:r>
            <a:endParaRPr lang="el-GR" altLang="en-US" sz="2000">
              <a:latin typeface="Courier New" panose="02070309020205020404" pitchFamily="49"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a:extLst>
              <a:ext uri="{FF2B5EF4-FFF2-40B4-BE49-F238E27FC236}">
                <a16:creationId xmlns:a16="http://schemas.microsoft.com/office/drawing/2014/main" id="{DA2CA31C-49DE-47D2-B3A0-3CA8F22EE3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79875" name="Slide Number Placeholder 5">
            <a:extLst>
              <a:ext uri="{FF2B5EF4-FFF2-40B4-BE49-F238E27FC236}">
                <a16:creationId xmlns:a16="http://schemas.microsoft.com/office/drawing/2014/main" id="{F6C27E91-F1B1-463C-AE4B-AEC51BD1A9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6596EB-F050-401B-BB17-AED7AB8FF842}" type="slidenum">
              <a:rPr lang="el-GR" altLang="en-US"/>
              <a:pPr eaLnBrk="1" hangingPunct="1"/>
              <a:t>78</a:t>
            </a:fld>
            <a:endParaRPr lang="el-GR" altLang="en-US"/>
          </a:p>
        </p:txBody>
      </p:sp>
      <p:sp>
        <p:nvSpPr>
          <p:cNvPr id="79876" name="Rectangle 2">
            <a:extLst>
              <a:ext uri="{FF2B5EF4-FFF2-40B4-BE49-F238E27FC236}">
                <a16:creationId xmlns:a16="http://schemas.microsoft.com/office/drawing/2014/main" id="{C4992A53-5DFB-4E2B-8465-ABD101412F2D}"/>
              </a:ext>
            </a:extLst>
          </p:cNvPr>
          <p:cNvSpPr>
            <a:spLocks noGrp="1" noChangeArrowheads="1"/>
          </p:cNvSpPr>
          <p:nvPr>
            <p:ph type="title"/>
          </p:nvPr>
        </p:nvSpPr>
        <p:spPr/>
        <p:txBody>
          <a:bodyPr/>
          <a:lstStyle/>
          <a:p>
            <a:pPr eaLnBrk="1" hangingPunct="1"/>
            <a:r>
              <a:rPr lang="en-US" altLang="en-US" sz="4000"/>
              <a:t>Ways to Form Class Expressions (cont’d)</a:t>
            </a:r>
            <a:endParaRPr lang="el-GR" altLang="en-US" sz="4000"/>
          </a:p>
        </p:txBody>
      </p:sp>
      <p:sp>
        <p:nvSpPr>
          <p:cNvPr id="79877" name="Rectangle 3">
            <a:extLst>
              <a:ext uri="{FF2B5EF4-FFF2-40B4-BE49-F238E27FC236}">
                <a16:creationId xmlns:a16="http://schemas.microsoft.com/office/drawing/2014/main" id="{C152558F-A5BD-47B7-863B-4777DEA87BDE}"/>
              </a:ext>
            </a:extLst>
          </p:cNvPr>
          <p:cNvSpPr>
            <a:spLocks noGrp="1" noChangeArrowheads="1"/>
          </p:cNvSpPr>
          <p:nvPr>
            <p:ph type="body" idx="1"/>
          </p:nvPr>
        </p:nvSpPr>
        <p:spPr>
          <a:xfrm>
            <a:off x="468313" y="1628775"/>
            <a:ext cx="8229600" cy="4525963"/>
          </a:xfrm>
        </p:spPr>
        <p:txBody>
          <a:bodyPr/>
          <a:lstStyle/>
          <a:p>
            <a:pPr eaLnBrk="1" hangingPunct="1">
              <a:lnSpc>
                <a:spcPct val="90000"/>
              </a:lnSpc>
            </a:pPr>
            <a:r>
              <a:rPr lang="en-US" altLang="en-US" sz="2800"/>
              <a:t>Class expressions can be formed by:</a:t>
            </a:r>
          </a:p>
          <a:p>
            <a:pPr lvl="1" eaLnBrk="1" hangingPunct="1">
              <a:lnSpc>
                <a:spcPct val="90000"/>
              </a:lnSpc>
            </a:pPr>
            <a:r>
              <a:rPr lang="en-US" altLang="en-US" sz="2400"/>
              <a:t>Applying the </a:t>
            </a:r>
            <a:r>
              <a:rPr lang="el-GR" altLang="en-US" sz="2400"/>
              <a:t>standard </a:t>
            </a:r>
            <a:r>
              <a:rPr lang="el-GR" altLang="en-US" sz="2400" b="1"/>
              <a:t>Boolean connectives</a:t>
            </a:r>
            <a:r>
              <a:rPr lang="el-GR" altLang="en-US" sz="2400"/>
              <a:t> </a:t>
            </a:r>
            <a:r>
              <a:rPr lang="en-US" altLang="en-US" sz="2400"/>
              <a:t>to simpler class expressions or by </a:t>
            </a:r>
            <a:r>
              <a:rPr lang="en-US" altLang="en-US" sz="2400" b="1"/>
              <a:t>enumerating the individuals</a:t>
            </a:r>
            <a:r>
              <a:rPr lang="en-US" altLang="en-US" sz="2400"/>
              <a:t> that belong to an expression.</a:t>
            </a:r>
          </a:p>
          <a:p>
            <a:pPr lvl="1" eaLnBrk="1" hangingPunct="1">
              <a:lnSpc>
                <a:spcPct val="90000"/>
              </a:lnSpc>
            </a:pPr>
            <a:r>
              <a:rPr lang="en-US" altLang="en-US" sz="2400"/>
              <a:t>Placing</a:t>
            </a:r>
            <a:r>
              <a:rPr lang="el-GR" altLang="en-US" sz="2400" b="1"/>
              <a:t> restrictions on object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a:t>
            </a:r>
            <a:r>
              <a:rPr lang="el-GR" altLang="en-US" sz="2400"/>
              <a:t> of object property expressions</a:t>
            </a:r>
            <a:r>
              <a:rPr lang="en-US" altLang="en-US" sz="2400"/>
              <a:t>.</a:t>
            </a:r>
          </a:p>
          <a:p>
            <a:pPr lvl="1" eaLnBrk="1" hangingPunct="1">
              <a:lnSpc>
                <a:spcPct val="90000"/>
              </a:lnSpc>
            </a:pPr>
            <a:r>
              <a:rPr lang="en-US" altLang="en-US" sz="2400"/>
              <a:t>P</a:t>
            </a:r>
            <a:r>
              <a:rPr lang="el-GR" altLang="en-US" sz="2400"/>
              <a:t>lacing</a:t>
            </a:r>
            <a:r>
              <a:rPr lang="el-GR" altLang="en-US" sz="2400" b="1"/>
              <a:t> restrictions on data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 </a:t>
            </a:r>
            <a:r>
              <a:rPr lang="el-GR" altLang="en-US" sz="2400"/>
              <a:t>of data property expressions.</a:t>
            </a:r>
            <a:endParaRPr lang="en-US" altLang="en-US" sz="2400"/>
          </a:p>
          <a:p>
            <a:pPr lvl="1" eaLnBrk="1" hangingPunct="1">
              <a:lnSpc>
                <a:spcPct val="90000"/>
              </a:lnSpc>
            </a:pPr>
            <a:endParaRPr lang="el-GR" altLang="en-US" sz="2400"/>
          </a:p>
        </p:txBody>
      </p:sp>
      <p:sp>
        <p:nvSpPr>
          <p:cNvPr id="79878" name="AutoShape 4">
            <a:extLst>
              <a:ext uri="{FF2B5EF4-FFF2-40B4-BE49-F238E27FC236}">
                <a16:creationId xmlns:a16="http://schemas.microsoft.com/office/drawing/2014/main" id="{18577DF5-79C6-498F-9245-0BAD3DF23FA5}"/>
              </a:ext>
            </a:extLst>
          </p:cNvPr>
          <p:cNvSpPr>
            <a:spLocks noChangeArrowheads="1"/>
          </p:cNvSpPr>
          <p:nvPr/>
        </p:nvSpPr>
        <p:spPr bwMode="auto">
          <a:xfrm rot="-5400000">
            <a:off x="8568532" y="4617244"/>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a:extLst>
              <a:ext uri="{FF2B5EF4-FFF2-40B4-BE49-F238E27FC236}">
                <a16:creationId xmlns:a16="http://schemas.microsoft.com/office/drawing/2014/main" id="{344089EF-2FB1-41A9-998E-5E332504C0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0899" name="Slide Number Placeholder 5">
            <a:extLst>
              <a:ext uri="{FF2B5EF4-FFF2-40B4-BE49-F238E27FC236}">
                <a16:creationId xmlns:a16="http://schemas.microsoft.com/office/drawing/2014/main" id="{81053545-33BF-4F83-85EE-6B3F8134EF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432430-4F0C-4C6F-9027-AFD327DE5DC8}" type="slidenum">
              <a:rPr lang="el-GR" altLang="en-US"/>
              <a:pPr eaLnBrk="1" hangingPunct="1"/>
              <a:t>79</a:t>
            </a:fld>
            <a:endParaRPr lang="el-GR" altLang="en-US"/>
          </a:p>
        </p:txBody>
      </p:sp>
      <p:sp>
        <p:nvSpPr>
          <p:cNvPr id="80900" name="Rectangle 2">
            <a:extLst>
              <a:ext uri="{FF2B5EF4-FFF2-40B4-BE49-F238E27FC236}">
                <a16:creationId xmlns:a16="http://schemas.microsoft.com/office/drawing/2014/main" id="{F2FB2727-31E5-4447-BE02-EFCF5F34E679}"/>
              </a:ext>
            </a:extLst>
          </p:cNvPr>
          <p:cNvSpPr>
            <a:spLocks noGrp="1" noChangeArrowheads="1"/>
          </p:cNvSpPr>
          <p:nvPr>
            <p:ph type="title"/>
          </p:nvPr>
        </p:nvSpPr>
        <p:spPr/>
        <p:txBody>
          <a:bodyPr/>
          <a:lstStyle/>
          <a:p>
            <a:pPr eaLnBrk="1" hangingPunct="1"/>
            <a:r>
              <a:rPr lang="en-US" altLang="en-US"/>
              <a:t>Data Property Restrictions</a:t>
            </a:r>
            <a:endParaRPr lang="el-GR" altLang="en-US"/>
          </a:p>
        </p:txBody>
      </p:sp>
      <p:sp>
        <p:nvSpPr>
          <p:cNvPr id="80901" name="Rectangle 3">
            <a:extLst>
              <a:ext uri="{FF2B5EF4-FFF2-40B4-BE49-F238E27FC236}">
                <a16:creationId xmlns:a16="http://schemas.microsoft.com/office/drawing/2014/main" id="{1C6BCED0-F0C7-4921-9126-AA8E45DDBDD3}"/>
              </a:ext>
            </a:extLst>
          </p:cNvPr>
          <p:cNvSpPr>
            <a:spLocks noGrp="1" noChangeArrowheads="1"/>
          </p:cNvSpPr>
          <p:nvPr>
            <p:ph type="body" idx="1"/>
          </p:nvPr>
        </p:nvSpPr>
        <p:spPr/>
        <p:txBody>
          <a:bodyPr/>
          <a:lstStyle/>
          <a:p>
            <a:pPr eaLnBrk="1" hangingPunct="1">
              <a:lnSpc>
                <a:spcPct val="80000"/>
              </a:lnSpc>
            </a:pPr>
            <a:r>
              <a:rPr lang="en-US" altLang="en-US" sz="1800"/>
              <a:t>Data property restrictions</a:t>
            </a:r>
            <a:r>
              <a:rPr lang="el-GR" altLang="en-US" sz="1800"/>
              <a:t> are similar to the restrictions on object property expressions</a:t>
            </a:r>
            <a:r>
              <a:rPr lang="en-US" altLang="en-US" sz="1800"/>
              <a:t>.</a:t>
            </a:r>
          </a:p>
          <a:p>
            <a:pPr eaLnBrk="1" hangingPunct="1">
              <a:lnSpc>
                <a:spcPct val="80000"/>
              </a:lnSpc>
            </a:pPr>
            <a:endParaRPr lang="en-US" altLang="en-US" sz="1800"/>
          </a:p>
          <a:p>
            <a:pPr eaLnBrk="1" hangingPunct="1">
              <a:lnSpc>
                <a:spcPct val="80000"/>
              </a:lnSpc>
            </a:pPr>
            <a:r>
              <a:rPr lang="en-US" altLang="en-US" sz="1800"/>
              <a:t>T</a:t>
            </a:r>
            <a:r>
              <a:rPr lang="el-GR" altLang="en-US" sz="1800"/>
              <a:t>he main difference</a:t>
            </a:r>
            <a:r>
              <a:rPr lang="en-US" altLang="en-US" sz="1800"/>
              <a:t> is</a:t>
            </a:r>
            <a:r>
              <a:rPr lang="el-GR" altLang="en-US" sz="1800"/>
              <a:t> that the expressions for existential and universal quantification allow for </a:t>
            </a:r>
            <a:r>
              <a:rPr lang="el-GR" altLang="en-US" sz="1800" b="1"/>
              <a:t>n-ary data ranges</a:t>
            </a:r>
            <a:r>
              <a:rPr lang="el-GR" altLang="en-US" sz="1800"/>
              <a:t>.</a:t>
            </a:r>
            <a:endParaRPr lang="en-US" altLang="en-US" sz="1800"/>
          </a:p>
          <a:p>
            <a:pPr eaLnBrk="1" hangingPunct="1">
              <a:lnSpc>
                <a:spcPct val="80000"/>
              </a:lnSpc>
            </a:pPr>
            <a:endParaRPr lang="en-US" altLang="en-US" sz="1800"/>
          </a:p>
          <a:p>
            <a:pPr eaLnBrk="1" hangingPunct="1">
              <a:lnSpc>
                <a:spcPct val="80000"/>
              </a:lnSpc>
            </a:pPr>
            <a:r>
              <a:rPr lang="en-US" altLang="en-US" sz="1800"/>
              <a:t>Given the syntax for data ranges given earlier, only </a:t>
            </a:r>
            <a:r>
              <a:rPr lang="en-US" altLang="en-US" sz="1800" b="1"/>
              <a:t>unary</a:t>
            </a:r>
            <a:r>
              <a:rPr lang="en-US" altLang="en-US" sz="1800"/>
              <a:t> data ranges are supported.</a:t>
            </a:r>
          </a:p>
          <a:p>
            <a:pPr eaLnBrk="1" hangingPunct="1">
              <a:lnSpc>
                <a:spcPct val="80000"/>
              </a:lnSpc>
            </a:pPr>
            <a:endParaRPr lang="en-US" altLang="en-US" sz="1800"/>
          </a:p>
          <a:p>
            <a:pPr eaLnBrk="1" hangingPunct="1">
              <a:lnSpc>
                <a:spcPct val="80000"/>
              </a:lnSpc>
            </a:pPr>
            <a:r>
              <a:rPr lang="en-US" altLang="en-US" sz="1800"/>
              <a:t>However, the specification aprovide the syntactic constructs needed to have </a:t>
            </a:r>
            <a:r>
              <a:rPr lang="en-US" altLang="en-US" sz="1800" b="1"/>
              <a:t>n-ary data ranges</a:t>
            </a:r>
            <a:r>
              <a:rPr lang="en-US" altLang="en-US" sz="1800"/>
              <a:t> e.g., sets of rectangles defined by appropriate geometric constraints.</a:t>
            </a:r>
            <a:r>
              <a:rPr lang="el-GR" altLang="en-US" sz="1800"/>
              <a:t> </a:t>
            </a:r>
            <a:endParaRPr lang="en-US" altLang="en-US" sz="1800"/>
          </a:p>
          <a:p>
            <a:pPr eaLnBrk="1" hangingPunct="1">
              <a:lnSpc>
                <a:spcPct val="80000"/>
              </a:lnSpc>
            </a:pPr>
            <a:endParaRPr lang="en-US" altLang="en-US" sz="1800"/>
          </a:p>
          <a:p>
            <a:pPr eaLnBrk="1" hangingPunct="1">
              <a:lnSpc>
                <a:spcPct val="80000"/>
              </a:lnSpc>
            </a:pPr>
            <a:r>
              <a:rPr lang="el-GR" altLang="en-US" sz="1800"/>
              <a:t>The </a:t>
            </a:r>
            <a:r>
              <a:rPr lang="en-US" altLang="en-US" sz="1800"/>
              <a:t>“</a:t>
            </a:r>
            <a:r>
              <a:rPr lang="el-GR" altLang="en-US" sz="1800"/>
              <a:t>Data Range Extension: Linear Equations</a:t>
            </a:r>
            <a:r>
              <a:rPr lang="en-US" altLang="en-US" sz="1800"/>
              <a:t>” W3C </a:t>
            </a:r>
            <a:r>
              <a:rPr lang="el-GR" altLang="en-US" sz="1800"/>
              <a:t>note proposes an extension to OWL 2 for defining </a:t>
            </a:r>
            <a:r>
              <a:rPr lang="en-US" altLang="en-US" sz="1800"/>
              <a:t>n-ary </a:t>
            </a:r>
            <a:r>
              <a:rPr lang="el-GR" altLang="en-US" sz="1800"/>
              <a:t>data ranges in terms of linear (in)equations with rational coefficients. </a:t>
            </a:r>
            <a:r>
              <a:rPr lang="en-US" altLang="en-US" sz="1800"/>
              <a:t>See </a:t>
            </a:r>
            <a:r>
              <a:rPr lang="el-GR" altLang="en-US" sz="1800">
                <a:hlinkClick r:id="rId3"/>
              </a:rPr>
              <a:t>http://www.w3.org/TR/owl2-dr-linear/</a:t>
            </a:r>
            <a:r>
              <a:rPr lang="en-US" altLang="en-US" sz="2800"/>
              <a:t> .</a:t>
            </a:r>
            <a:endParaRPr lang="el-GR"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6ABB011A-6816-4F87-B07D-5E893E49C92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219" name="Slide Number Placeholder 5">
            <a:extLst>
              <a:ext uri="{FF2B5EF4-FFF2-40B4-BE49-F238E27FC236}">
                <a16:creationId xmlns:a16="http://schemas.microsoft.com/office/drawing/2014/main" id="{FE1BFD60-7A94-4EB4-8100-9A65245C49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D6571B-4F85-46FE-8471-26E1BE4B038A}" type="slidenum">
              <a:rPr lang="el-GR" altLang="en-US"/>
              <a:pPr eaLnBrk="1" hangingPunct="1"/>
              <a:t>8</a:t>
            </a:fld>
            <a:endParaRPr lang="el-GR" altLang="en-US"/>
          </a:p>
        </p:txBody>
      </p:sp>
      <p:sp>
        <p:nvSpPr>
          <p:cNvPr id="9220" name="Rectangle 2">
            <a:extLst>
              <a:ext uri="{FF2B5EF4-FFF2-40B4-BE49-F238E27FC236}">
                <a16:creationId xmlns:a16="http://schemas.microsoft.com/office/drawing/2014/main" id="{5195AF74-9FC4-42DB-BD13-7A52610AA497}"/>
              </a:ext>
            </a:extLst>
          </p:cNvPr>
          <p:cNvSpPr>
            <a:spLocks noGrp="1" noChangeArrowheads="1"/>
          </p:cNvSpPr>
          <p:nvPr>
            <p:ph type="title"/>
          </p:nvPr>
        </p:nvSpPr>
        <p:spPr/>
        <p:txBody>
          <a:bodyPr/>
          <a:lstStyle/>
          <a:p>
            <a:pPr eaLnBrk="1" hangingPunct="1"/>
            <a:r>
              <a:rPr lang="en-US" altLang="en-US"/>
              <a:t>OWL 2 Terminology</a:t>
            </a:r>
            <a:endParaRPr lang="el-GR" altLang="en-US"/>
          </a:p>
        </p:txBody>
      </p:sp>
      <p:sp>
        <p:nvSpPr>
          <p:cNvPr id="9221" name="Rectangle 3">
            <a:extLst>
              <a:ext uri="{FF2B5EF4-FFF2-40B4-BE49-F238E27FC236}">
                <a16:creationId xmlns:a16="http://schemas.microsoft.com/office/drawing/2014/main" id="{EDBF0FBD-53B5-46E1-9024-08026508B27C}"/>
              </a:ext>
            </a:extLst>
          </p:cNvPr>
          <p:cNvSpPr>
            <a:spLocks noGrp="1" noChangeArrowheads="1"/>
          </p:cNvSpPr>
          <p:nvPr>
            <p:ph type="body" idx="1"/>
          </p:nvPr>
        </p:nvSpPr>
        <p:spPr/>
        <p:txBody>
          <a:bodyPr/>
          <a:lstStyle/>
          <a:p>
            <a:pPr eaLnBrk="1" hangingPunct="1">
              <a:lnSpc>
                <a:spcPct val="90000"/>
              </a:lnSpc>
            </a:pPr>
            <a:r>
              <a:rPr lang="en-US" altLang="en-US"/>
              <a:t>The things or objects about which knowledge is represented (e.g., John, Mary) are called </a:t>
            </a:r>
            <a:r>
              <a:rPr lang="en-US" altLang="en-US" b="1"/>
              <a:t>individuals</a:t>
            </a:r>
            <a:r>
              <a:rPr lang="en-US" altLang="en-US"/>
              <a:t>.</a:t>
            </a:r>
          </a:p>
          <a:p>
            <a:pPr eaLnBrk="1" hangingPunct="1">
              <a:lnSpc>
                <a:spcPct val="90000"/>
              </a:lnSpc>
            </a:pPr>
            <a:r>
              <a:rPr lang="en-US" altLang="en-US"/>
              <a:t> Groups of things (e.g., female) are called </a:t>
            </a:r>
            <a:r>
              <a:rPr lang="en-US" altLang="en-US" b="1"/>
              <a:t>classes</a:t>
            </a:r>
            <a:r>
              <a:rPr lang="en-US" altLang="en-US"/>
              <a:t>.</a:t>
            </a:r>
          </a:p>
          <a:p>
            <a:pPr eaLnBrk="1" hangingPunct="1">
              <a:lnSpc>
                <a:spcPct val="90000"/>
              </a:lnSpc>
            </a:pPr>
            <a:r>
              <a:rPr lang="en-US" altLang="en-US"/>
              <a:t>Relations between things (e.g., married) are called </a:t>
            </a:r>
            <a:r>
              <a:rPr lang="en-US" altLang="en-US" b="1"/>
              <a:t>properties</a:t>
            </a:r>
            <a:r>
              <a:rPr lang="en-US" altLang="en-US"/>
              <a:t>.</a:t>
            </a:r>
          </a:p>
          <a:p>
            <a:pPr eaLnBrk="1" hangingPunct="1">
              <a:lnSpc>
                <a:spcPct val="90000"/>
              </a:lnSpc>
            </a:pPr>
            <a:r>
              <a:rPr lang="en-US" altLang="en-US"/>
              <a:t>Individuals, classes and properties are called </a:t>
            </a:r>
            <a:r>
              <a:rPr lang="en-US" altLang="en-US" b="1"/>
              <a:t>entities</a:t>
            </a:r>
            <a:r>
              <a:rPr lang="en-US" altLang="en-US"/>
              <a:t>.</a:t>
            </a:r>
          </a:p>
          <a:p>
            <a:pPr eaLnBrk="1" hangingPunct="1">
              <a:lnSpc>
                <a:spcPct val="90000"/>
              </a:lnSpc>
            </a:pPr>
            <a:endParaRPr lang="el-GR"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a:extLst>
              <a:ext uri="{FF2B5EF4-FFF2-40B4-BE49-F238E27FC236}">
                <a16:creationId xmlns:a16="http://schemas.microsoft.com/office/drawing/2014/main" id="{2FC57481-AF62-43F4-89B9-D8C850B1D7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1923" name="Slide Number Placeholder 5">
            <a:extLst>
              <a:ext uri="{FF2B5EF4-FFF2-40B4-BE49-F238E27FC236}">
                <a16:creationId xmlns:a16="http://schemas.microsoft.com/office/drawing/2014/main" id="{5D7EC746-13FD-4A4B-B84D-9FA969741D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1E5AC1-0360-45B6-95AB-708A705D45A3}" type="slidenum">
              <a:rPr lang="el-GR" altLang="en-US"/>
              <a:pPr eaLnBrk="1" hangingPunct="1"/>
              <a:t>80</a:t>
            </a:fld>
            <a:endParaRPr lang="el-GR" altLang="en-US"/>
          </a:p>
        </p:txBody>
      </p:sp>
      <p:sp>
        <p:nvSpPr>
          <p:cNvPr id="81924" name="Rectangle 2">
            <a:extLst>
              <a:ext uri="{FF2B5EF4-FFF2-40B4-BE49-F238E27FC236}">
                <a16:creationId xmlns:a16="http://schemas.microsoft.com/office/drawing/2014/main" id="{5780A7C0-AA4D-4599-9A71-500F2BA5BC26}"/>
              </a:ext>
            </a:extLst>
          </p:cNvPr>
          <p:cNvSpPr>
            <a:spLocks noGrp="1" noChangeArrowheads="1"/>
          </p:cNvSpPr>
          <p:nvPr>
            <p:ph type="title"/>
          </p:nvPr>
        </p:nvSpPr>
        <p:spPr/>
        <p:txBody>
          <a:bodyPr/>
          <a:lstStyle/>
          <a:p>
            <a:pPr eaLnBrk="1" hangingPunct="1"/>
            <a:r>
              <a:rPr lang="el-GR" altLang="en-US"/>
              <a:t>Data Property Restrictions</a:t>
            </a:r>
          </a:p>
        </p:txBody>
      </p:sp>
      <p:pic>
        <p:nvPicPr>
          <p:cNvPr id="81925" name="Picture 3">
            <a:extLst>
              <a:ext uri="{FF2B5EF4-FFF2-40B4-BE49-F238E27FC236}">
                <a16:creationId xmlns:a16="http://schemas.microsoft.com/office/drawing/2014/main" id="{08FC4E0F-0307-49F7-B4C2-9B884E00513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a:extLst>
              <a:ext uri="{FF2B5EF4-FFF2-40B4-BE49-F238E27FC236}">
                <a16:creationId xmlns:a16="http://schemas.microsoft.com/office/drawing/2014/main" id="{A5653093-08E6-4E9F-B97A-3F36229FE43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2947" name="Slide Number Placeholder 5">
            <a:extLst>
              <a:ext uri="{FF2B5EF4-FFF2-40B4-BE49-F238E27FC236}">
                <a16:creationId xmlns:a16="http://schemas.microsoft.com/office/drawing/2014/main" id="{51179F41-C1B3-471E-81FC-A071B0D211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F2CF76-60BF-4A45-ACBC-A27781F916EE}" type="slidenum">
              <a:rPr lang="el-GR" altLang="en-US"/>
              <a:pPr eaLnBrk="1" hangingPunct="1"/>
              <a:t>81</a:t>
            </a:fld>
            <a:endParaRPr lang="el-GR" altLang="en-US"/>
          </a:p>
        </p:txBody>
      </p:sp>
      <p:sp>
        <p:nvSpPr>
          <p:cNvPr id="82948" name="Rectangle 2">
            <a:extLst>
              <a:ext uri="{FF2B5EF4-FFF2-40B4-BE49-F238E27FC236}">
                <a16:creationId xmlns:a16="http://schemas.microsoft.com/office/drawing/2014/main" id="{5A8214E5-B88E-413F-AF45-1E2A6C513CF9}"/>
              </a:ext>
            </a:extLst>
          </p:cNvPr>
          <p:cNvSpPr>
            <a:spLocks noGrp="1" noChangeArrowheads="1"/>
          </p:cNvSpPr>
          <p:nvPr>
            <p:ph type="title"/>
          </p:nvPr>
        </p:nvSpPr>
        <p:spPr/>
        <p:txBody>
          <a:bodyPr/>
          <a:lstStyle/>
          <a:p>
            <a:pPr eaLnBrk="1" hangingPunct="1"/>
            <a:r>
              <a:rPr lang="el-GR" altLang="en-US"/>
              <a:t>Existential Quantification </a:t>
            </a:r>
          </a:p>
        </p:txBody>
      </p:sp>
      <p:sp>
        <p:nvSpPr>
          <p:cNvPr id="82949" name="Rectangle 3">
            <a:extLst>
              <a:ext uri="{FF2B5EF4-FFF2-40B4-BE49-F238E27FC236}">
                <a16:creationId xmlns:a16="http://schemas.microsoft.com/office/drawing/2014/main" id="{48FE83D2-3D2E-40A6-9EEF-A839B115F7E8}"/>
              </a:ext>
            </a:extLst>
          </p:cNvPr>
          <p:cNvSpPr>
            <a:spLocks noGrp="1" noChangeArrowheads="1"/>
          </p:cNvSpPr>
          <p:nvPr>
            <p:ph type="body" idx="1"/>
          </p:nvPr>
        </p:nvSpPr>
        <p:spPr/>
        <p:txBody>
          <a:bodyPr/>
          <a:lstStyle/>
          <a:p>
            <a:pPr eaLnBrk="1" hangingPunct="1">
              <a:lnSpc>
                <a:spcPct val="80000"/>
              </a:lnSpc>
            </a:pPr>
            <a:r>
              <a:rPr lang="el-GR" altLang="en-US" sz="1800"/>
              <a:t>An </a:t>
            </a:r>
            <a:r>
              <a:rPr lang="el-GR" altLang="en-US" sz="1800" b="1"/>
              <a:t>existential class expression</a:t>
            </a:r>
            <a:r>
              <a:rPr lang="el-GR" altLang="en-US" sz="1800"/>
              <a:t> </a:t>
            </a:r>
            <a:r>
              <a:rPr lang="el-GR" altLang="en-US" sz="1800">
                <a:latin typeface="Courier New" panose="02070309020205020404" pitchFamily="49" charset="0"/>
              </a:rPr>
              <a:t>DataSomeValuesFrom(DPE1 ... DPEn DR)</a:t>
            </a:r>
            <a:r>
              <a:rPr lang="el-GR" altLang="en-US" sz="1800"/>
              <a:t> consists of n data property expressions </a:t>
            </a:r>
            <a:r>
              <a:rPr lang="el-GR" altLang="en-US" sz="1800">
                <a:latin typeface="Courier New" panose="02070309020205020404" pitchFamily="49" charset="0"/>
              </a:rPr>
              <a:t>DPEi,1≤i≤n,</a:t>
            </a:r>
            <a:r>
              <a:rPr lang="el-GR" altLang="en-US" sz="1800"/>
              <a:t> and a data range </a:t>
            </a:r>
            <a:r>
              <a:rPr lang="el-GR" altLang="en-US" sz="1800">
                <a:latin typeface="Courier New" panose="02070309020205020404" pitchFamily="49" charset="0"/>
              </a:rPr>
              <a:t>DR</a:t>
            </a:r>
            <a:r>
              <a:rPr lang="el-GR" altLang="en-US" sz="1800"/>
              <a:t> whose arity </a:t>
            </a:r>
            <a:r>
              <a:rPr lang="en-US" altLang="en-US" sz="1800"/>
              <a:t>must</a:t>
            </a:r>
            <a:r>
              <a:rPr lang="el-GR" altLang="en-US" sz="1800" b="1"/>
              <a:t> </a:t>
            </a:r>
            <a:r>
              <a:rPr lang="el-GR" altLang="en-US" sz="1800"/>
              <a:t>be </a:t>
            </a:r>
            <a:r>
              <a:rPr lang="el-GR" altLang="en-US" sz="1800">
                <a:latin typeface="Courier New" panose="02070309020205020404" pitchFamily="49" charset="0"/>
              </a:rPr>
              <a:t>n</a:t>
            </a:r>
            <a:r>
              <a:rPr lang="el-GR" altLang="en-US" sz="1800"/>
              <a:t>. </a:t>
            </a:r>
            <a:endParaRPr lang="en-US" altLang="en-US" sz="1800"/>
          </a:p>
          <a:p>
            <a:pPr eaLnBrk="1" hangingPunct="1">
              <a:lnSpc>
                <a:spcPct val="80000"/>
              </a:lnSpc>
            </a:pPr>
            <a:endParaRPr lang="en-US" altLang="en-US" sz="1800"/>
          </a:p>
          <a:p>
            <a:pPr eaLnBrk="1" hangingPunct="1">
              <a:lnSpc>
                <a:spcPct val="80000"/>
              </a:lnSpc>
            </a:pPr>
            <a:r>
              <a:rPr lang="el-GR" altLang="en-US" sz="1800"/>
              <a:t>Such a class expression contains all those individuals that are connected by </a:t>
            </a:r>
            <a:r>
              <a:rPr lang="el-GR" altLang="en-US" sz="1800">
                <a:latin typeface="Courier New" panose="02070309020205020404" pitchFamily="49" charset="0"/>
              </a:rPr>
              <a:t>DPEi</a:t>
            </a:r>
            <a:r>
              <a:rPr lang="el-GR" altLang="en-US" sz="1800"/>
              <a:t> to literals </a:t>
            </a:r>
            <a:r>
              <a:rPr lang="el-GR" altLang="en-US" sz="1800">
                <a:latin typeface="Courier New" panose="02070309020205020404" pitchFamily="49" charset="0"/>
              </a:rPr>
              <a:t>lti,1≤i≤n</a:t>
            </a:r>
            <a:r>
              <a:rPr lang="el-GR" altLang="en-US" sz="1800"/>
              <a:t>,</a:t>
            </a:r>
            <a:r>
              <a:rPr lang="en-US" altLang="en-US" sz="1800"/>
              <a:t> </a:t>
            </a:r>
            <a:r>
              <a:rPr lang="el-GR" altLang="en-US" sz="1800"/>
              <a:t>such that the tuple </a:t>
            </a:r>
            <a:r>
              <a:rPr lang="el-GR" altLang="en-US" sz="1800">
                <a:latin typeface="Courier New" panose="02070309020205020404" pitchFamily="49" charset="0"/>
              </a:rPr>
              <a:t>(lt1 ,...,ltn)</a:t>
            </a:r>
            <a:r>
              <a:rPr lang="el-GR" altLang="en-US" sz="1800"/>
              <a:t> is in </a:t>
            </a:r>
            <a:r>
              <a:rPr lang="el-GR" altLang="en-US" sz="1800">
                <a:latin typeface="Courier New" panose="02070309020205020404" pitchFamily="49" charset="0"/>
              </a:rPr>
              <a:t>DR</a:t>
            </a:r>
            <a:r>
              <a:rPr lang="el-GR" altLang="en-US" sz="1800"/>
              <a:t>. </a:t>
            </a:r>
            <a:endParaRPr lang="en-US" altLang="en-US" sz="1800"/>
          </a:p>
          <a:p>
            <a:pPr eaLnBrk="1" hangingPunct="1">
              <a:lnSpc>
                <a:spcPct val="80000"/>
              </a:lnSpc>
            </a:pPr>
            <a:endParaRPr lang="en-US" altLang="en-US" sz="1800"/>
          </a:p>
          <a:p>
            <a:pPr eaLnBrk="1" hangingPunct="1">
              <a:lnSpc>
                <a:spcPct val="80000"/>
              </a:lnSpc>
            </a:pPr>
            <a:r>
              <a:rPr lang="en-US" altLang="en-US" sz="1800"/>
              <a:t>Example:</a:t>
            </a:r>
          </a:p>
          <a:p>
            <a:pPr algn="ctr" eaLnBrk="1" hangingPunct="1">
              <a:lnSpc>
                <a:spcPct val="80000"/>
              </a:lnSpc>
              <a:buFontTx/>
              <a:buNone/>
            </a:pPr>
            <a:r>
              <a:rPr lang="en-US" altLang="en-US" sz="1800">
                <a:latin typeface="Courier New" panose="02070309020205020404" pitchFamily="49" charset="0"/>
              </a:rPr>
              <a:t>DataSomeValuesFrom(a:hasAge DatatypeRestriction(xsd:integer xsd:maxExclusive "20"^^xsd:integer))</a:t>
            </a:r>
          </a:p>
          <a:p>
            <a:pPr algn="ctr" eaLnBrk="1" hangingPunct="1">
              <a:lnSpc>
                <a:spcPct val="80000"/>
              </a:lnSpc>
              <a:buFontTx/>
              <a:buNone/>
            </a:pPr>
            <a:endParaRPr lang="en-US" altLang="en-US" sz="1800">
              <a:latin typeface="Courier New" panose="02070309020205020404" pitchFamily="49" charset="0"/>
            </a:endParaRPr>
          </a:p>
          <a:p>
            <a:pPr algn="ctr" eaLnBrk="1" hangingPunct="1">
              <a:lnSpc>
                <a:spcPct val="80000"/>
              </a:lnSpc>
              <a:buFontTx/>
              <a:buNone/>
            </a:pPr>
            <a:endParaRPr lang="en-US" altLang="en-US" sz="1800">
              <a:latin typeface="Courier New" panose="02070309020205020404" pitchFamily="49" charset="0"/>
            </a:endParaRPr>
          </a:p>
          <a:p>
            <a:pPr eaLnBrk="1" hangingPunct="1">
              <a:lnSpc>
                <a:spcPct val="80000"/>
              </a:lnSpc>
            </a:pPr>
            <a:r>
              <a:rPr lang="el-GR" altLang="en-US" sz="1800"/>
              <a:t>A class expression of the form </a:t>
            </a:r>
            <a:r>
              <a:rPr lang="el-GR" altLang="en-US" sz="1800">
                <a:latin typeface="Courier New" panose="02070309020205020404" pitchFamily="49" charset="0"/>
              </a:rPr>
              <a:t>DataSomeValuesFrom(DPE DR)</a:t>
            </a:r>
            <a:r>
              <a:rPr lang="el-GR" altLang="en-US" sz="1800"/>
              <a:t> </a:t>
            </a:r>
            <a:r>
              <a:rPr lang="en-US" altLang="en-US" sz="1800"/>
              <a:t>is equivalent to</a:t>
            </a:r>
            <a:r>
              <a:rPr lang="el-GR" altLang="en-US" sz="1800"/>
              <a:t> the class expression </a:t>
            </a:r>
            <a:r>
              <a:rPr lang="el-GR" altLang="en-US" sz="1800">
                <a:latin typeface="Courier New" panose="02070309020205020404" pitchFamily="49" charset="0"/>
              </a:rPr>
              <a:t>DataMinCardinality(1 DPE D</a:t>
            </a:r>
            <a:r>
              <a:rPr lang="en-US" altLang="en-US" sz="1800">
                <a:latin typeface="Courier New" panose="02070309020205020404" pitchFamily="49" charset="0"/>
              </a:rPr>
              <a:t>R</a:t>
            </a:r>
            <a:r>
              <a:rPr lang="el-GR" altLang="en-US" sz="1800">
                <a:latin typeface="Courier New" panose="02070309020205020404" pitchFamily="49" charset="0"/>
              </a:rPr>
              <a:t>).</a:t>
            </a:r>
            <a:r>
              <a:rPr lang="el-GR" altLang="en-US" sz="180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a:extLst>
              <a:ext uri="{FF2B5EF4-FFF2-40B4-BE49-F238E27FC236}">
                <a16:creationId xmlns:a16="http://schemas.microsoft.com/office/drawing/2014/main" id="{EA10AFB0-93AD-4D98-A974-5480410EDC7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3971" name="Slide Number Placeholder 5">
            <a:extLst>
              <a:ext uri="{FF2B5EF4-FFF2-40B4-BE49-F238E27FC236}">
                <a16:creationId xmlns:a16="http://schemas.microsoft.com/office/drawing/2014/main" id="{CF348643-DEA9-42D7-B688-36EA2A4E1C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860F1A-958F-499E-9F9A-75B2A5529C91}" type="slidenum">
              <a:rPr lang="el-GR" altLang="en-US"/>
              <a:pPr eaLnBrk="1" hangingPunct="1"/>
              <a:t>82</a:t>
            </a:fld>
            <a:endParaRPr lang="el-GR" altLang="en-US"/>
          </a:p>
        </p:txBody>
      </p:sp>
      <p:sp>
        <p:nvSpPr>
          <p:cNvPr id="83972" name="Rectangle 2">
            <a:extLst>
              <a:ext uri="{FF2B5EF4-FFF2-40B4-BE49-F238E27FC236}">
                <a16:creationId xmlns:a16="http://schemas.microsoft.com/office/drawing/2014/main" id="{1EFB2ED0-4438-49A0-876B-9F776145FE42}"/>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83973" name="Rectangle 3">
            <a:extLst>
              <a:ext uri="{FF2B5EF4-FFF2-40B4-BE49-F238E27FC236}">
                <a16:creationId xmlns:a16="http://schemas.microsoft.com/office/drawing/2014/main" id="{BCC986F0-9DEA-4F07-B28F-78DC1DE3D0F5}"/>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n-US" altLang="en-US" sz="2800">
                <a:latin typeface="Courier New" panose="02070309020205020404" pitchFamily="49" charset="0"/>
              </a:rPr>
              <a:t>DataPropertyAssertion(a:hasAge a:Meg "17"^^xsd:integer) </a:t>
            </a:r>
          </a:p>
          <a:p>
            <a:pPr algn="ctr" eaLnBrk="1" hangingPunct="1">
              <a:lnSpc>
                <a:spcPct val="80000"/>
              </a:lnSpc>
              <a:buFontTx/>
              <a:buNone/>
            </a:pPr>
            <a:endParaRPr lang="en-US" altLang="en-US" sz="2800">
              <a:latin typeface="Courier New" panose="02070309020205020404" pitchFamily="49" charset="0"/>
            </a:endParaRPr>
          </a:p>
          <a:p>
            <a:pPr eaLnBrk="1" hangingPunct="1">
              <a:lnSpc>
                <a:spcPct val="80000"/>
              </a:lnSpc>
              <a:buFontTx/>
              <a:buNone/>
            </a:pPr>
            <a:r>
              <a:rPr lang="en-US" altLang="en-US" sz="2800"/>
              <a:t>   we can infer</a:t>
            </a:r>
          </a:p>
          <a:p>
            <a:pPr eaLnBrk="1" hangingPunct="1">
              <a:lnSpc>
                <a:spcPct val="80000"/>
              </a:lnSpc>
              <a:buFontTx/>
              <a:buNone/>
            </a:pPr>
            <a:endParaRPr lang="en-US" altLang="en-US" sz="2800"/>
          </a:p>
          <a:p>
            <a:pPr algn="ctr" eaLnBrk="1" hangingPunct="1">
              <a:lnSpc>
                <a:spcPct val="80000"/>
              </a:lnSpc>
              <a:buFontTx/>
              <a:buNone/>
            </a:pPr>
            <a:r>
              <a:rPr lang="en-US" altLang="en-US" sz="2800">
                <a:latin typeface="Courier New" panose="02070309020205020404" pitchFamily="49" charset="0"/>
              </a:rPr>
              <a:t>ClassAssertion(</a:t>
            </a:r>
          </a:p>
          <a:p>
            <a:pPr algn="ctr" eaLnBrk="1" hangingPunct="1">
              <a:lnSpc>
                <a:spcPct val="80000"/>
              </a:lnSpc>
              <a:buFontTx/>
              <a:buNone/>
            </a:pPr>
            <a:r>
              <a:rPr lang="en-US" altLang="en-US" sz="2800">
                <a:latin typeface="Courier New" panose="02070309020205020404" pitchFamily="49" charset="0"/>
              </a:rPr>
              <a:t>DataSomeValuesFrom(a:hasAge DatatypeRestriction(xsd:integer xsd:maxExclusive "20"^^xsd:integer)) </a:t>
            </a:r>
          </a:p>
          <a:p>
            <a:pPr algn="ctr" eaLnBrk="1" hangingPunct="1">
              <a:lnSpc>
                <a:spcPct val="80000"/>
              </a:lnSpc>
              <a:buFontTx/>
              <a:buNone/>
            </a:pPr>
            <a:r>
              <a:rPr lang="en-US" altLang="en-US" sz="2800">
                <a:latin typeface="Courier New" panose="02070309020205020404" pitchFamily="49" charset="0"/>
              </a:rPr>
              <a:t>a:Meg)</a:t>
            </a:r>
            <a:endParaRPr lang="el-GR" altLang="en-US" sz="2800">
              <a:latin typeface="Courier New" panose="02070309020205020404" pitchFamily="49"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a:extLst>
              <a:ext uri="{FF2B5EF4-FFF2-40B4-BE49-F238E27FC236}">
                <a16:creationId xmlns:a16="http://schemas.microsoft.com/office/drawing/2014/main" id="{8CCD4066-3CA2-4830-B346-17455286A84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4995" name="Slide Number Placeholder 5">
            <a:extLst>
              <a:ext uri="{FF2B5EF4-FFF2-40B4-BE49-F238E27FC236}">
                <a16:creationId xmlns:a16="http://schemas.microsoft.com/office/drawing/2014/main" id="{DC11C269-F081-4392-BE46-D2AD0A2B5B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352B38-59A0-40D4-820C-CF4037053DF4}" type="slidenum">
              <a:rPr lang="el-GR" altLang="en-US"/>
              <a:pPr eaLnBrk="1" hangingPunct="1"/>
              <a:t>83</a:t>
            </a:fld>
            <a:endParaRPr lang="el-GR" altLang="en-US"/>
          </a:p>
        </p:txBody>
      </p:sp>
      <p:sp>
        <p:nvSpPr>
          <p:cNvPr id="84996" name="Rectangle 2">
            <a:extLst>
              <a:ext uri="{FF2B5EF4-FFF2-40B4-BE49-F238E27FC236}">
                <a16:creationId xmlns:a16="http://schemas.microsoft.com/office/drawing/2014/main" id="{28319588-9090-404C-B3E1-10B8EDE7CF11}"/>
              </a:ext>
            </a:extLst>
          </p:cNvPr>
          <p:cNvSpPr>
            <a:spLocks noGrp="1" noChangeArrowheads="1"/>
          </p:cNvSpPr>
          <p:nvPr>
            <p:ph type="title"/>
          </p:nvPr>
        </p:nvSpPr>
        <p:spPr/>
        <p:txBody>
          <a:bodyPr/>
          <a:lstStyle/>
          <a:p>
            <a:pPr eaLnBrk="1" hangingPunct="1"/>
            <a:r>
              <a:rPr lang="el-GR" altLang="en-US"/>
              <a:t>Universal Quantification </a:t>
            </a:r>
          </a:p>
        </p:txBody>
      </p:sp>
      <p:sp>
        <p:nvSpPr>
          <p:cNvPr id="84997" name="Rectangle 3">
            <a:extLst>
              <a:ext uri="{FF2B5EF4-FFF2-40B4-BE49-F238E27FC236}">
                <a16:creationId xmlns:a16="http://schemas.microsoft.com/office/drawing/2014/main" id="{5E0BFE00-A99D-45E9-B765-69F8D0D3CF78}"/>
              </a:ext>
            </a:extLst>
          </p:cNvPr>
          <p:cNvSpPr>
            <a:spLocks noGrp="1" noChangeArrowheads="1"/>
          </p:cNvSpPr>
          <p:nvPr>
            <p:ph type="body" idx="1"/>
          </p:nvPr>
        </p:nvSpPr>
        <p:spPr/>
        <p:txBody>
          <a:bodyPr/>
          <a:lstStyle/>
          <a:p>
            <a:pPr eaLnBrk="1" hangingPunct="1">
              <a:lnSpc>
                <a:spcPct val="80000"/>
              </a:lnSpc>
            </a:pPr>
            <a:r>
              <a:rPr lang="el-GR" altLang="en-US" sz="1800"/>
              <a:t>A </a:t>
            </a:r>
            <a:r>
              <a:rPr lang="el-GR" altLang="en-US" sz="1800" b="1"/>
              <a:t>universal class expression</a:t>
            </a:r>
            <a:r>
              <a:rPr lang="el-GR" altLang="en-US" sz="1800"/>
              <a:t> </a:t>
            </a:r>
            <a:r>
              <a:rPr lang="el-GR" altLang="en-US" sz="1800">
                <a:latin typeface="Courier New" panose="02070309020205020404" pitchFamily="49" charset="0"/>
              </a:rPr>
              <a:t>DataAllValuesFrom(DPE1</a:t>
            </a:r>
            <a:r>
              <a:rPr lang="en-US" altLang="en-US" sz="1800">
                <a:latin typeface="Courier New" panose="02070309020205020404" pitchFamily="49" charset="0"/>
              </a:rPr>
              <a:t> </a:t>
            </a:r>
            <a:r>
              <a:rPr lang="el-GR" altLang="en-US" sz="1800">
                <a:latin typeface="Courier New" panose="02070309020205020404" pitchFamily="49" charset="0"/>
              </a:rPr>
              <a:t>...</a:t>
            </a:r>
            <a:r>
              <a:rPr lang="en-US" altLang="en-US" sz="1800">
                <a:latin typeface="Courier New" panose="02070309020205020404" pitchFamily="49" charset="0"/>
              </a:rPr>
              <a:t> </a:t>
            </a:r>
            <a:r>
              <a:rPr lang="el-GR" altLang="en-US" sz="1800">
                <a:latin typeface="Courier New" panose="02070309020205020404" pitchFamily="49" charset="0"/>
              </a:rPr>
              <a:t>DPEn DR)</a:t>
            </a:r>
            <a:r>
              <a:rPr lang="el-GR" altLang="en-US" sz="1800"/>
              <a:t> consists of </a:t>
            </a:r>
            <a:r>
              <a:rPr lang="el-GR" altLang="en-US" sz="1800">
                <a:latin typeface="Courier New" panose="02070309020205020404" pitchFamily="49" charset="0"/>
              </a:rPr>
              <a:t>n</a:t>
            </a:r>
            <a:r>
              <a:rPr lang="el-GR" altLang="en-US" sz="1800"/>
              <a:t> data property expressions </a:t>
            </a:r>
            <a:r>
              <a:rPr lang="el-GR" altLang="en-US" sz="1800">
                <a:latin typeface="Courier New" panose="02070309020205020404" pitchFamily="49" charset="0"/>
              </a:rPr>
              <a:t>DPEi,1≤i≤n,</a:t>
            </a:r>
            <a:r>
              <a:rPr lang="el-GR" altLang="en-US" sz="1800"/>
              <a:t> and a data range </a:t>
            </a:r>
            <a:r>
              <a:rPr lang="el-GR" altLang="en-US" sz="1800">
                <a:latin typeface="Courier New" panose="02070309020205020404" pitchFamily="49" charset="0"/>
              </a:rPr>
              <a:t>DR</a:t>
            </a:r>
            <a:r>
              <a:rPr lang="el-GR" altLang="en-US" sz="1800"/>
              <a:t> whose arity </a:t>
            </a:r>
            <a:r>
              <a:rPr lang="en-US" altLang="en-US" sz="1800"/>
              <a:t>must</a:t>
            </a:r>
            <a:r>
              <a:rPr lang="el-GR" altLang="en-US" sz="1800"/>
              <a:t> be </a:t>
            </a:r>
            <a:r>
              <a:rPr lang="el-GR" altLang="en-US" sz="1800">
                <a:latin typeface="Courier New" panose="02070309020205020404" pitchFamily="49" charset="0"/>
              </a:rPr>
              <a:t>n</a:t>
            </a:r>
            <a:r>
              <a:rPr lang="el-GR" altLang="en-US" sz="1800"/>
              <a:t>. </a:t>
            </a:r>
            <a:endParaRPr lang="en-US" altLang="en-US" sz="1800"/>
          </a:p>
          <a:p>
            <a:pPr eaLnBrk="1" hangingPunct="1">
              <a:lnSpc>
                <a:spcPct val="80000"/>
              </a:lnSpc>
            </a:pPr>
            <a:endParaRPr lang="en-US" altLang="en-US" sz="1800"/>
          </a:p>
          <a:p>
            <a:pPr eaLnBrk="1" hangingPunct="1">
              <a:lnSpc>
                <a:spcPct val="80000"/>
              </a:lnSpc>
            </a:pPr>
            <a:r>
              <a:rPr lang="el-GR" altLang="en-US" sz="1800"/>
              <a:t>Such a class expression contains all those individuals that are connected by </a:t>
            </a:r>
            <a:r>
              <a:rPr lang="el-GR" altLang="en-US" sz="1800">
                <a:latin typeface="Courier New" panose="02070309020205020404" pitchFamily="49" charset="0"/>
              </a:rPr>
              <a:t>DPEi</a:t>
            </a:r>
            <a:r>
              <a:rPr lang="el-GR" altLang="en-US" sz="1800"/>
              <a:t> only to literals </a:t>
            </a:r>
            <a:r>
              <a:rPr lang="el-GR" altLang="en-US" sz="1800">
                <a:latin typeface="Courier New" panose="02070309020205020404" pitchFamily="49" charset="0"/>
              </a:rPr>
              <a:t>lti,1≤i≤n,</a:t>
            </a:r>
            <a:r>
              <a:rPr lang="el-GR" altLang="en-US" sz="1800"/>
              <a:t> such that each tuple </a:t>
            </a:r>
            <a:r>
              <a:rPr lang="el-GR" altLang="en-US" sz="1800">
                <a:latin typeface="Courier New" panose="02070309020205020404" pitchFamily="49" charset="0"/>
              </a:rPr>
              <a:t>(lt1,...,ltn)</a:t>
            </a:r>
            <a:r>
              <a:rPr lang="el-GR" altLang="en-US" sz="1800"/>
              <a:t> is in </a:t>
            </a:r>
            <a:r>
              <a:rPr lang="el-GR" altLang="en-US" sz="1800">
                <a:latin typeface="Courier New" panose="02070309020205020404" pitchFamily="49" charset="0"/>
              </a:rPr>
              <a:t>DR</a:t>
            </a:r>
            <a:r>
              <a:rPr lang="el-GR" altLang="en-US" sz="1800"/>
              <a:t>. </a:t>
            </a:r>
            <a:endParaRPr lang="en-US" altLang="en-US" sz="1800"/>
          </a:p>
          <a:p>
            <a:pPr eaLnBrk="1" hangingPunct="1">
              <a:lnSpc>
                <a:spcPct val="80000"/>
              </a:lnSpc>
            </a:pPr>
            <a:endParaRPr lang="en-US" altLang="en-US" sz="1800"/>
          </a:p>
          <a:p>
            <a:pPr eaLnBrk="1" hangingPunct="1">
              <a:lnSpc>
                <a:spcPct val="80000"/>
              </a:lnSpc>
            </a:pPr>
            <a:r>
              <a:rPr lang="en-US" altLang="en-US" sz="1800"/>
              <a:t>Example:</a:t>
            </a:r>
          </a:p>
          <a:p>
            <a:pPr algn="ctr" eaLnBrk="1" hangingPunct="1">
              <a:lnSpc>
                <a:spcPct val="80000"/>
              </a:lnSpc>
              <a:buFontTx/>
              <a:buNone/>
            </a:pPr>
            <a:r>
              <a:rPr lang="en-US" altLang="en-US" sz="1800">
                <a:latin typeface="Courier New" panose="02070309020205020404" pitchFamily="49" charset="0"/>
              </a:rPr>
              <a:t>DataAllValuesFrom(a:hasZIP xsd:integer)</a:t>
            </a:r>
          </a:p>
          <a:p>
            <a:pPr algn="ctr" eaLnBrk="1" hangingPunct="1">
              <a:lnSpc>
                <a:spcPct val="80000"/>
              </a:lnSpc>
              <a:buFontTx/>
              <a:buNone/>
            </a:pPr>
            <a:endParaRPr lang="en-US" altLang="en-US" sz="1800"/>
          </a:p>
          <a:p>
            <a:pPr algn="ctr" eaLnBrk="1" hangingPunct="1">
              <a:lnSpc>
                <a:spcPct val="80000"/>
              </a:lnSpc>
              <a:buFontTx/>
              <a:buNone/>
            </a:pPr>
            <a:endParaRPr lang="en-US" altLang="en-US" sz="1800"/>
          </a:p>
          <a:p>
            <a:pPr algn="ctr" eaLnBrk="1" hangingPunct="1">
              <a:lnSpc>
                <a:spcPct val="80000"/>
              </a:lnSpc>
              <a:buFontTx/>
              <a:buNone/>
            </a:pPr>
            <a:endParaRPr lang="en-US" altLang="en-US" sz="1800"/>
          </a:p>
          <a:p>
            <a:pPr eaLnBrk="1" hangingPunct="1">
              <a:lnSpc>
                <a:spcPct val="80000"/>
              </a:lnSpc>
            </a:pPr>
            <a:r>
              <a:rPr lang="el-GR" altLang="en-US" sz="1800"/>
              <a:t>A class expression of the form </a:t>
            </a:r>
            <a:r>
              <a:rPr lang="el-GR" altLang="en-US" sz="1800">
                <a:latin typeface="Courier New" panose="02070309020205020404" pitchFamily="49" charset="0"/>
              </a:rPr>
              <a:t>DataAllValuesFrom(DPE DR)</a:t>
            </a:r>
            <a:r>
              <a:rPr lang="el-GR" altLang="en-US" sz="1800"/>
              <a:t> can be seen as a syntactic shortcut for the class expression </a:t>
            </a:r>
            <a:r>
              <a:rPr lang="el-GR" altLang="en-US" sz="1800">
                <a:latin typeface="Courier New" panose="02070309020205020404" pitchFamily="49" charset="0"/>
              </a:rPr>
              <a:t>DataMaxCardinality(0 DPE DataComplementOf(DR)).</a:t>
            </a:r>
            <a:r>
              <a:rPr lang="el-GR" altLang="en-US" sz="180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Footer Placeholder 4">
            <a:extLst>
              <a:ext uri="{FF2B5EF4-FFF2-40B4-BE49-F238E27FC236}">
                <a16:creationId xmlns:a16="http://schemas.microsoft.com/office/drawing/2014/main" id="{20AFC1FF-80A1-4472-B98F-85F0C1A7286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6019" name="Slide Number Placeholder 5">
            <a:extLst>
              <a:ext uri="{FF2B5EF4-FFF2-40B4-BE49-F238E27FC236}">
                <a16:creationId xmlns:a16="http://schemas.microsoft.com/office/drawing/2014/main" id="{D3BC1D5C-A7FB-40E5-9394-F30089D643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37DE25-4B98-4090-B381-BE918F0CB891}" type="slidenum">
              <a:rPr lang="el-GR" altLang="en-US"/>
              <a:pPr eaLnBrk="1" hangingPunct="1"/>
              <a:t>84</a:t>
            </a:fld>
            <a:endParaRPr lang="el-GR" altLang="en-US"/>
          </a:p>
        </p:txBody>
      </p:sp>
      <p:sp>
        <p:nvSpPr>
          <p:cNvPr id="86020" name="Rectangle 2">
            <a:extLst>
              <a:ext uri="{FF2B5EF4-FFF2-40B4-BE49-F238E27FC236}">
                <a16:creationId xmlns:a16="http://schemas.microsoft.com/office/drawing/2014/main" id="{EAA32E81-F04E-488E-AD0F-2EC721AD12E8}"/>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86021" name="Rectangle 3">
            <a:extLst>
              <a:ext uri="{FF2B5EF4-FFF2-40B4-BE49-F238E27FC236}">
                <a16:creationId xmlns:a16="http://schemas.microsoft.com/office/drawing/2014/main" id="{B62E6BB6-257B-4B0E-A52B-95DCA7A49E3C}"/>
              </a:ext>
            </a:extLst>
          </p:cNvPr>
          <p:cNvSpPr>
            <a:spLocks noGrp="1" noChangeArrowheads="1"/>
          </p:cNvSpPr>
          <p:nvPr>
            <p:ph type="body" idx="1"/>
          </p:nvPr>
        </p:nvSpPr>
        <p:spPr/>
        <p:txBody>
          <a:bodyPr/>
          <a:lstStyle/>
          <a:p>
            <a:pPr eaLnBrk="1" hangingPunct="1">
              <a:lnSpc>
                <a:spcPct val="90000"/>
              </a:lnSpc>
            </a:pPr>
            <a:r>
              <a:rPr lang="en-US" altLang="en-US" sz="2400"/>
              <a:t>From</a:t>
            </a:r>
          </a:p>
          <a:p>
            <a:pPr algn="ctr" eaLnBrk="1" hangingPunct="1">
              <a:lnSpc>
                <a:spcPct val="90000"/>
              </a:lnSpc>
              <a:buFontTx/>
              <a:buNone/>
            </a:pPr>
            <a:r>
              <a:rPr lang="en-US" altLang="en-US" sz="2400">
                <a:latin typeface="Courier New" panose="02070309020205020404" pitchFamily="49" charset="0"/>
              </a:rPr>
              <a:t>DataPropertyAssertion(a:hasZIP </a:t>
            </a:r>
            <a:r>
              <a:rPr lang="en-US" altLang="en-US" sz="2400"/>
              <a:t>_:</a:t>
            </a:r>
            <a:r>
              <a:rPr lang="en-US" altLang="en-US" sz="2400">
                <a:latin typeface="Courier New" panose="02070309020205020404" pitchFamily="49" charset="0"/>
              </a:rPr>
              <a:t>a1 "02903"^^xsd:integer)</a:t>
            </a:r>
          </a:p>
          <a:p>
            <a:pPr algn="ctr" eaLnBrk="1" hangingPunct="1">
              <a:lnSpc>
                <a:spcPct val="90000"/>
              </a:lnSpc>
              <a:buFontTx/>
              <a:buNone/>
            </a:pPr>
            <a:endParaRPr lang="en-US" altLang="en-US" sz="2400">
              <a:latin typeface="Courier New" panose="02070309020205020404" pitchFamily="49" charset="0"/>
            </a:endParaRPr>
          </a:p>
          <a:p>
            <a:pPr algn="ctr" eaLnBrk="1" hangingPunct="1">
              <a:lnSpc>
                <a:spcPct val="90000"/>
              </a:lnSpc>
              <a:buFontTx/>
              <a:buNone/>
            </a:pPr>
            <a:r>
              <a:rPr lang="en-US" altLang="en-US" sz="2400">
                <a:latin typeface="Courier New" panose="02070309020205020404" pitchFamily="49" charset="0"/>
              </a:rPr>
              <a:t>FunctionalDataProperty(a:hasZIP)</a:t>
            </a:r>
          </a:p>
          <a:p>
            <a:pPr algn="ctr" eaLnBrk="1" hangingPunct="1">
              <a:lnSpc>
                <a:spcPct val="90000"/>
              </a:lnSpc>
              <a:buFontTx/>
              <a:buNone/>
            </a:pPr>
            <a:r>
              <a:rPr lang="en-US" altLang="en-US" sz="2400">
                <a:latin typeface="Courier New" panose="02070309020205020404" pitchFamily="49" charset="0"/>
              </a:rPr>
              <a:t> </a:t>
            </a:r>
          </a:p>
          <a:p>
            <a:pPr eaLnBrk="1" hangingPunct="1">
              <a:lnSpc>
                <a:spcPct val="90000"/>
              </a:lnSpc>
              <a:buFontTx/>
              <a:buNone/>
            </a:pPr>
            <a:r>
              <a:rPr lang="en-US" altLang="en-US" sz="2400"/>
              <a:t>   we can infer</a:t>
            </a:r>
          </a:p>
          <a:p>
            <a:pPr eaLnBrk="1" hangingPunct="1">
              <a:lnSpc>
                <a:spcPct val="90000"/>
              </a:lnSpc>
              <a:buFontTx/>
              <a:buNone/>
            </a:pPr>
            <a:endParaRPr lang="en-US" altLang="en-US" sz="2400"/>
          </a:p>
          <a:p>
            <a:pPr algn="ctr" eaLnBrk="1" hangingPunct="1">
              <a:lnSpc>
                <a:spcPct val="90000"/>
              </a:lnSpc>
              <a:buFontTx/>
              <a:buNone/>
            </a:pPr>
            <a:r>
              <a:rPr lang="en-US" altLang="en-US" sz="2400">
                <a:latin typeface="Courier New" panose="02070309020205020404" pitchFamily="49" charset="0"/>
              </a:rPr>
              <a:t>ClassAssertion(</a:t>
            </a:r>
          </a:p>
          <a:p>
            <a:pPr algn="ctr" eaLnBrk="1" hangingPunct="1">
              <a:lnSpc>
                <a:spcPct val="90000"/>
              </a:lnSpc>
              <a:buFontTx/>
              <a:buNone/>
            </a:pPr>
            <a:r>
              <a:rPr lang="en-US" altLang="en-US" sz="2400">
                <a:latin typeface="Courier New" panose="02070309020205020404" pitchFamily="49" charset="0"/>
              </a:rPr>
              <a:t>DataAllValuesFrom(a:hasZIP xsd:integer) </a:t>
            </a:r>
            <a:r>
              <a:rPr lang="en-US" altLang="en-US" sz="2400"/>
              <a:t>_:</a:t>
            </a:r>
            <a:r>
              <a:rPr lang="en-US" altLang="en-US" sz="2400">
                <a:latin typeface="Courier New" panose="02070309020205020404" pitchFamily="49" charset="0"/>
              </a:rPr>
              <a:t>a1)</a:t>
            </a:r>
            <a:endParaRPr lang="el-GR" altLang="en-US" sz="2400">
              <a:latin typeface="Courier New" panose="02070309020205020404" pitchFamily="49"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4">
            <a:extLst>
              <a:ext uri="{FF2B5EF4-FFF2-40B4-BE49-F238E27FC236}">
                <a16:creationId xmlns:a16="http://schemas.microsoft.com/office/drawing/2014/main" id="{8D95C600-28F0-4F99-BC63-0F8BF72B73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7043" name="Slide Number Placeholder 5">
            <a:extLst>
              <a:ext uri="{FF2B5EF4-FFF2-40B4-BE49-F238E27FC236}">
                <a16:creationId xmlns:a16="http://schemas.microsoft.com/office/drawing/2014/main" id="{9D342AA6-8282-471A-8C59-A167EF39D6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8B54E6-DF6F-4FCF-BDDE-5BF617F50947}" type="slidenum">
              <a:rPr lang="el-GR" altLang="en-US"/>
              <a:pPr eaLnBrk="1" hangingPunct="1"/>
              <a:t>85</a:t>
            </a:fld>
            <a:endParaRPr lang="el-GR" altLang="en-US"/>
          </a:p>
        </p:txBody>
      </p:sp>
      <p:sp>
        <p:nvSpPr>
          <p:cNvPr id="87044" name="Rectangle 2">
            <a:extLst>
              <a:ext uri="{FF2B5EF4-FFF2-40B4-BE49-F238E27FC236}">
                <a16:creationId xmlns:a16="http://schemas.microsoft.com/office/drawing/2014/main" id="{6AA05BC4-40EC-4B3A-9652-4DFDD825AFD0}"/>
              </a:ext>
            </a:extLst>
          </p:cNvPr>
          <p:cNvSpPr>
            <a:spLocks noGrp="1" noChangeArrowheads="1"/>
          </p:cNvSpPr>
          <p:nvPr>
            <p:ph type="title"/>
          </p:nvPr>
        </p:nvSpPr>
        <p:spPr/>
        <p:txBody>
          <a:bodyPr/>
          <a:lstStyle/>
          <a:p>
            <a:pPr eaLnBrk="1" hangingPunct="1"/>
            <a:r>
              <a:rPr lang="el-GR" altLang="en-US"/>
              <a:t>Literal Value Restriction </a:t>
            </a:r>
          </a:p>
        </p:txBody>
      </p:sp>
      <p:sp>
        <p:nvSpPr>
          <p:cNvPr id="87045" name="Rectangle 3">
            <a:extLst>
              <a:ext uri="{FF2B5EF4-FFF2-40B4-BE49-F238E27FC236}">
                <a16:creationId xmlns:a16="http://schemas.microsoft.com/office/drawing/2014/main" id="{03ACD279-501C-4A3D-92EF-4ADEC957BA17}"/>
              </a:ext>
            </a:extLst>
          </p:cNvPr>
          <p:cNvSpPr>
            <a:spLocks noGrp="1" noChangeArrowheads="1"/>
          </p:cNvSpPr>
          <p:nvPr>
            <p:ph type="body" idx="1"/>
          </p:nvPr>
        </p:nvSpPr>
        <p:spPr/>
        <p:txBody>
          <a:bodyPr/>
          <a:lstStyle/>
          <a:p>
            <a:pPr eaLnBrk="1" hangingPunct="1">
              <a:lnSpc>
                <a:spcPct val="80000"/>
              </a:lnSpc>
            </a:pPr>
            <a:r>
              <a:rPr lang="el-GR" altLang="en-US" sz="2400"/>
              <a:t>A </a:t>
            </a:r>
            <a:r>
              <a:rPr lang="en-US" altLang="en-US" sz="2400" b="1"/>
              <a:t>literal </a:t>
            </a:r>
            <a:r>
              <a:rPr lang="el-GR" altLang="en-US" sz="2400" b="1"/>
              <a:t>value class </a:t>
            </a:r>
            <a:r>
              <a:rPr lang="en-US" altLang="en-US" sz="2400" b="1"/>
              <a:t>restriction</a:t>
            </a:r>
            <a:r>
              <a:rPr lang="el-GR" altLang="en-US" sz="2400"/>
              <a:t> </a:t>
            </a:r>
            <a:r>
              <a:rPr lang="el-GR" altLang="en-US" sz="2400">
                <a:latin typeface="Courier New" panose="02070309020205020404" pitchFamily="49" charset="0"/>
              </a:rPr>
              <a:t>DataHasValue(DPE lt)</a:t>
            </a:r>
            <a:r>
              <a:rPr lang="el-GR" altLang="en-US" sz="2400"/>
              <a:t> consists of a data property expression </a:t>
            </a:r>
            <a:r>
              <a:rPr lang="el-GR" altLang="en-US" sz="2400">
                <a:latin typeface="Courier New" panose="02070309020205020404" pitchFamily="49" charset="0"/>
              </a:rPr>
              <a:t>DPE</a:t>
            </a:r>
            <a:r>
              <a:rPr lang="el-GR" altLang="en-US" sz="2400"/>
              <a:t> and a literal </a:t>
            </a:r>
            <a:r>
              <a:rPr lang="el-GR" altLang="en-US" sz="2400">
                <a:latin typeface="Courier New" panose="02070309020205020404" pitchFamily="49" charset="0"/>
              </a:rPr>
              <a:t>lt</a:t>
            </a:r>
            <a:r>
              <a:rPr lang="el-GR" altLang="en-US" sz="2400"/>
              <a:t>, and it contains all those individuals that are connected by </a:t>
            </a:r>
            <a:r>
              <a:rPr lang="el-GR" altLang="en-US" sz="2400">
                <a:latin typeface="Courier New" panose="02070309020205020404" pitchFamily="49" charset="0"/>
              </a:rPr>
              <a:t>DPE</a:t>
            </a:r>
            <a:r>
              <a:rPr lang="el-GR" altLang="en-US" sz="2400"/>
              <a:t> to </a:t>
            </a:r>
            <a:r>
              <a:rPr lang="el-GR" altLang="en-US" sz="2400">
                <a:latin typeface="Courier New" panose="02070309020205020404" pitchFamily="49" charset="0"/>
              </a:rPr>
              <a:t>lt.</a:t>
            </a:r>
            <a:r>
              <a:rPr lang="el-GR" altLang="en-US" sz="2400"/>
              <a:t> </a:t>
            </a:r>
            <a:endParaRPr lang="en-US" altLang="en-US" sz="2400"/>
          </a:p>
          <a:p>
            <a:pPr eaLnBrk="1" hangingPunct="1">
              <a:lnSpc>
                <a:spcPct val="80000"/>
              </a:lnSpc>
            </a:pPr>
            <a:endParaRPr lang="en-US" altLang="en-US" sz="2400"/>
          </a:p>
          <a:p>
            <a:pPr eaLnBrk="1" hangingPunct="1">
              <a:lnSpc>
                <a:spcPct val="80000"/>
              </a:lnSpc>
            </a:pPr>
            <a:r>
              <a:rPr lang="en-US" altLang="en-US" sz="2400"/>
              <a:t>Example: </a:t>
            </a:r>
          </a:p>
          <a:p>
            <a:pPr algn="ctr" eaLnBrk="1" hangingPunct="1">
              <a:lnSpc>
                <a:spcPct val="80000"/>
              </a:lnSpc>
              <a:buFontTx/>
              <a:buNone/>
            </a:pPr>
            <a:r>
              <a:rPr lang="el-GR" altLang="en-US" sz="2400">
                <a:latin typeface="Courier New" panose="02070309020205020404" pitchFamily="49" charset="0"/>
              </a:rPr>
              <a:t>DataHasValue(a:hasAge "17"^^xsd:integer) </a:t>
            </a:r>
            <a:endParaRPr lang="en-US" altLang="en-US" sz="2400">
              <a:latin typeface="Courier New" panose="02070309020205020404" pitchFamily="49" charset="0"/>
            </a:endParaRPr>
          </a:p>
          <a:p>
            <a:pPr algn="ctr" eaLnBrk="1" hangingPunct="1">
              <a:lnSpc>
                <a:spcPct val="80000"/>
              </a:lnSpc>
              <a:buFontTx/>
              <a:buNone/>
            </a:pPr>
            <a:endParaRPr lang="en-US" altLang="en-US" sz="2400">
              <a:latin typeface="Courier New" panose="02070309020205020404" pitchFamily="49" charset="0"/>
            </a:endParaRPr>
          </a:p>
          <a:p>
            <a:pPr eaLnBrk="1" hangingPunct="1">
              <a:lnSpc>
                <a:spcPct val="80000"/>
              </a:lnSpc>
            </a:pPr>
            <a:endParaRPr lang="en-US" altLang="en-US" sz="2400"/>
          </a:p>
          <a:p>
            <a:pPr eaLnBrk="1" hangingPunct="1">
              <a:lnSpc>
                <a:spcPct val="80000"/>
              </a:lnSpc>
            </a:pPr>
            <a:r>
              <a:rPr lang="el-GR" altLang="en-US" sz="2400"/>
              <a:t>Each such class expression </a:t>
            </a:r>
            <a:r>
              <a:rPr lang="en-US" altLang="en-US" sz="2400"/>
              <a:t>is equivalent to</a:t>
            </a:r>
            <a:r>
              <a:rPr lang="el-GR" altLang="en-US" sz="2400"/>
              <a:t> the class expression </a:t>
            </a:r>
            <a:endParaRPr lang="en-US" altLang="en-US" sz="2400"/>
          </a:p>
          <a:p>
            <a:pPr algn="ctr" eaLnBrk="1" hangingPunct="1">
              <a:lnSpc>
                <a:spcPct val="80000"/>
              </a:lnSpc>
              <a:buFontTx/>
              <a:buNone/>
            </a:pPr>
            <a:r>
              <a:rPr lang="el-GR" altLang="en-US" sz="2400">
                <a:latin typeface="Courier New" panose="02070309020205020404" pitchFamily="49" charset="0"/>
              </a:rPr>
              <a:t>DataSomeValuesFrom(DPE DataOneOf</a:t>
            </a:r>
            <a:r>
              <a:rPr lang="en-US" altLang="en-US" sz="2400">
                <a:latin typeface="Courier New" panose="02070309020205020404" pitchFamily="49" charset="0"/>
              </a:rPr>
              <a:t>(</a:t>
            </a:r>
            <a:r>
              <a:rPr lang="el-GR" altLang="en-US" sz="2400">
                <a:latin typeface="Courier New" panose="02070309020205020404" pitchFamily="49" charset="0"/>
              </a:rPr>
              <a:t>lt)).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a:extLst>
              <a:ext uri="{FF2B5EF4-FFF2-40B4-BE49-F238E27FC236}">
                <a16:creationId xmlns:a16="http://schemas.microsoft.com/office/drawing/2014/main" id="{3382410A-9CC8-42ED-9734-787690DBEC0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8067" name="Slide Number Placeholder 5">
            <a:extLst>
              <a:ext uri="{FF2B5EF4-FFF2-40B4-BE49-F238E27FC236}">
                <a16:creationId xmlns:a16="http://schemas.microsoft.com/office/drawing/2014/main" id="{BF0CDF1A-3ED4-47ED-A161-B26346C1EF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992B29-8AAC-4292-B309-FE1CBC81FB82}" type="slidenum">
              <a:rPr lang="el-GR" altLang="en-US"/>
              <a:pPr eaLnBrk="1" hangingPunct="1"/>
              <a:t>86</a:t>
            </a:fld>
            <a:endParaRPr lang="el-GR" altLang="en-US"/>
          </a:p>
        </p:txBody>
      </p:sp>
      <p:sp>
        <p:nvSpPr>
          <p:cNvPr id="88068" name="Rectangle 2">
            <a:extLst>
              <a:ext uri="{FF2B5EF4-FFF2-40B4-BE49-F238E27FC236}">
                <a16:creationId xmlns:a16="http://schemas.microsoft.com/office/drawing/2014/main" id="{9C5F9A8E-360C-4F7B-B1DD-F875BF8150D0}"/>
              </a:ext>
            </a:extLst>
          </p:cNvPr>
          <p:cNvSpPr>
            <a:spLocks noGrp="1" noChangeArrowheads="1"/>
          </p:cNvSpPr>
          <p:nvPr>
            <p:ph type="title"/>
          </p:nvPr>
        </p:nvSpPr>
        <p:spPr/>
        <p:txBody>
          <a:bodyPr/>
          <a:lstStyle/>
          <a:p>
            <a:pPr eaLnBrk="1" hangingPunct="1"/>
            <a:r>
              <a:rPr lang="en-US" altLang="en-US" sz="4000"/>
              <a:t>Ways to Form Class Expressions (cont’d)</a:t>
            </a:r>
            <a:endParaRPr lang="el-GR" altLang="en-US" sz="4000"/>
          </a:p>
        </p:txBody>
      </p:sp>
      <p:sp>
        <p:nvSpPr>
          <p:cNvPr id="88069" name="Rectangle 3">
            <a:extLst>
              <a:ext uri="{FF2B5EF4-FFF2-40B4-BE49-F238E27FC236}">
                <a16:creationId xmlns:a16="http://schemas.microsoft.com/office/drawing/2014/main" id="{3431BAD6-97DC-492F-BB91-D786C04A8280}"/>
              </a:ext>
            </a:extLst>
          </p:cNvPr>
          <p:cNvSpPr>
            <a:spLocks noGrp="1" noChangeArrowheads="1"/>
          </p:cNvSpPr>
          <p:nvPr>
            <p:ph type="body" idx="1"/>
          </p:nvPr>
        </p:nvSpPr>
        <p:spPr>
          <a:xfrm>
            <a:off x="468313" y="1628775"/>
            <a:ext cx="8229600" cy="4525963"/>
          </a:xfrm>
        </p:spPr>
        <p:txBody>
          <a:bodyPr/>
          <a:lstStyle/>
          <a:p>
            <a:pPr eaLnBrk="1" hangingPunct="1">
              <a:lnSpc>
                <a:spcPct val="90000"/>
              </a:lnSpc>
            </a:pPr>
            <a:r>
              <a:rPr lang="en-US" altLang="en-US" sz="2800"/>
              <a:t>Class expressions can be formed by:</a:t>
            </a:r>
          </a:p>
          <a:p>
            <a:pPr lvl="1" eaLnBrk="1" hangingPunct="1">
              <a:lnSpc>
                <a:spcPct val="90000"/>
              </a:lnSpc>
            </a:pPr>
            <a:r>
              <a:rPr lang="en-US" altLang="en-US" sz="2400"/>
              <a:t>Applying the </a:t>
            </a:r>
            <a:r>
              <a:rPr lang="el-GR" altLang="en-US" sz="2400"/>
              <a:t>standard </a:t>
            </a:r>
            <a:r>
              <a:rPr lang="el-GR" altLang="en-US" sz="2400" b="1"/>
              <a:t>Boolean connectives</a:t>
            </a:r>
            <a:r>
              <a:rPr lang="el-GR" altLang="en-US" sz="2400"/>
              <a:t> </a:t>
            </a:r>
            <a:r>
              <a:rPr lang="en-US" altLang="en-US" sz="2400"/>
              <a:t>to simpler class expressions or by </a:t>
            </a:r>
            <a:r>
              <a:rPr lang="en-US" altLang="en-US" sz="2400" b="1"/>
              <a:t>enumerating the individuals</a:t>
            </a:r>
            <a:r>
              <a:rPr lang="en-US" altLang="en-US" sz="2400"/>
              <a:t> that belong to an expression.</a:t>
            </a:r>
          </a:p>
          <a:p>
            <a:pPr lvl="1" eaLnBrk="1" hangingPunct="1">
              <a:lnSpc>
                <a:spcPct val="90000"/>
              </a:lnSpc>
            </a:pPr>
            <a:r>
              <a:rPr lang="en-US" altLang="en-US" sz="2400"/>
              <a:t>Placing</a:t>
            </a:r>
            <a:r>
              <a:rPr lang="el-GR" altLang="en-US" sz="2400" b="1"/>
              <a:t> restrictions on object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a:t>
            </a:r>
            <a:r>
              <a:rPr lang="el-GR" altLang="en-US" sz="2400"/>
              <a:t> of object property expressions</a:t>
            </a:r>
            <a:r>
              <a:rPr lang="en-US" altLang="en-US" sz="2400"/>
              <a:t>.</a:t>
            </a:r>
          </a:p>
          <a:p>
            <a:pPr lvl="1" eaLnBrk="1" hangingPunct="1">
              <a:lnSpc>
                <a:spcPct val="90000"/>
              </a:lnSpc>
            </a:pPr>
            <a:r>
              <a:rPr lang="en-US" altLang="en-US" sz="2400"/>
              <a:t>P</a:t>
            </a:r>
            <a:r>
              <a:rPr lang="el-GR" altLang="en-US" sz="2400"/>
              <a:t>lacing</a:t>
            </a:r>
            <a:r>
              <a:rPr lang="el-GR" altLang="en-US" sz="2400" b="1"/>
              <a:t> restrictions on data property expressions</a:t>
            </a:r>
            <a:r>
              <a:rPr lang="en-US" altLang="en-US" sz="2400" b="1"/>
              <a:t>.</a:t>
            </a:r>
          </a:p>
          <a:p>
            <a:pPr lvl="1" eaLnBrk="1" hangingPunct="1">
              <a:lnSpc>
                <a:spcPct val="90000"/>
              </a:lnSpc>
            </a:pPr>
            <a:r>
              <a:rPr lang="en-US" altLang="en-US" sz="2400"/>
              <a:t>P</a:t>
            </a:r>
            <a:r>
              <a:rPr lang="el-GR" altLang="en-US" sz="2400"/>
              <a:t>lacing </a:t>
            </a:r>
            <a:r>
              <a:rPr lang="el-GR" altLang="en-US" sz="2400" b="1"/>
              <a:t>restrictions on the cardinality </a:t>
            </a:r>
            <a:r>
              <a:rPr lang="el-GR" altLang="en-US" sz="2400"/>
              <a:t>of data property expressions.</a:t>
            </a:r>
            <a:endParaRPr lang="en-US" altLang="en-US" sz="2400"/>
          </a:p>
          <a:p>
            <a:pPr lvl="1" eaLnBrk="1" hangingPunct="1">
              <a:lnSpc>
                <a:spcPct val="90000"/>
              </a:lnSpc>
            </a:pPr>
            <a:endParaRPr lang="el-GR" altLang="en-US" sz="2400"/>
          </a:p>
        </p:txBody>
      </p:sp>
      <p:sp>
        <p:nvSpPr>
          <p:cNvPr id="88070" name="AutoShape 4">
            <a:extLst>
              <a:ext uri="{FF2B5EF4-FFF2-40B4-BE49-F238E27FC236}">
                <a16:creationId xmlns:a16="http://schemas.microsoft.com/office/drawing/2014/main" id="{CB12E389-24A7-4810-960F-BEB319FD6139}"/>
              </a:ext>
            </a:extLst>
          </p:cNvPr>
          <p:cNvSpPr>
            <a:spLocks noChangeArrowheads="1"/>
          </p:cNvSpPr>
          <p:nvPr/>
        </p:nvSpPr>
        <p:spPr bwMode="auto">
          <a:xfrm rot="-5400000">
            <a:off x="8279607" y="5122069"/>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a:extLst>
              <a:ext uri="{FF2B5EF4-FFF2-40B4-BE49-F238E27FC236}">
                <a16:creationId xmlns:a16="http://schemas.microsoft.com/office/drawing/2014/main" id="{8522DA04-681C-40B5-93E8-718A6E68D57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89091" name="Slide Number Placeholder 5">
            <a:extLst>
              <a:ext uri="{FF2B5EF4-FFF2-40B4-BE49-F238E27FC236}">
                <a16:creationId xmlns:a16="http://schemas.microsoft.com/office/drawing/2014/main" id="{0EA96D9B-0577-4515-B60D-A5689143B7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0E6B08-8B77-42F1-AAC6-12224E300F26}" type="slidenum">
              <a:rPr lang="el-GR" altLang="en-US"/>
              <a:pPr eaLnBrk="1" hangingPunct="1"/>
              <a:t>87</a:t>
            </a:fld>
            <a:endParaRPr lang="el-GR" altLang="en-US"/>
          </a:p>
        </p:txBody>
      </p:sp>
      <p:sp>
        <p:nvSpPr>
          <p:cNvPr id="89092" name="Rectangle 2">
            <a:extLst>
              <a:ext uri="{FF2B5EF4-FFF2-40B4-BE49-F238E27FC236}">
                <a16:creationId xmlns:a16="http://schemas.microsoft.com/office/drawing/2014/main" id="{2F692890-98A5-4490-BD27-AB13AEF396C0}"/>
              </a:ext>
            </a:extLst>
          </p:cNvPr>
          <p:cNvSpPr>
            <a:spLocks noGrp="1" noChangeArrowheads="1"/>
          </p:cNvSpPr>
          <p:nvPr>
            <p:ph type="title"/>
          </p:nvPr>
        </p:nvSpPr>
        <p:spPr/>
        <p:txBody>
          <a:bodyPr/>
          <a:lstStyle/>
          <a:p>
            <a:pPr eaLnBrk="1" hangingPunct="1"/>
            <a:r>
              <a:rPr lang="el-GR" altLang="en-US" sz="4000"/>
              <a:t>Data Property Cardinality Restrictions </a:t>
            </a:r>
          </a:p>
        </p:txBody>
      </p:sp>
      <p:sp>
        <p:nvSpPr>
          <p:cNvPr id="89093" name="Rectangle 3">
            <a:extLst>
              <a:ext uri="{FF2B5EF4-FFF2-40B4-BE49-F238E27FC236}">
                <a16:creationId xmlns:a16="http://schemas.microsoft.com/office/drawing/2014/main" id="{3AB6548D-782A-4F97-A2AD-221E9031C97E}"/>
              </a:ext>
            </a:extLst>
          </p:cNvPr>
          <p:cNvSpPr>
            <a:spLocks noGrp="1" noChangeArrowheads="1"/>
          </p:cNvSpPr>
          <p:nvPr>
            <p:ph type="body" idx="1"/>
          </p:nvPr>
        </p:nvSpPr>
        <p:spPr/>
        <p:txBody>
          <a:bodyPr/>
          <a:lstStyle/>
          <a:p>
            <a:pPr eaLnBrk="1" hangingPunct="1">
              <a:lnSpc>
                <a:spcPct val="90000"/>
              </a:lnSpc>
            </a:pPr>
            <a:r>
              <a:rPr lang="en-US" altLang="en-US"/>
              <a:t>Data property c</a:t>
            </a:r>
            <a:r>
              <a:rPr lang="el-GR" altLang="en-US"/>
              <a:t>ardinality restrictions can be </a:t>
            </a:r>
            <a:r>
              <a:rPr lang="en-US" altLang="en-US"/>
              <a:t>distinguished into:</a:t>
            </a:r>
          </a:p>
          <a:p>
            <a:pPr lvl="1" eaLnBrk="1" hangingPunct="1">
              <a:lnSpc>
                <a:spcPct val="90000"/>
              </a:lnSpc>
            </a:pPr>
            <a:r>
              <a:rPr lang="en-US" altLang="en-US" b="1"/>
              <a:t>Q</a:t>
            </a:r>
            <a:r>
              <a:rPr lang="el-GR" altLang="en-US" b="1"/>
              <a:t>ualified</a:t>
            </a:r>
            <a:r>
              <a:rPr lang="en-US" altLang="en-US" b="1"/>
              <a:t>:</a:t>
            </a:r>
            <a:r>
              <a:rPr lang="en-US" altLang="en-US"/>
              <a:t> t</a:t>
            </a:r>
            <a:r>
              <a:rPr lang="el-GR" altLang="en-US"/>
              <a:t>he</a:t>
            </a:r>
            <a:r>
              <a:rPr lang="en-US" altLang="en-US"/>
              <a:t>y</a:t>
            </a:r>
            <a:r>
              <a:rPr lang="el-GR" altLang="en-US"/>
              <a:t> only appl</a:t>
            </a:r>
            <a:r>
              <a:rPr lang="en-US" altLang="en-US"/>
              <a:t>y</a:t>
            </a:r>
            <a:r>
              <a:rPr lang="el-GR" altLang="en-US"/>
              <a:t> to literals that are connected by the data property expression and are in the qualifying data range</a:t>
            </a:r>
            <a:r>
              <a:rPr lang="en-US" altLang="en-US"/>
              <a:t>.</a:t>
            </a:r>
          </a:p>
          <a:p>
            <a:pPr lvl="1" eaLnBrk="1" hangingPunct="1">
              <a:lnSpc>
                <a:spcPct val="90000"/>
              </a:lnSpc>
            </a:pPr>
            <a:r>
              <a:rPr lang="en-US" altLang="en-US" b="1"/>
              <a:t>U</a:t>
            </a:r>
            <a:r>
              <a:rPr lang="el-GR" altLang="en-US" b="1"/>
              <a:t>nqualified:</a:t>
            </a:r>
            <a:r>
              <a:rPr lang="el-GR" altLang="en-US"/>
              <a:t> </a:t>
            </a:r>
            <a:r>
              <a:rPr lang="en-US" altLang="en-US"/>
              <a:t>they </a:t>
            </a:r>
            <a:r>
              <a:rPr lang="el-GR" altLang="en-US"/>
              <a:t>appl</a:t>
            </a:r>
            <a:r>
              <a:rPr lang="en-US" altLang="en-US"/>
              <a:t>y</a:t>
            </a:r>
            <a:r>
              <a:rPr lang="el-GR" altLang="en-US"/>
              <a:t> to all literals that are connected by the data property expression</a:t>
            </a:r>
            <a:r>
              <a:rPr lang="en-US" altLang="en-US"/>
              <a:t>. T</a:t>
            </a:r>
            <a:r>
              <a:rPr lang="el-GR" altLang="en-US"/>
              <a:t>his is equivalent to the qualified case with the qualifying data range equal to </a:t>
            </a:r>
            <a:r>
              <a:rPr lang="el-GR" altLang="en-US">
                <a:latin typeface="Courier New" panose="02070309020205020404" pitchFamily="49" charset="0"/>
              </a:rPr>
              <a:t>rdfs:Literal</a:t>
            </a:r>
            <a:r>
              <a:rPr lang="el-GR" altLang="en-US"/>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a:extLst>
              <a:ext uri="{FF2B5EF4-FFF2-40B4-BE49-F238E27FC236}">
                <a16:creationId xmlns:a16="http://schemas.microsoft.com/office/drawing/2014/main" id="{804BB5DC-D0F8-4F12-8B1E-0EF07EA179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0115" name="Slide Number Placeholder 5">
            <a:extLst>
              <a:ext uri="{FF2B5EF4-FFF2-40B4-BE49-F238E27FC236}">
                <a16:creationId xmlns:a16="http://schemas.microsoft.com/office/drawing/2014/main" id="{6F7A077B-5065-4009-BFFC-F7E0A009BD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5F5B6F-12AD-442C-8BBA-CD7F021ACC39}" type="slidenum">
              <a:rPr lang="el-GR" altLang="en-US"/>
              <a:pPr eaLnBrk="1" hangingPunct="1"/>
              <a:t>88</a:t>
            </a:fld>
            <a:endParaRPr lang="el-GR" altLang="en-US"/>
          </a:p>
        </p:txBody>
      </p:sp>
      <p:sp>
        <p:nvSpPr>
          <p:cNvPr id="90116" name="Rectangle 2">
            <a:extLst>
              <a:ext uri="{FF2B5EF4-FFF2-40B4-BE49-F238E27FC236}">
                <a16:creationId xmlns:a16="http://schemas.microsoft.com/office/drawing/2014/main" id="{14C103A8-7897-43A8-BBB5-ED3C2C77F7E4}"/>
              </a:ext>
            </a:extLst>
          </p:cNvPr>
          <p:cNvSpPr>
            <a:spLocks noGrp="1" noChangeArrowheads="1"/>
          </p:cNvSpPr>
          <p:nvPr>
            <p:ph type="title"/>
          </p:nvPr>
        </p:nvSpPr>
        <p:spPr/>
        <p:txBody>
          <a:bodyPr/>
          <a:lstStyle/>
          <a:p>
            <a:pPr eaLnBrk="1" hangingPunct="1"/>
            <a:r>
              <a:rPr lang="el-GR" altLang="en-US"/>
              <a:t>Minimum Cardinality </a:t>
            </a:r>
          </a:p>
        </p:txBody>
      </p:sp>
      <p:sp>
        <p:nvSpPr>
          <p:cNvPr id="90117" name="Rectangle 3">
            <a:extLst>
              <a:ext uri="{FF2B5EF4-FFF2-40B4-BE49-F238E27FC236}">
                <a16:creationId xmlns:a16="http://schemas.microsoft.com/office/drawing/2014/main" id="{4033C22B-C72B-4908-80EA-20DCB4A1BEBF}"/>
              </a:ext>
            </a:extLst>
          </p:cNvPr>
          <p:cNvSpPr>
            <a:spLocks noGrp="1" noChangeArrowheads="1"/>
          </p:cNvSpPr>
          <p:nvPr>
            <p:ph type="body" idx="1"/>
          </p:nvPr>
        </p:nvSpPr>
        <p:spPr/>
        <p:txBody>
          <a:bodyPr/>
          <a:lstStyle/>
          <a:p>
            <a:pPr eaLnBrk="1" hangingPunct="1">
              <a:lnSpc>
                <a:spcPct val="80000"/>
              </a:lnSpc>
            </a:pPr>
            <a:r>
              <a:rPr lang="el-GR" altLang="en-US" sz="2400"/>
              <a:t>A </a:t>
            </a:r>
            <a:r>
              <a:rPr lang="el-GR" altLang="en-US" sz="2400" b="1"/>
              <a:t>minimum cardinality expression</a:t>
            </a:r>
            <a:r>
              <a:rPr lang="el-GR" altLang="en-US" sz="2400"/>
              <a:t> </a:t>
            </a:r>
            <a:r>
              <a:rPr lang="el-GR" altLang="en-US" sz="2400">
                <a:latin typeface="Courier New" panose="02070309020205020404" pitchFamily="49" charset="0"/>
              </a:rPr>
              <a:t>DataMinCardinality(n DPE DR)</a:t>
            </a:r>
            <a:r>
              <a:rPr lang="el-GR" altLang="en-US" sz="2400"/>
              <a:t> consists of a nonnegative integer </a:t>
            </a:r>
            <a:r>
              <a:rPr lang="el-GR" altLang="en-US" sz="2400">
                <a:latin typeface="Courier New" panose="02070309020205020404" pitchFamily="49" charset="0"/>
              </a:rPr>
              <a:t>n</a:t>
            </a:r>
            <a:r>
              <a:rPr lang="el-GR" altLang="en-US" sz="2400"/>
              <a:t>, a data property expression </a:t>
            </a:r>
            <a:r>
              <a:rPr lang="el-GR" altLang="en-US" sz="2400">
                <a:latin typeface="Courier New" panose="02070309020205020404" pitchFamily="49" charset="0"/>
              </a:rPr>
              <a:t>DPE</a:t>
            </a:r>
            <a:r>
              <a:rPr lang="el-GR" altLang="en-US" sz="2400"/>
              <a:t>, and a unary data range </a:t>
            </a:r>
            <a:r>
              <a:rPr lang="el-GR" altLang="en-US" sz="2400">
                <a:latin typeface="Courier New" panose="02070309020205020404" pitchFamily="49" charset="0"/>
              </a:rPr>
              <a:t>DR</a:t>
            </a:r>
            <a:r>
              <a:rPr lang="el-GR" altLang="en-US" sz="2400"/>
              <a:t>, and it contains all those individuals that are connected by </a:t>
            </a:r>
            <a:r>
              <a:rPr lang="el-GR" altLang="en-US" sz="2400">
                <a:latin typeface="Courier New" panose="02070309020205020404" pitchFamily="49" charset="0"/>
              </a:rPr>
              <a:t>DPE</a:t>
            </a:r>
            <a:r>
              <a:rPr lang="el-GR" altLang="en-US" sz="2400"/>
              <a:t> to at least </a:t>
            </a:r>
            <a:r>
              <a:rPr lang="el-GR" altLang="en-US" sz="2400">
                <a:latin typeface="Courier New" panose="02070309020205020404" pitchFamily="49" charset="0"/>
              </a:rPr>
              <a:t>n</a:t>
            </a:r>
            <a:r>
              <a:rPr lang="el-GR" altLang="en-US" sz="2400"/>
              <a:t> different literals in </a:t>
            </a:r>
            <a:r>
              <a:rPr lang="el-GR" altLang="en-US" sz="2400">
                <a:latin typeface="Courier New" panose="02070309020205020404" pitchFamily="49" charset="0"/>
              </a:rPr>
              <a:t>DR</a:t>
            </a:r>
            <a:r>
              <a:rPr lang="el-GR" altLang="en-US" sz="2400"/>
              <a:t>. If </a:t>
            </a:r>
            <a:r>
              <a:rPr lang="el-GR" altLang="en-US" sz="2400">
                <a:latin typeface="Courier New" panose="02070309020205020404" pitchFamily="49" charset="0"/>
              </a:rPr>
              <a:t>DR</a:t>
            </a:r>
            <a:r>
              <a:rPr lang="el-GR" altLang="en-US" sz="2400"/>
              <a:t> is not present, it is taken to be </a:t>
            </a:r>
            <a:r>
              <a:rPr lang="el-GR" altLang="en-US" sz="2400">
                <a:latin typeface="Courier New" panose="02070309020205020404" pitchFamily="49" charset="0"/>
              </a:rPr>
              <a:t>rdfs:Literal</a:t>
            </a:r>
            <a:r>
              <a:rPr lang="el-GR" altLang="en-US" sz="2400"/>
              <a:t>.</a:t>
            </a:r>
            <a:endParaRPr lang="en-US" altLang="en-US" sz="2400"/>
          </a:p>
          <a:p>
            <a:pPr eaLnBrk="1" hangingPunct="1">
              <a:lnSpc>
                <a:spcPct val="80000"/>
              </a:lnSpc>
            </a:pPr>
            <a:endParaRPr lang="en-US" altLang="en-US" sz="2400"/>
          </a:p>
          <a:p>
            <a:pPr eaLnBrk="1" hangingPunct="1">
              <a:lnSpc>
                <a:spcPct val="80000"/>
              </a:lnSpc>
            </a:pPr>
            <a:r>
              <a:rPr lang="en-US" altLang="en-US" sz="2400"/>
              <a:t>Example:</a:t>
            </a:r>
          </a:p>
          <a:p>
            <a:pPr algn="ctr" eaLnBrk="1" hangingPunct="1">
              <a:lnSpc>
                <a:spcPct val="80000"/>
              </a:lnSpc>
              <a:buFontTx/>
              <a:buNone/>
            </a:pPr>
            <a:r>
              <a:rPr lang="el-GR" altLang="en-US" sz="2400">
                <a:latin typeface="Courier New" panose="02070309020205020404" pitchFamily="49" charset="0"/>
              </a:rPr>
              <a:t>DataMinCardinality(2 a:hasName)</a:t>
            </a:r>
            <a:r>
              <a:rPr lang="el-GR" altLang="en-US" sz="2400"/>
              <a:t>  </a:t>
            </a:r>
            <a:endParaRPr lang="en-US" altLang="en-US" sz="2400"/>
          </a:p>
          <a:p>
            <a:pPr algn="ctr" eaLnBrk="1" hangingPunct="1">
              <a:lnSpc>
                <a:spcPct val="80000"/>
              </a:lnSpc>
              <a:buFontTx/>
              <a:buNone/>
            </a:pPr>
            <a:endParaRPr lang="en-US" altLang="en-US" sz="2400"/>
          </a:p>
          <a:p>
            <a:pPr eaLnBrk="1" hangingPunct="1">
              <a:lnSpc>
                <a:spcPct val="80000"/>
              </a:lnSpc>
            </a:pPr>
            <a:r>
              <a:rPr lang="en-US" altLang="en-US" sz="2400"/>
              <a:t>There are similar definitions for </a:t>
            </a:r>
            <a:r>
              <a:rPr lang="el-GR" altLang="en-US" sz="2400">
                <a:latin typeface="Courier New" panose="02070309020205020404" pitchFamily="49" charset="0"/>
              </a:rPr>
              <a:t>DataM</a:t>
            </a:r>
            <a:r>
              <a:rPr lang="en-US" altLang="en-US" sz="2400">
                <a:latin typeface="Courier New" panose="02070309020205020404" pitchFamily="49" charset="0"/>
              </a:rPr>
              <a:t>ax</a:t>
            </a:r>
            <a:r>
              <a:rPr lang="el-GR" altLang="en-US" sz="2400">
                <a:latin typeface="Courier New" panose="02070309020205020404" pitchFamily="49" charset="0"/>
              </a:rPr>
              <a:t>Cardinality(n DPE DR)</a:t>
            </a:r>
            <a:r>
              <a:rPr lang="el-GR" altLang="en-US" sz="2400"/>
              <a:t> </a:t>
            </a:r>
            <a:r>
              <a:rPr lang="en-US" altLang="en-US" sz="2400"/>
              <a:t>and </a:t>
            </a:r>
            <a:r>
              <a:rPr lang="el-GR" altLang="en-US" sz="2400">
                <a:latin typeface="Courier New" panose="02070309020205020404" pitchFamily="49" charset="0"/>
              </a:rPr>
              <a:t>Data</a:t>
            </a:r>
            <a:r>
              <a:rPr lang="en-US" altLang="en-US" sz="2400">
                <a:latin typeface="Courier New" panose="02070309020205020404" pitchFamily="49" charset="0"/>
              </a:rPr>
              <a:t>Exact</a:t>
            </a:r>
            <a:r>
              <a:rPr lang="el-GR" altLang="en-US" sz="2400">
                <a:latin typeface="Courier New" panose="02070309020205020404" pitchFamily="49" charset="0"/>
              </a:rPr>
              <a:t>Cardinality(n DPE DR)</a:t>
            </a:r>
            <a:r>
              <a:rPr lang="en-US" altLang="en-US" sz="2400">
                <a:latin typeface="Courier New" panose="02070309020205020404" pitchFamily="49" charset="0"/>
              </a:rPr>
              <a:t>.</a:t>
            </a:r>
            <a:endParaRPr lang="el-GR" altLang="en-US" sz="2400">
              <a:latin typeface="Courier New" panose="02070309020205020404" pitchFamily="49"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a:extLst>
              <a:ext uri="{FF2B5EF4-FFF2-40B4-BE49-F238E27FC236}">
                <a16:creationId xmlns:a16="http://schemas.microsoft.com/office/drawing/2014/main" id="{4766B195-F92A-472A-9D12-0FD9F673C89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1139" name="Slide Number Placeholder 5">
            <a:extLst>
              <a:ext uri="{FF2B5EF4-FFF2-40B4-BE49-F238E27FC236}">
                <a16:creationId xmlns:a16="http://schemas.microsoft.com/office/drawing/2014/main" id="{67F1BDF3-4902-4E79-8339-E3D9EA4B59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7AC7D6-0BCA-41B2-BDA3-4D7000BA75B9}" type="slidenum">
              <a:rPr lang="el-GR" altLang="en-US"/>
              <a:pPr eaLnBrk="1" hangingPunct="1"/>
              <a:t>89</a:t>
            </a:fld>
            <a:endParaRPr lang="el-GR" altLang="en-US"/>
          </a:p>
        </p:txBody>
      </p:sp>
      <p:sp>
        <p:nvSpPr>
          <p:cNvPr id="91140" name="Rectangle 2">
            <a:extLst>
              <a:ext uri="{FF2B5EF4-FFF2-40B4-BE49-F238E27FC236}">
                <a16:creationId xmlns:a16="http://schemas.microsoft.com/office/drawing/2014/main" id="{D40E6C84-8F84-448F-B6C5-463696EC1D07}"/>
              </a:ext>
            </a:extLst>
          </p:cNvPr>
          <p:cNvSpPr>
            <a:spLocks noGrp="1" noChangeArrowheads="1"/>
          </p:cNvSpPr>
          <p:nvPr>
            <p:ph type="title"/>
          </p:nvPr>
        </p:nvSpPr>
        <p:spPr/>
        <p:txBody>
          <a:bodyPr/>
          <a:lstStyle/>
          <a:p>
            <a:pPr eaLnBrk="1" hangingPunct="1"/>
            <a:r>
              <a:rPr lang="en-US" altLang="en-US"/>
              <a:t>Example Inference</a:t>
            </a:r>
            <a:endParaRPr lang="el-GR" altLang="en-US"/>
          </a:p>
        </p:txBody>
      </p:sp>
      <p:sp>
        <p:nvSpPr>
          <p:cNvPr id="91141" name="Rectangle 3">
            <a:extLst>
              <a:ext uri="{FF2B5EF4-FFF2-40B4-BE49-F238E27FC236}">
                <a16:creationId xmlns:a16="http://schemas.microsoft.com/office/drawing/2014/main" id="{406407D6-9E73-46BB-B6AB-AA3E7A5E2CF8}"/>
              </a:ext>
            </a:extLst>
          </p:cNvPr>
          <p:cNvSpPr>
            <a:spLocks noGrp="1" noChangeArrowheads="1"/>
          </p:cNvSpPr>
          <p:nvPr>
            <p:ph type="body" idx="1"/>
          </p:nvPr>
        </p:nvSpPr>
        <p:spPr/>
        <p:txBody>
          <a:bodyPr/>
          <a:lstStyle/>
          <a:p>
            <a:pPr eaLnBrk="1" hangingPunct="1">
              <a:lnSpc>
                <a:spcPct val="80000"/>
              </a:lnSpc>
            </a:pPr>
            <a:r>
              <a:rPr lang="en-US" altLang="en-US" sz="2800"/>
              <a:t>From</a:t>
            </a:r>
          </a:p>
          <a:p>
            <a:pPr algn="ctr" eaLnBrk="1" hangingPunct="1">
              <a:lnSpc>
                <a:spcPct val="80000"/>
              </a:lnSpc>
              <a:buFontTx/>
              <a:buNone/>
            </a:pPr>
            <a:r>
              <a:rPr lang="en-US" altLang="en-US" sz="2800">
                <a:latin typeface="Courier New" panose="02070309020205020404" pitchFamily="49" charset="0"/>
              </a:rPr>
              <a:t>DataPropertyAssertion(a:hasName a:Meg "Meg Griffin")</a:t>
            </a:r>
          </a:p>
          <a:p>
            <a:pPr algn="ctr" eaLnBrk="1" hangingPunct="1">
              <a:lnSpc>
                <a:spcPct val="80000"/>
              </a:lnSpc>
              <a:buFontTx/>
              <a:buNone/>
            </a:pPr>
            <a:endParaRPr lang="en-US" altLang="en-US" sz="2800">
              <a:latin typeface="Courier New" panose="02070309020205020404" pitchFamily="49" charset="0"/>
            </a:endParaRPr>
          </a:p>
          <a:p>
            <a:pPr algn="ctr" eaLnBrk="1" hangingPunct="1">
              <a:lnSpc>
                <a:spcPct val="80000"/>
              </a:lnSpc>
              <a:buFontTx/>
              <a:buNone/>
            </a:pPr>
            <a:r>
              <a:rPr lang="en-US" altLang="en-US" sz="2800">
                <a:latin typeface="Courier New" panose="02070309020205020404" pitchFamily="49" charset="0"/>
              </a:rPr>
              <a:t>DataPropertyAssertion(a:hasName a:Meg "Megan Griffin") </a:t>
            </a:r>
          </a:p>
          <a:p>
            <a:pPr algn="ctr" eaLnBrk="1" hangingPunct="1">
              <a:lnSpc>
                <a:spcPct val="80000"/>
              </a:lnSpc>
              <a:buFontTx/>
              <a:buNone/>
            </a:pPr>
            <a:endParaRPr lang="en-US" altLang="en-US" sz="2800">
              <a:latin typeface="Courier New" panose="02070309020205020404" pitchFamily="49" charset="0"/>
            </a:endParaRPr>
          </a:p>
          <a:p>
            <a:pPr eaLnBrk="1" hangingPunct="1">
              <a:lnSpc>
                <a:spcPct val="80000"/>
              </a:lnSpc>
              <a:buFontTx/>
              <a:buNone/>
            </a:pPr>
            <a:r>
              <a:rPr lang="en-US" altLang="en-US" sz="2800"/>
              <a:t>   we can infer</a:t>
            </a:r>
          </a:p>
          <a:p>
            <a:pPr algn="ctr" eaLnBrk="1" hangingPunct="1">
              <a:lnSpc>
                <a:spcPct val="80000"/>
              </a:lnSpc>
              <a:buFontTx/>
              <a:buNone/>
            </a:pPr>
            <a:r>
              <a:rPr lang="en-US" altLang="en-US" sz="2800">
                <a:latin typeface="Courier New" panose="02070309020205020404" pitchFamily="49" charset="0"/>
              </a:rPr>
              <a:t>ClassAssertion(</a:t>
            </a:r>
          </a:p>
          <a:p>
            <a:pPr algn="ctr" eaLnBrk="1" hangingPunct="1">
              <a:lnSpc>
                <a:spcPct val="80000"/>
              </a:lnSpc>
              <a:buFontTx/>
              <a:buNone/>
            </a:pPr>
            <a:r>
              <a:rPr lang="en-US" altLang="en-US" sz="2800">
                <a:latin typeface="Courier New" panose="02070309020205020404" pitchFamily="49" charset="0"/>
              </a:rPr>
              <a:t>DataMinCardinality(2 a:hasName) a:Meg)</a:t>
            </a:r>
            <a:endParaRPr lang="el-GR" altLang="en-US" sz="2800">
              <a:latin typeface="Courier New" panose="02070309020205020404"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9DB732D4-6485-4958-9EBB-145CEBAD59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243" name="Slide Number Placeholder 5">
            <a:extLst>
              <a:ext uri="{FF2B5EF4-FFF2-40B4-BE49-F238E27FC236}">
                <a16:creationId xmlns:a16="http://schemas.microsoft.com/office/drawing/2014/main" id="{827C4C45-3909-4397-964B-8CEBDFF8B1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5D4E53-09D7-4910-B2A2-9C5B7F292E02}" type="slidenum">
              <a:rPr lang="el-GR" altLang="en-US"/>
              <a:pPr eaLnBrk="1" hangingPunct="1"/>
              <a:t>9</a:t>
            </a:fld>
            <a:endParaRPr lang="el-GR" altLang="en-US"/>
          </a:p>
        </p:txBody>
      </p:sp>
      <p:sp>
        <p:nvSpPr>
          <p:cNvPr id="10244" name="Rectangle 2">
            <a:extLst>
              <a:ext uri="{FF2B5EF4-FFF2-40B4-BE49-F238E27FC236}">
                <a16:creationId xmlns:a16="http://schemas.microsoft.com/office/drawing/2014/main" id="{61BF7EC8-9EB4-4BFE-9AB6-0DBC6DD26ECA}"/>
              </a:ext>
            </a:extLst>
          </p:cNvPr>
          <p:cNvSpPr>
            <a:spLocks noGrp="1" noChangeArrowheads="1"/>
          </p:cNvSpPr>
          <p:nvPr>
            <p:ph type="title"/>
          </p:nvPr>
        </p:nvSpPr>
        <p:spPr/>
        <p:txBody>
          <a:bodyPr/>
          <a:lstStyle/>
          <a:p>
            <a:pPr eaLnBrk="1" hangingPunct="1"/>
            <a:r>
              <a:rPr lang="en-US" altLang="en-US"/>
              <a:t>OWL 2 Terminology (cont’d)</a:t>
            </a:r>
            <a:endParaRPr lang="el-GR" altLang="en-US"/>
          </a:p>
        </p:txBody>
      </p:sp>
      <p:sp>
        <p:nvSpPr>
          <p:cNvPr id="10245" name="Rectangle 3">
            <a:extLst>
              <a:ext uri="{FF2B5EF4-FFF2-40B4-BE49-F238E27FC236}">
                <a16:creationId xmlns:a16="http://schemas.microsoft.com/office/drawing/2014/main" id="{99980D0F-DC9F-4861-ADDE-071A86552427}"/>
              </a:ext>
            </a:extLst>
          </p:cNvPr>
          <p:cNvSpPr>
            <a:spLocks noGrp="1" noChangeArrowheads="1"/>
          </p:cNvSpPr>
          <p:nvPr>
            <p:ph type="body" idx="1"/>
          </p:nvPr>
        </p:nvSpPr>
        <p:spPr/>
        <p:txBody>
          <a:bodyPr/>
          <a:lstStyle/>
          <a:p>
            <a:pPr eaLnBrk="1" hangingPunct="1"/>
            <a:r>
              <a:rPr lang="en-US" altLang="en-US"/>
              <a:t>As in DLs, e</a:t>
            </a:r>
            <a:r>
              <a:rPr lang="el-GR" altLang="en-US"/>
              <a:t>ntities</a:t>
            </a:r>
            <a:r>
              <a:rPr lang="en-US" altLang="en-US"/>
              <a:t> can be combined using </a:t>
            </a:r>
            <a:r>
              <a:rPr lang="en-US" altLang="en-US" b="1"/>
              <a:t>constructors</a:t>
            </a:r>
            <a:r>
              <a:rPr lang="el-GR" altLang="en-US"/>
              <a:t> to form complex </a:t>
            </a:r>
            <a:r>
              <a:rPr lang="en-US" altLang="en-US"/>
              <a:t>d</a:t>
            </a:r>
            <a:r>
              <a:rPr lang="el-GR" altLang="en-US"/>
              <a:t>escriptions</a:t>
            </a:r>
            <a:r>
              <a:rPr lang="en-US" altLang="en-US"/>
              <a:t> called </a:t>
            </a:r>
            <a:r>
              <a:rPr lang="en-US" altLang="en-US" b="1"/>
              <a:t>expressions</a:t>
            </a:r>
            <a:r>
              <a:rPr lang="en-US" altLang="en-US"/>
              <a:t>.</a:t>
            </a:r>
          </a:p>
          <a:p>
            <a:pPr eaLnBrk="1" hangingPunct="1">
              <a:buFontTx/>
              <a:buNone/>
            </a:pPr>
            <a:endParaRPr lang="en-US" altLang="en-US"/>
          </a:p>
          <a:p>
            <a:pPr eaLnBrk="1" hangingPunct="1"/>
            <a:r>
              <a:rPr lang="en-US" altLang="en-US"/>
              <a:t>To represent knowledge in OWL (like in any other KR language), we make statements. T</a:t>
            </a:r>
            <a:r>
              <a:rPr lang="el-GR" altLang="en-US"/>
              <a:t>he</a:t>
            </a:r>
            <a:r>
              <a:rPr lang="en-US" altLang="en-US"/>
              <a:t>se </a:t>
            </a:r>
            <a:r>
              <a:rPr lang="el-GR" altLang="en-US"/>
              <a:t>statement</a:t>
            </a:r>
            <a:r>
              <a:rPr lang="en-US" altLang="en-US"/>
              <a:t>s are called </a:t>
            </a:r>
            <a:r>
              <a:rPr lang="en-US" altLang="en-US" b="1"/>
              <a:t>a</a:t>
            </a:r>
            <a:r>
              <a:rPr lang="el-GR" altLang="en-US" b="1"/>
              <a:t>xioms</a:t>
            </a:r>
            <a:r>
              <a:rPr lang="en-US" altLang="en-US" b="1"/>
              <a:t>.</a:t>
            </a:r>
            <a:endParaRPr lang="el-GR"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a:extLst>
              <a:ext uri="{FF2B5EF4-FFF2-40B4-BE49-F238E27FC236}">
                <a16:creationId xmlns:a16="http://schemas.microsoft.com/office/drawing/2014/main" id="{3D2454B5-67FD-4F36-B133-4E3E45477CF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2163" name="Slide Number Placeholder 5">
            <a:extLst>
              <a:ext uri="{FF2B5EF4-FFF2-40B4-BE49-F238E27FC236}">
                <a16:creationId xmlns:a16="http://schemas.microsoft.com/office/drawing/2014/main" id="{3AEE5006-5592-407D-B0D7-7977F59C76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97E871-CE46-4231-A4FF-4F9BDCF3CF7E}" type="slidenum">
              <a:rPr lang="el-GR" altLang="en-US"/>
              <a:pPr eaLnBrk="1" hangingPunct="1"/>
              <a:t>90</a:t>
            </a:fld>
            <a:endParaRPr lang="el-GR" altLang="en-US"/>
          </a:p>
        </p:txBody>
      </p:sp>
      <p:sp>
        <p:nvSpPr>
          <p:cNvPr id="92164" name="Rectangle 2">
            <a:extLst>
              <a:ext uri="{FF2B5EF4-FFF2-40B4-BE49-F238E27FC236}">
                <a16:creationId xmlns:a16="http://schemas.microsoft.com/office/drawing/2014/main" id="{647B29E8-D9BA-4D67-955E-252F9AD6E297}"/>
              </a:ext>
            </a:extLst>
          </p:cNvPr>
          <p:cNvSpPr>
            <a:spLocks noGrp="1" noChangeArrowheads="1"/>
          </p:cNvSpPr>
          <p:nvPr>
            <p:ph type="title"/>
          </p:nvPr>
        </p:nvSpPr>
        <p:spPr/>
        <p:txBody>
          <a:bodyPr/>
          <a:lstStyle/>
          <a:p>
            <a:pPr eaLnBrk="1" hangingPunct="1"/>
            <a:r>
              <a:rPr lang="el-GR" altLang="en-US"/>
              <a:t>M</a:t>
            </a:r>
            <a:r>
              <a:rPr lang="en-US" altLang="en-US"/>
              <a:t>aximum/Exact</a:t>
            </a:r>
            <a:r>
              <a:rPr lang="el-GR" altLang="en-US"/>
              <a:t> Cardinality </a:t>
            </a:r>
          </a:p>
        </p:txBody>
      </p:sp>
      <p:sp>
        <p:nvSpPr>
          <p:cNvPr id="92165" name="Rectangle 3">
            <a:extLst>
              <a:ext uri="{FF2B5EF4-FFF2-40B4-BE49-F238E27FC236}">
                <a16:creationId xmlns:a16="http://schemas.microsoft.com/office/drawing/2014/main" id="{5B62D5C3-DB83-40EA-8B60-32F63E498B87}"/>
              </a:ext>
            </a:extLst>
          </p:cNvPr>
          <p:cNvSpPr>
            <a:spLocks noGrp="1" noChangeArrowheads="1"/>
          </p:cNvSpPr>
          <p:nvPr>
            <p:ph type="body" idx="1"/>
          </p:nvPr>
        </p:nvSpPr>
        <p:spPr/>
        <p:txBody>
          <a:bodyPr/>
          <a:lstStyle/>
          <a:p>
            <a:pPr eaLnBrk="1" hangingPunct="1">
              <a:lnSpc>
                <a:spcPct val="80000"/>
              </a:lnSpc>
            </a:pPr>
            <a:r>
              <a:rPr lang="en-US" altLang="en-US" sz="2400"/>
              <a:t>Defined similarly.</a:t>
            </a:r>
            <a:endParaRPr lang="el-GR" altLang="en-US" sz="2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a:extLst>
              <a:ext uri="{FF2B5EF4-FFF2-40B4-BE49-F238E27FC236}">
                <a16:creationId xmlns:a16="http://schemas.microsoft.com/office/drawing/2014/main" id="{04B0C957-48A3-46AB-96D4-F408F4A9D00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3187" name="Slide Number Placeholder 5">
            <a:extLst>
              <a:ext uri="{FF2B5EF4-FFF2-40B4-BE49-F238E27FC236}">
                <a16:creationId xmlns:a16="http://schemas.microsoft.com/office/drawing/2014/main" id="{9443831F-609A-4430-B5F8-23FE91E301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2F88CA-DD00-4720-BBA7-714BB2CF8346}" type="slidenum">
              <a:rPr lang="el-GR" altLang="en-US"/>
              <a:pPr eaLnBrk="1" hangingPunct="1"/>
              <a:t>91</a:t>
            </a:fld>
            <a:endParaRPr lang="el-GR" altLang="en-US"/>
          </a:p>
        </p:txBody>
      </p:sp>
      <p:sp>
        <p:nvSpPr>
          <p:cNvPr id="93188" name="Rectangle 2">
            <a:extLst>
              <a:ext uri="{FF2B5EF4-FFF2-40B4-BE49-F238E27FC236}">
                <a16:creationId xmlns:a16="http://schemas.microsoft.com/office/drawing/2014/main" id="{00CE5376-EBC1-4BEE-B723-E6C0D255F5D9}"/>
              </a:ext>
            </a:extLst>
          </p:cNvPr>
          <p:cNvSpPr>
            <a:spLocks noGrp="1" noChangeArrowheads="1"/>
          </p:cNvSpPr>
          <p:nvPr>
            <p:ph type="title"/>
          </p:nvPr>
        </p:nvSpPr>
        <p:spPr/>
        <p:txBody>
          <a:bodyPr/>
          <a:lstStyle/>
          <a:p>
            <a:pPr eaLnBrk="1" hangingPunct="1"/>
            <a:r>
              <a:rPr lang="en-US" altLang="en-US"/>
              <a:t>What Have we Achieved so far?</a:t>
            </a:r>
            <a:endParaRPr lang="el-GR" altLang="en-US"/>
          </a:p>
        </p:txBody>
      </p:sp>
      <p:sp>
        <p:nvSpPr>
          <p:cNvPr id="93189" name="Rectangle 3">
            <a:extLst>
              <a:ext uri="{FF2B5EF4-FFF2-40B4-BE49-F238E27FC236}">
                <a16:creationId xmlns:a16="http://schemas.microsoft.com/office/drawing/2014/main" id="{83063CB3-E231-4AB5-8E55-5EDB9A2D4B78}"/>
              </a:ext>
            </a:extLst>
          </p:cNvPr>
          <p:cNvSpPr>
            <a:spLocks noGrp="1" noChangeArrowheads="1"/>
          </p:cNvSpPr>
          <p:nvPr>
            <p:ph type="body" idx="1"/>
          </p:nvPr>
        </p:nvSpPr>
        <p:spPr/>
        <p:txBody>
          <a:bodyPr/>
          <a:lstStyle/>
          <a:p>
            <a:pPr eaLnBrk="1" hangingPunct="1"/>
            <a:r>
              <a:rPr lang="en-US" altLang="en-US" sz="2800"/>
              <a:t>We have explained what </a:t>
            </a:r>
            <a:r>
              <a:rPr lang="en-US" altLang="en-US" sz="2800" b="1"/>
              <a:t>the “things” that one can define</a:t>
            </a:r>
            <a:r>
              <a:rPr lang="en-US" altLang="en-US" sz="2800"/>
              <a:t> in OWL 2 are.</a:t>
            </a:r>
          </a:p>
          <a:p>
            <a:pPr eaLnBrk="1" hangingPunct="1"/>
            <a:endParaRPr lang="en-US" altLang="en-US" sz="2800"/>
          </a:p>
          <a:p>
            <a:pPr eaLnBrk="1" hangingPunct="1"/>
            <a:r>
              <a:rPr lang="en-US" altLang="en-US" sz="2800"/>
              <a:t>Now let us see how to use these “things” to </a:t>
            </a:r>
            <a:r>
              <a:rPr lang="en-US" altLang="en-US" sz="2800" b="1"/>
              <a:t>represent knowledge about a domain.</a:t>
            </a:r>
          </a:p>
          <a:p>
            <a:pPr eaLnBrk="1" hangingPunct="1"/>
            <a:endParaRPr lang="en-US" altLang="en-US" sz="2800"/>
          </a:p>
          <a:p>
            <a:pPr eaLnBrk="1" hangingPunct="1"/>
            <a:r>
              <a:rPr lang="en-US" altLang="en-US" sz="2800"/>
              <a:t>In OWL 2 knowledge is represented by</a:t>
            </a:r>
            <a:r>
              <a:rPr lang="el-GR" altLang="en-US" sz="2800"/>
              <a:t> </a:t>
            </a:r>
            <a:r>
              <a:rPr lang="el-GR" altLang="en-US" sz="2800" b="1"/>
              <a:t>axioms</a:t>
            </a:r>
            <a:r>
              <a:rPr lang="en-US" altLang="en-US" sz="2800"/>
              <a:t>:</a:t>
            </a:r>
            <a:r>
              <a:rPr lang="el-GR" altLang="en-US" sz="2800"/>
              <a:t> statements that say what is true in the domain</a:t>
            </a:r>
            <a:r>
              <a:rPr lang="en-US" altLang="en-US" sz="2800"/>
              <a:t> of interest</a:t>
            </a:r>
            <a:r>
              <a:rPr lang="el-GR" altLang="en-US" sz="2800"/>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a:extLst>
              <a:ext uri="{FF2B5EF4-FFF2-40B4-BE49-F238E27FC236}">
                <a16:creationId xmlns:a16="http://schemas.microsoft.com/office/drawing/2014/main" id="{93BEA8A3-B103-4780-84E0-3A406126C3D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4211" name="Slide Number Placeholder 5">
            <a:extLst>
              <a:ext uri="{FF2B5EF4-FFF2-40B4-BE49-F238E27FC236}">
                <a16:creationId xmlns:a16="http://schemas.microsoft.com/office/drawing/2014/main" id="{79AAFB16-5EC9-4AAE-91C4-2126AB2D1B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7B6D62-5E1E-47F7-867E-1FF6B40391C6}" type="slidenum">
              <a:rPr lang="el-GR" altLang="en-US"/>
              <a:pPr eaLnBrk="1" hangingPunct="1"/>
              <a:t>92</a:t>
            </a:fld>
            <a:endParaRPr lang="el-GR" altLang="en-US"/>
          </a:p>
        </p:txBody>
      </p:sp>
      <p:sp>
        <p:nvSpPr>
          <p:cNvPr id="94212" name="Rectangle 2">
            <a:extLst>
              <a:ext uri="{FF2B5EF4-FFF2-40B4-BE49-F238E27FC236}">
                <a16:creationId xmlns:a16="http://schemas.microsoft.com/office/drawing/2014/main" id="{DF824263-518F-4292-8C6B-4059622F4483}"/>
              </a:ext>
            </a:extLst>
          </p:cNvPr>
          <p:cNvSpPr>
            <a:spLocks noGrp="1" noChangeArrowheads="1"/>
          </p:cNvSpPr>
          <p:nvPr>
            <p:ph type="title"/>
          </p:nvPr>
        </p:nvSpPr>
        <p:spPr/>
        <p:txBody>
          <a:bodyPr/>
          <a:lstStyle/>
          <a:p>
            <a:pPr eaLnBrk="1" hangingPunct="1"/>
            <a:r>
              <a:rPr lang="en-US" altLang="en-US"/>
              <a:t>Axioms</a:t>
            </a:r>
            <a:endParaRPr lang="el-GR" altLang="en-US"/>
          </a:p>
        </p:txBody>
      </p:sp>
      <p:pic>
        <p:nvPicPr>
          <p:cNvPr id="94213" name="Picture 4">
            <a:extLst>
              <a:ext uri="{FF2B5EF4-FFF2-40B4-BE49-F238E27FC236}">
                <a16:creationId xmlns:a16="http://schemas.microsoft.com/office/drawing/2014/main" id="{0077B4ED-DD7B-4609-B286-FF95AFFEC275}"/>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1557338"/>
            <a:ext cx="6578600" cy="4321175"/>
          </a:xfrm>
          <a:noFill/>
        </p:spPr>
      </p:pic>
      <p:sp>
        <p:nvSpPr>
          <p:cNvPr id="94214" name="AutoShape 5">
            <a:extLst>
              <a:ext uri="{FF2B5EF4-FFF2-40B4-BE49-F238E27FC236}">
                <a16:creationId xmlns:a16="http://schemas.microsoft.com/office/drawing/2014/main" id="{FB2A1825-BB65-49FB-A4D0-3C572FF4FA5A}"/>
              </a:ext>
            </a:extLst>
          </p:cNvPr>
          <p:cNvSpPr>
            <a:spLocks noChangeArrowheads="1"/>
          </p:cNvSpPr>
          <p:nvPr/>
        </p:nvSpPr>
        <p:spPr bwMode="auto">
          <a:xfrm rot="16200000" flipV="1">
            <a:off x="1512094" y="5122069"/>
            <a:ext cx="360362" cy="431800"/>
          </a:xfrm>
          <a:prstGeom prst="upArrow">
            <a:avLst>
              <a:gd name="adj1" fmla="val 50000"/>
              <a:gd name="adj2" fmla="val 29956"/>
            </a:avLst>
          </a:prstGeom>
          <a:solidFill>
            <a:srgbClr val="FF0000"/>
          </a:solidFill>
          <a:ln w="9525">
            <a:solidFill>
              <a:srgbClr val="FF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a:extLst>
              <a:ext uri="{FF2B5EF4-FFF2-40B4-BE49-F238E27FC236}">
                <a16:creationId xmlns:a16="http://schemas.microsoft.com/office/drawing/2014/main" id="{58DE0D3C-A612-41D5-B187-641D7450619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5235" name="Slide Number Placeholder 5">
            <a:extLst>
              <a:ext uri="{FF2B5EF4-FFF2-40B4-BE49-F238E27FC236}">
                <a16:creationId xmlns:a16="http://schemas.microsoft.com/office/drawing/2014/main" id="{67FD4AB3-A46E-4367-B894-0247507A5D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DA2CC0-785A-49E9-8350-05A58B8EE716}" type="slidenum">
              <a:rPr lang="el-GR" altLang="en-US"/>
              <a:pPr eaLnBrk="1" hangingPunct="1"/>
              <a:t>93</a:t>
            </a:fld>
            <a:endParaRPr lang="el-GR" altLang="en-US"/>
          </a:p>
        </p:txBody>
      </p:sp>
      <p:sp>
        <p:nvSpPr>
          <p:cNvPr id="95236" name="Rectangle 2">
            <a:extLst>
              <a:ext uri="{FF2B5EF4-FFF2-40B4-BE49-F238E27FC236}">
                <a16:creationId xmlns:a16="http://schemas.microsoft.com/office/drawing/2014/main" id="{36260774-E8AD-4B42-A7C4-6297CBD712E1}"/>
              </a:ext>
            </a:extLst>
          </p:cNvPr>
          <p:cNvSpPr>
            <a:spLocks noGrp="1" noChangeArrowheads="1"/>
          </p:cNvSpPr>
          <p:nvPr>
            <p:ph type="title"/>
          </p:nvPr>
        </p:nvSpPr>
        <p:spPr/>
        <p:txBody>
          <a:bodyPr/>
          <a:lstStyle/>
          <a:p>
            <a:pPr eaLnBrk="1" hangingPunct="1"/>
            <a:r>
              <a:rPr lang="el-GR" altLang="en-US"/>
              <a:t> Class Expression Axioms </a:t>
            </a:r>
          </a:p>
        </p:txBody>
      </p:sp>
      <p:pic>
        <p:nvPicPr>
          <p:cNvPr id="95237" name="Picture 3">
            <a:extLst>
              <a:ext uri="{FF2B5EF4-FFF2-40B4-BE49-F238E27FC236}">
                <a16:creationId xmlns:a16="http://schemas.microsoft.com/office/drawing/2014/main" id="{7424053E-FBD4-4EFB-A6BF-4C088E95D67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a:extLst>
              <a:ext uri="{FF2B5EF4-FFF2-40B4-BE49-F238E27FC236}">
                <a16:creationId xmlns:a16="http://schemas.microsoft.com/office/drawing/2014/main" id="{A10A7ADA-3B6F-4D34-88D5-678ACD6FA74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6259" name="Slide Number Placeholder 5">
            <a:extLst>
              <a:ext uri="{FF2B5EF4-FFF2-40B4-BE49-F238E27FC236}">
                <a16:creationId xmlns:a16="http://schemas.microsoft.com/office/drawing/2014/main" id="{4AA496B7-4D7F-44B3-A5F1-96CC5D6914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8F2EB2-66D4-4FA4-B29A-6042AB832489}" type="slidenum">
              <a:rPr lang="el-GR" altLang="en-US"/>
              <a:pPr eaLnBrk="1" hangingPunct="1"/>
              <a:t>94</a:t>
            </a:fld>
            <a:endParaRPr lang="el-GR" altLang="en-US"/>
          </a:p>
        </p:txBody>
      </p:sp>
      <p:sp>
        <p:nvSpPr>
          <p:cNvPr id="96260" name="Rectangle 2">
            <a:extLst>
              <a:ext uri="{FF2B5EF4-FFF2-40B4-BE49-F238E27FC236}">
                <a16:creationId xmlns:a16="http://schemas.microsoft.com/office/drawing/2014/main" id="{523A71C2-8D22-4651-80FE-1E550C659695}"/>
              </a:ext>
            </a:extLst>
          </p:cNvPr>
          <p:cNvSpPr>
            <a:spLocks noGrp="1" noChangeArrowheads="1"/>
          </p:cNvSpPr>
          <p:nvPr>
            <p:ph type="title"/>
          </p:nvPr>
        </p:nvSpPr>
        <p:spPr/>
        <p:txBody>
          <a:bodyPr/>
          <a:lstStyle/>
          <a:p>
            <a:pPr eaLnBrk="1" hangingPunct="1"/>
            <a:r>
              <a:rPr lang="el-GR" altLang="en-US"/>
              <a:t>Subclass Axioms </a:t>
            </a:r>
          </a:p>
        </p:txBody>
      </p:sp>
      <p:sp>
        <p:nvSpPr>
          <p:cNvPr id="96261" name="Rectangle 3">
            <a:extLst>
              <a:ext uri="{FF2B5EF4-FFF2-40B4-BE49-F238E27FC236}">
                <a16:creationId xmlns:a16="http://schemas.microsoft.com/office/drawing/2014/main" id="{CF48CD7A-5741-4BFB-A0E8-CD710A1FE752}"/>
              </a:ext>
            </a:extLst>
          </p:cNvPr>
          <p:cNvSpPr>
            <a:spLocks noGrp="1" noChangeArrowheads="1"/>
          </p:cNvSpPr>
          <p:nvPr>
            <p:ph type="body" idx="1"/>
          </p:nvPr>
        </p:nvSpPr>
        <p:spPr/>
        <p:txBody>
          <a:bodyPr/>
          <a:lstStyle/>
          <a:p>
            <a:pPr eaLnBrk="1" hangingPunct="1">
              <a:lnSpc>
                <a:spcPct val="80000"/>
              </a:lnSpc>
            </a:pPr>
            <a:r>
              <a:rPr lang="el-GR" altLang="en-US" sz="2400" dirty="0"/>
              <a:t>A </a:t>
            </a:r>
            <a:r>
              <a:rPr lang="el-GR" altLang="en-US" sz="2400" b="1" dirty="0"/>
              <a:t>subclass axiom</a:t>
            </a:r>
            <a:r>
              <a:rPr lang="el-GR" altLang="en-US" sz="2400" dirty="0"/>
              <a:t> </a:t>
            </a:r>
            <a:r>
              <a:rPr lang="el-GR" altLang="en-US" sz="2400" dirty="0">
                <a:latin typeface="Courier New" panose="02070309020205020404" pitchFamily="49" charset="0"/>
              </a:rPr>
              <a:t>SubClassOf(CE1 CE2)</a:t>
            </a:r>
            <a:r>
              <a:rPr lang="el-GR" altLang="en-US" sz="2400" dirty="0"/>
              <a:t> states that the class expression </a:t>
            </a:r>
            <a:r>
              <a:rPr lang="el-GR" altLang="en-US" sz="2400" dirty="0">
                <a:latin typeface="Courier New" panose="02070309020205020404" pitchFamily="49" charset="0"/>
              </a:rPr>
              <a:t>CE1</a:t>
            </a:r>
            <a:r>
              <a:rPr lang="el-GR" altLang="en-US" sz="2400" dirty="0"/>
              <a:t> is a subclass of the class expression </a:t>
            </a:r>
            <a:r>
              <a:rPr lang="el-GR" altLang="en-US" sz="2400" dirty="0">
                <a:latin typeface="Courier New" panose="02070309020205020404" pitchFamily="49" charset="0"/>
              </a:rPr>
              <a:t>CE2</a:t>
            </a:r>
            <a:r>
              <a:rPr lang="el-GR" altLang="en-US" sz="2400" dirty="0"/>
              <a:t>. </a:t>
            </a:r>
            <a:endParaRPr lang="en-US" altLang="en-US" sz="2400" dirty="0"/>
          </a:p>
          <a:p>
            <a:pPr eaLnBrk="1" hangingPunct="1">
              <a:lnSpc>
                <a:spcPct val="80000"/>
              </a:lnSpc>
            </a:pPr>
            <a:endParaRPr lang="en-US" altLang="en-US" sz="2400" dirty="0"/>
          </a:p>
          <a:p>
            <a:pPr eaLnBrk="1" hangingPunct="1">
              <a:lnSpc>
                <a:spcPct val="80000"/>
              </a:lnSpc>
            </a:pPr>
            <a:r>
              <a:rPr lang="en-US" altLang="en-US" sz="2400" dirty="0"/>
              <a:t>Example:</a:t>
            </a:r>
          </a:p>
          <a:p>
            <a:pPr algn="ctr" eaLnBrk="1" hangingPunct="1">
              <a:lnSpc>
                <a:spcPct val="80000"/>
              </a:lnSpc>
              <a:buFontTx/>
              <a:buNone/>
            </a:pPr>
            <a:r>
              <a:rPr lang="el-GR" altLang="en-US" sz="2400" dirty="0">
                <a:latin typeface="Courier New" panose="02070309020205020404" pitchFamily="49" charset="0"/>
              </a:rPr>
              <a:t>SubClassOf(a:Child a:Person)</a:t>
            </a:r>
            <a:endParaRPr lang="en-US" altLang="en-US" sz="2400" dirty="0">
              <a:latin typeface="Courier New" panose="02070309020205020404" pitchFamily="49" charset="0"/>
            </a:endParaRPr>
          </a:p>
          <a:p>
            <a:pPr algn="ctr" eaLnBrk="1" hangingPunct="1">
              <a:lnSpc>
                <a:spcPct val="80000"/>
              </a:lnSpc>
              <a:buFontTx/>
              <a:buNone/>
            </a:pPr>
            <a:endParaRPr lang="en-US" altLang="en-US" sz="2400" dirty="0">
              <a:latin typeface="Courier New" panose="02070309020205020404" pitchFamily="49" charset="0"/>
            </a:endParaRPr>
          </a:p>
          <a:p>
            <a:pPr eaLnBrk="1" hangingPunct="1">
              <a:lnSpc>
                <a:spcPct val="80000"/>
              </a:lnSpc>
            </a:pPr>
            <a:r>
              <a:rPr lang="en-US" altLang="en-US" sz="2400" dirty="0"/>
              <a:t>The properties known from RDFS for </a:t>
            </a:r>
            <a:r>
              <a:rPr lang="el-GR" altLang="en-US" sz="2400" dirty="0">
                <a:latin typeface="Courier New" panose="02070309020205020404" pitchFamily="49" charset="0"/>
              </a:rPr>
              <a:t>SubClassOf</a:t>
            </a:r>
            <a:r>
              <a:rPr lang="en-US" altLang="en-US" sz="2400" dirty="0">
                <a:latin typeface="Courier New" panose="02070309020205020404" pitchFamily="49" charset="0"/>
              </a:rPr>
              <a:t> </a:t>
            </a:r>
            <a:r>
              <a:rPr lang="en-US" altLang="en-US" sz="2400" dirty="0"/>
              <a:t>hold here as well:</a:t>
            </a:r>
            <a:endParaRPr lang="en-US" altLang="en-US" sz="2400" dirty="0">
              <a:latin typeface="Courier New" panose="02070309020205020404" pitchFamily="49" charset="0"/>
            </a:endParaRPr>
          </a:p>
          <a:p>
            <a:pPr lvl="1" eaLnBrk="1" hangingPunct="1">
              <a:lnSpc>
                <a:spcPct val="80000"/>
              </a:lnSpc>
            </a:pPr>
            <a:r>
              <a:rPr lang="en-US" altLang="en-US" sz="2000" dirty="0"/>
              <a:t>Reflexivity</a:t>
            </a:r>
          </a:p>
          <a:p>
            <a:pPr lvl="1" eaLnBrk="1" hangingPunct="1">
              <a:lnSpc>
                <a:spcPct val="80000"/>
              </a:lnSpc>
            </a:pPr>
            <a:r>
              <a:rPr lang="en-US" altLang="en-US" sz="2000" dirty="0"/>
              <a:t>Transitivity</a:t>
            </a:r>
          </a:p>
          <a:p>
            <a:pPr lvl="1" eaLnBrk="1" hangingPunct="1">
              <a:lnSpc>
                <a:spcPct val="80000"/>
              </a:lnSpc>
            </a:pPr>
            <a:r>
              <a:rPr lang="en-US" altLang="en-US" sz="2000" dirty="0"/>
              <a:t>If </a:t>
            </a:r>
            <a:r>
              <a:rPr lang="en-US" altLang="en-US" sz="2000" dirty="0">
                <a:latin typeface="Courier New" panose="02070309020205020404" pitchFamily="49" charset="0"/>
              </a:rPr>
              <a:t>x</a:t>
            </a:r>
            <a:r>
              <a:rPr lang="en-US" altLang="en-US" sz="2000" dirty="0"/>
              <a:t> is an instance of class </a:t>
            </a:r>
            <a:r>
              <a:rPr lang="en-US" altLang="en-US" sz="2000" dirty="0">
                <a:latin typeface="Courier New" panose="02070309020205020404" pitchFamily="49" charset="0"/>
              </a:rPr>
              <a:t>A</a:t>
            </a:r>
            <a:r>
              <a:rPr lang="en-US" altLang="en-US" sz="2000" dirty="0"/>
              <a:t> and class </a:t>
            </a:r>
            <a:r>
              <a:rPr lang="en-US" altLang="en-US" sz="2000" dirty="0">
                <a:latin typeface="Courier New" panose="02070309020205020404" pitchFamily="49" charset="0"/>
              </a:rPr>
              <a:t>A</a:t>
            </a:r>
            <a:r>
              <a:rPr lang="en-US" altLang="en-US" sz="2000" dirty="0"/>
              <a:t> is a subclass of class </a:t>
            </a:r>
            <a:r>
              <a:rPr lang="en-US" altLang="en-US" sz="2000" dirty="0">
                <a:latin typeface="Courier New" panose="02070309020205020404" pitchFamily="49" charset="0"/>
              </a:rPr>
              <a:t>B</a:t>
            </a:r>
            <a:r>
              <a:rPr lang="en-US" altLang="en-US" sz="2000" dirty="0"/>
              <a:t>, then </a:t>
            </a:r>
            <a:r>
              <a:rPr lang="en-US" altLang="en-US" sz="2000" dirty="0">
                <a:latin typeface="Courier New" panose="02070309020205020404" pitchFamily="49" charset="0"/>
              </a:rPr>
              <a:t>x</a:t>
            </a:r>
            <a:r>
              <a:rPr lang="en-US" altLang="en-US" sz="2000" dirty="0"/>
              <a:t> is an instance of </a:t>
            </a:r>
            <a:r>
              <a:rPr lang="en-US" altLang="en-US" sz="2000" dirty="0">
                <a:latin typeface="Courier New" panose="02070309020205020404" pitchFamily="49" charset="0"/>
              </a:rPr>
              <a:t>B</a:t>
            </a:r>
            <a:r>
              <a:rPr lang="en-US" altLang="en-US" sz="2000" dirty="0"/>
              <a:t> as well.</a:t>
            </a:r>
            <a:endParaRPr lang="el-GR" altLang="en-US" sz="20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a:extLst>
              <a:ext uri="{FF2B5EF4-FFF2-40B4-BE49-F238E27FC236}">
                <a16:creationId xmlns:a16="http://schemas.microsoft.com/office/drawing/2014/main" id="{33700538-256E-4FF8-A8B8-E33E019B74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7283" name="Slide Number Placeholder 5">
            <a:extLst>
              <a:ext uri="{FF2B5EF4-FFF2-40B4-BE49-F238E27FC236}">
                <a16:creationId xmlns:a16="http://schemas.microsoft.com/office/drawing/2014/main" id="{3E46E8E0-FFFD-49D9-B00D-DDEEB40B7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570770-13D4-4EDB-846C-65625D23371D}" type="slidenum">
              <a:rPr lang="el-GR" altLang="en-US"/>
              <a:pPr eaLnBrk="1" hangingPunct="1"/>
              <a:t>95</a:t>
            </a:fld>
            <a:endParaRPr lang="el-GR" altLang="en-US"/>
          </a:p>
        </p:txBody>
      </p:sp>
      <p:sp>
        <p:nvSpPr>
          <p:cNvPr id="97284" name="Rectangle 2">
            <a:extLst>
              <a:ext uri="{FF2B5EF4-FFF2-40B4-BE49-F238E27FC236}">
                <a16:creationId xmlns:a16="http://schemas.microsoft.com/office/drawing/2014/main" id="{CBA61A2F-1A83-47A8-AA7C-E67B4D888286}"/>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97285" name="Rectangle 3">
            <a:extLst>
              <a:ext uri="{FF2B5EF4-FFF2-40B4-BE49-F238E27FC236}">
                <a16:creationId xmlns:a16="http://schemas.microsoft.com/office/drawing/2014/main" id="{6BA447E7-CB56-48F2-8EF8-05216F4BE5FF}"/>
              </a:ext>
            </a:extLst>
          </p:cNvPr>
          <p:cNvSpPr>
            <a:spLocks noGrp="1" noChangeArrowheads="1"/>
          </p:cNvSpPr>
          <p:nvPr>
            <p:ph type="body" idx="1"/>
          </p:nvPr>
        </p:nvSpPr>
        <p:spPr/>
        <p:txBody>
          <a:bodyPr/>
          <a:lstStyle/>
          <a:p>
            <a:pPr eaLnBrk="1" hangingPunct="1">
              <a:lnSpc>
                <a:spcPct val="90000"/>
              </a:lnSpc>
            </a:pPr>
            <a:r>
              <a:rPr lang="en-US" altLang="en-US" sz="2400"/>
              <a:t>From</a:t>
            </a:r>
          </a:p>
          <a:p>
            <a:pPr algn="ctr" eaLnBrk="1" hangingPunct="1">
              <a:lnSpc>
                <a:spcPct val="90000"/>
              </a:lnSpc>
              <a:buFontTx/>
              <a:buNone/>
            </a:pPr>
            <a:r>
              <a:rPr lang="el-GR" altLang="en-US" sz="2400">
                <a:latin typeface="Courier New" panose="02070309020205020404" pitchFamily="49" charset="0"/>
              </a:rPr>
              <a:t>SubClassOf(a:Baby a:Child) </a:t>
            </a:r>
            <a:endParaRPr lang="en-US" altLang="en-US" sz="2400">
              <a:latin typeface="Courier New" panose="02070309020205020404" pitchFamily="49" charset="0"/>
            </a:endParaRPr>
          </a:p>
          <a:p>
            <a:pPr algn="ctr" eaLnBrk="1" hangingPunct="1">
              <a:lnSpc>
                <a:spcPct val="90000"/>
              </a:lnSpc>
              <a:buFontTx/>
              <a:buNone/>
            </a:pPr>
            <a:r>
              <a:rPr lang="el-GR" altLang="en-US" sz="2400">
                <a:latin typeface="Courier New" panose="02070309020205020404" pitchFamily="49" charset="0"/>
              </a:rPr>
              <a:t>SubClassOf(a:Child a:Person)</a:t>
            </a:r>
            <a:endParaRPr lang="en-US" altLang="en-US" sz="2400">
              <a:latin typeface="Courier New" panose="02070309020205020404" pitchFamily="49" charset="0"/>
            </a:endParaRPr>
          </a:p>
          <a:p>
            <a:pPr algn="ctr" eaLnBrk="1" hangingPunct="1">
              <a:lnSpc>
                <a:spcPct val="90000"/>
              </a:lnSpc>
              <a:buFontTx/>
              <a:buNone/>
            </a:pPr>
            <a:r>
              <a:rPr lang="el-GR" altLang="en-US" sz="2400">
                <a:latin typeface="Courier New" panose="02070309020205020404" pitchFamily="49" charset="0"/>
              </a:rPr>
              <a:t> </a:t>
            </a:r>
            <a:endParaRPr lang="en-US" altLang="en-US" sz="2400">
              <a:latin typeface="Courier New" panose="02070309020205020404" pitchFamily="49" charset="0"/>
            </a:endParaRPr>
          </a:p>
          <a:p>
            <a:pPr algn="ctr" eaLnBrk="1" hangingPunct="1">
              <a:lnSpc>
                <a:spcPct val="90000"/>
              </a:lnSpc>
              <a:buFontTx/>
              <a:buNone/>
            </a:pPr>
            <a:r>
              <a:rPr lang="el-GR" altLang="en-US" sz="2400">
                <a:latin typeface="Courier New" panose="02070309020205020404" pitchFamily="49" charset="0"/>
              </a:rPr>
              <a:t>ClassAssertion(a:Baby a:Stewie)</a:t>
            </a:r>
            <a:endParaRPr lang="en-US" altLang="en-US" sz="2400">
              <a:latin typeface="Courier New" panose="02070309020205020404" pitchFamily="49" charset="0"/>
            </a:endParaRPr>
          </a:p>
          <a:p>
            <a:pPr algn="ctr" eaLnBrk="1" hangingPunct="1">
              <a:lnSpc>
                <a:spcPct val="90000"/>
              </a:lnSpc>
              <a:buFontTx/>
              <a:buNone/>
            </a:pPr>
            <a:endParaRPr lang="en-US" altLang="en-US" sz="2400">
              <a:latin typeface="Courier New" panose="02070309020205020404" pitchFamily="49" charset="0"/>
            </a:endParaRPr>
          </a:p>
          <a:p>
            <a:pPr eaLnBrk="1" hangingPunct="1">
              <a:lnSpc>
                <a:spcPct val="90000"/>
              </a:lnSpc>
              <a:buFontTx/>
              <a:buNone/>
            </a:pPr>
            <a:r>
              <a:rPr lang="en-US" altLang="en-US" sz="2400"/>
              <a:t>   we can infer</a:t>
            </a:r>
          </a:p>
          <a:p>
            <a:pPr algn="ctr" eaLnBrk="1" hangingPunct="1">
              <a:lnSpc>
                <a:spcPct val="90000"/>
              </a:lnSpc>
              <a:buFontTx/>
              <a:buNone/>
            </a:pPr>
            <a:r>
              <a:rPr lang="en-US" altLang="en-US" sz="2400">
                <a:latin typeface="Courier New" panose="02070309020205020404" pitchFamily="49" charset="0"/>
              </a:rPr>
              <a:t>SubClassOf(a:Baby a:Person)</a:t>
            </a:r>
          </a:p>
          <a:p>
            <a:pPr algn="ctr" eaLnBrk="1" hangingPunct="1">
              <a:lnSpc>
                <a:spcPct val="90000"/>
              </a:lnSpc>
              <a:buFontTx/>
              <a:buNone/>
            </a:pPr>
            <a:endParaRPr lang="en-US" altLang="en-US" sz="2400">
              <a:latin typeface="Courier New" panose="02070309020205020404" pitchFamily="49" charset="0"/>
            </a:endParaRPr>
          </a:p>
          <a:p>
            <a:pPr algn="ctr" eaLnBrk="1" hangingPunct="1">
              <a:lnSpc>
                <a:spcPct val="90000"/>
              </a:lnSpc>
              <a:buFontTx/>
              <a:buNone/>
            </a:pPr>
            <a:r>
              <a:rPr lang="el-GR" altLang="en-US" sz="2400">
                <a:latin typeface="Courier New" panose="02070309020205020404" pitchFamily="49" charset="0"/>
              </a:rPr>
              <a:t>ClassAssertion(a:</a:t>
            </a:r>
            <a:r>
              <a:rPr lang="en-US" altLang="en-US" sz="2400">
                <a:latin typeface="Courier New" panose="02070309020205020404" pitchFamily="49" charset="0"/>
              </a:rPr>
              <a:t>Child</a:t>
            </a:r>
            <a:r>
              <a:rPr lang="el-GR" altLang="en-US" sz="2400">
                <a:latin typeface="Courier New" panose="02070309020205020404" pitchFamily="49" charset="0"/>
              </a:rPr>
              <a:t> a:Stewie)</a:t>
            </a:r>
            <a:endParaRPr lang="en-US" altLang="en-US" sz="2400">
              <a:latin typeface="Courier New" panose="02070309020205020404" pitchFamily="49" charset="0"/>
            </a:endParaRPr>
          </a:p>
          <a:p>
            <a:pPr algn="ctr" eaLnBrk="1" hangingPunct="1">
              <a:lnSpc>
                <a:spcPct val="90000"/>
              </a:lnSpc>
              <a:buFontTx/>
              <a:buNone/>
            </a:pPr>
            <a:r>
              <a:rPr lang="el-GR" altLang="en-US" sz="2400">
                <a:latin typeface="Courier New" panose="02070309020205020404" pitchFamily="49" charset="0"/>
              </a:rPr>
              <a:t>ClassAssertion(a:</a:t>
            </a:r>
            <a:r>
              <a:rPr lang="en-US" altLang="en-US" sz="2400">
                <a:latin typeface="Courier New" panose="02070309020205020404" pitchFamily="49" charset="0"/>
              </a:rPr>
              <a:t>Person</a:t>
            </a:r>
            <a:r>
              <a:rPr lang="el-GR" altLang="en-US" sz="2400">
                <a:latin typeface="Courier New" panose="02070309020205020404" pitchFamily="49" charset="0"/>
              </a:rPr>
              <a:t> a:Stewie)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a:extLst>
              <a:ext uri="{FF2B5EF4-FFF2-40B4-BE49-F238E27FC236}">
                <a16:creationId xmlns:a16="http://schemas.microsoft.com/office/drawing/2014/main" id="{DEB271FA-6280-445A-99C7-BAFF119FBBF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8307" name="Slide Number Placeholder 5">
            <a:extLst>
              <a:ext uri="{FF2B5EF4-FFF2-40B4-BE49-F238E27FC236}">
                <a16:creationId xmlns:a16="http://schemas.microsoft.com/office/drawing/2014/main" id="{D6330B4D-1AD6-4E3E-BFB6-E54FA7F7F2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C2EAE6-72E8-40C8-9646-2DE1E0163B49}" type="slidenum">
              <a:rPr lang="el-GR" altLang="en-US"/>
              <a:pPr eaLnBrk="1" hangingPunct="1"/>
              <a:t>96</a:t>
            </a:fld>
            <a:endParaRPr lang="el-GR" altLang="en-US"/>
          </a:p>
        </p:txBody>
      </p:sp>
      <p:sp>
        <p:nvSpPr>
          <p:cNvPr id="98308" name="Rectangle 2">
            <a:extLst>
              <a:ext uri="{FF2B5EF4-FFF2-40B4-BE49-F238E27FC236}">
                <a16:creationId xmlns:a16="http://schemas.microsoft.com/office/drawing/2014/main" id="{CD59B6D5-C0E1-4FAF-8036-1355FBDE8655}"/>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98309" name="Rectangle 3">
            <a:extLst>
              <a:ext uri="{FF2B5EF4-FFF2-40B4-BE49-F238E27FC236}">
                <a16:creationId xmlns:a16="http://schemas.microsoft.com/office/drawing/2014/main" id="{2216706D-4F13-4DDE-B088-E4AE7518561B}"/>
              </a:ext>
            </a:extLst>
          </p:cNvPr>
          <p:cNvSpPr>
            <a:spLocks noGrp="1" noChangeArrowheads="1"/>
          </p:cNvSpPr>
          <p:nvPr>
            <p:ph type="body" idx="1"/>
          </p:nvPr>
        </p:nvSpPr>
        <p:spPr>
          <a:xfrm>
            <a:off x="457200" y="1196752"/>
            <a:ext cx="8507288" cy="4608511"/>
          </a:xfrm>
        </p:spPr>
        <p:txBody>
          <a:bodyPr/>
          <a:lstStyle/>
          <a:p>
            <a:pPr eaLnBrk="1" hangingPunct="1">
              <a:lnSpc>
                <a:spcPct val="80000"/>
              </a:lnSpc>
            </a:pPr>
            <a:r>
              <a:rPr lang="en-US" altLang="en-US" sz="2000" dirty="0"/>
              <a:t>From</a:t>
            </a:r>
          </a:p>
          <a:p>
            <a:pPr algn="ctr" eaLnBrk="1" hangingPunct="1">
              <a:lnSpc>
                <a:spcPct val="80000"/>
              </a:lnSpc>
              <a:buFontTx/>
              <a:buNone/>
            </a:pPr>
            <a:r>
              <a:rPr lang="en-US" altLang="en-US" sz="2000" dirty="0" err="1">
                <a:latin typeface="Courier New" panose="02070309020205020404" pitchFamily="49" charset="0"/>
              </a:rPr>
              <a:t>SubClassOf</a:t>
            </a:r>
            <a:r>
              <a:rPr lang="en-US" altLang="en-US" sz="2000" dirty="0">
                <a:latin typeface="Courier New" panose="02070309020205020404" pitchFamily="49" charset="0"/>
              </a:rPr>
              <a:t>(</a:t>
            </a:r>
            <a:r>
              <a:rPr lang="en-US" altLang="en-US" sz="2000" dirty="0" err="1">
                <a:latin typeface="Courier New" panose="02070309020205020404" pitchFamily="49" charset="0"/>
              </a:rPr>
              <a:t>a:PersonWithChild</a:t>
            </a:r>
            <a:r>
              <a:rPr lang="en-US" altLang="en-US" sz="2000" dirty="0">
                <a:latin typeface="Courier New" panose="02070309020205020404" pitchFamily="49" charset="0"/>
              </a:rPr>
              <a:t>    </a:t>
            </a:r>
            <a:r>
              <a:rPr lang="en-US" altLang="en-US" sz="2000" dirty="0" err="1">
                <a:latin typeface="Courier New" panose="02070309020205020404" pitchFamily="49" charset="0"/>
              </a:rPr>
              <a:t>ObjectSomeValuesFrom</a:t>
            </a:r>
            <a:r>
              <a:rPr lang="en-US" altLang="en-US" sz="2000" dirty="0">
                <a:latin typeface="Courier New" panose="02070309020205020404" pitchFamily="49" charset="0"/>
              </a:rPr>
              <a:t>(</a:t>
            </a:r>
            <a:r>
              <a:rPr lang="en-US" altLang="en-US" sz="2000" dirty="0" err="1">
                <a:latin typeface="Courier New" panose="02070309020205020404" pitchFamily="49" charset="0"/>
              </a:rPr>
              <a:t>a:hasChild</a:t>
            </a:r>
            <a:r>
              <a:rPr lang="en-US" altLang="en-US" sz="2000" dirty="0">
                <a:latin typeface="Courier New" panose="02070309020205020404" pitchFamily="49" charset="0"/>
              </a:rPr>
              <a:t> </a:t>
            </a:r>
            <a:r>
              <a:rPr lang="en-US" altLang="en-US" sz="2000" dirty="0" err="1">
                <a:latin typeface="Courier New" panose="02070309020205020404" pitchFamily="49" charset="0"/>
              </a:rPr>
              <a:t>ObjectUnionOf</a:t>
            </a:r>
            <a:r>
              <a:rPr lang="en-US" altLang="en-US" sz="2000" dirty="0">
                <a:latin typeface="Courier New" panose="02070309020205020404" pitchFamily="49" charset="0"/>
              </a:rPr>
              <a:t>(</a:t>
            </a:r>
            <a:r>
              <a:rPr lang="en-US" altLang="en-US" sz="2000" dirty="0" err="1">
                <a:latin typeface="Courier New" panose="02070309020205020404" pitchFamily="49" charset="0"/>
              </a:rPr>
              <a:t>a:Boy</a:t>
            </a:r>
            <a:r>
              <a:rPr lang="en-US" altLang="en-US" sz="2000" dirty="0">
                <a:latin typeface="Courier New" panose="02070309020205020404" pitchFamily="49" charset="0"/>
              </a:rPr>
              <a:t> a:Girl)))</a:t>
            </a:r>
          </a:p>
          <a:p>
            <a:pPr algn="ctr" eaLnBrk="1" hangingPunct="1">
              <a:lnSpc>
                <a:spcPct val="80000"/>
              </a:lnSpc>
              <a:buFontTx/>
              <a:buNone/>
            </a:pPr>
            <a:endParaRPr lang="en-US" altLang="en-US" sz="2000" dirty="0">
              <a:latin typeface="Courier New" panose="02070309020205020404" pitchFamily="49" charset="0"/>
            </a:endParaRPr>
          </a:p>
          <a:p>
            <a:pPr algn="ctr" eaLnBrk="1" hangingPunct="1">
              <a:lnSpc>
                <a:spcPct val="80000"/>
              </a:lnSpc>
              <a:buFontTx/>
              <a:buNone/>
            </a:pPr>
            <a:r>
              <a:rPr lang="en-US" altLang="en-US" sz="2000" i="1" dirty="0">
                <a:solidFill>
                  <a:schemeClr val="tx1">
                    <a:lumMod val="50000"/>
                    <a:lumOff val="50000"/>
                  </a:schemeClr>
                </a:solidFill>
                <a:latin typeface="Courier New" panose="02070309020205020404" pitchFamily="49" charset="0"/>
              </a:rPr>
              <a:t>(</a:t>
            </a:r>
            <a:r>
              <a:rPr lang="en-US" altLang="en-US" sz="2000" i="1" dirty="0" err="1">
                <a:solidFill>
                  <a:schemeClr val="tx1">
                    <a:lumMod val="50000"/>
                    <a:lumOff val="50000"/>
                  </a:schemeClr>
                </a:solidFill>
                <a:latin typeface="Courier New" panose="02070309020205020404" pitchFamily="49" charset="0"/>
              </a:rPr>
              <a:t>PersonWithChild</a:t>
            </a:r>
            <a:r>
              <a:rPr lang="en-US" altLang="en-US" sz="2000" i="1" dirty="0">
                <a:solidFill>
                  <a:schemeClr val="tx1">
                    <a:lumMod val="50000"/>
                    <a:lumOff val="50000"/>
                  </a:schemeClr>
                </a:solidFill>
                <a:latin typeface="Courier New" panose="02070309020205020404" pitchFamily="49" charset="0"/>
              </a:rPr>
              <a:t> </a:t>
            </a:r>
            <a:r>
              <a:rPr lang="en-US" altLang="en-US" sz="2000" i="1" dirty="0" err="1">
                <a:solidFill>
                  <a:schemeClr val="tx1">
                    <a:lumMod val="50000"/>
                    <a:lumOff val="50000"/>
                  </a:schemeClr>
                </a:solidFill>
                <a:latin typeface="Courier New" panose="02070309020205020404" pitchFamily="49" charset="0"/>
              </a:rPr>
              <a:t>SubClassOf</a:t>
            </a:r>
            <a:r>
              <a:rPr lang="en-US" altLang="en-US" sz="2000" i="1" dirty="0">
                <a:solidFill>
                  <a:schemeClr val="tx1">
                    <a:lumMod val="50000"/>
                    <a:lumOff val="50000"/>
                  </a:schemeClr>
                </a:solidFill>
                <a:latin typeface="Courier New" panose="02070309020205020404" pitchFamily="49" charset="0"/>
              </a:rPr>
              <a:t> </a:t>
            </a:r>
            <a:r>
              <a:rPr lang="en-US" altLang="en-US" sz="2000" i="1" dirty="0" err="1">
                <a:solidFill>
                  <a:schemeClr val="tx1">
                    <a:lumMod val="50000"/>
                    <a:lumOff val="50000"/>
                  </a:schemeClr>
                </a:solidFill>
                <a:latin typeface="Courier New" panose="02070309020205020404" pitchFamily="49" charset="0"/>
              </a:rPr>
              <a:t>hasChild</a:t>
            </a:r>
            <a:r>
              <a:rPr lang="en-US" altLang="en-US" sz="2000" i="1" dirty="0">
                <a:solidFill>
                  <a:schemeClr val="tx1">
                    <a:lumMod val="50000"/>
                    <a:lumOff val="50000"/>
                  </a:schemeClr>
                </a:solidFill>
                <a:latin typeface="Courier New" panose="02070309020205020404" pitchFamily="49" charset="0"/>
              </a:rPr>
              <a:t> some (Boy or Girl)) </a:t>
            </a:r>
          </a:p>
          <a:p>
            <a:pPr algn="ctr" eaLnBrk="1" hangingPunct="1">
              <a:lnSpc>
                <a:spcPct val="80000"/>
              </a:lnSpc>
              <a:buFontTx/>
              <a:buNone/>
            </a:pPr>
            <a:r>
              <a:rPr lang="en-US" altLang="en-US" sz="2000" dirty="0">
                <a:latin typeface="Courier New" panose="02070309020205020404" pitchFamily="49" charset="0"/>
              </a:rPr>
              <a:t> 	</a:t>
            </a:r>
          </a:p>
          <a:p>
            <a:pPr algn="ctr" eaLnBrk="1" hangingPunct="1">
              <a:lnSpc>
                <a:spcPct val="80000"/>
              </a:lnSpc>
              <a:buFontTx/>
              <a:buNone/>
            </a:pPr>
            <a:r>
              <a:rPr lang="en-US" altLang="en-US" sz="2000" dirty="0" err="1">
                <a:latin typeface="Courier New" panose="02070309020205020404" pitchFamily="49" charset="0"/>
              </a:rPr>
              <a:t>SubClassOf</a:t>
            </a:r>
            <a:r>
              <a:rPr lang="en-US" altLang="en-US" sz="2000" dirty="0">
                <a:latin typeface="Courier New" panose="02070309020205020404" pitchFamily="49" charset="0"/>
              </a:rPr>
              <a:t>(</a:t>
            </a:r>
            <a:r>
              <a:rPr lang="en-US" altLang="en-US" sz="2000" dirty="0" err="1">
                <a:latin typeface="Courier New" panose="02070309020205020404" pitchFamily="49" charset="0"/>
              </a:rPr>
              <a:t>a:Boy</a:t>
            </a:r>
            <a:r>
              <a:rPr lang="en-US" altLang="en-US" sz="2000" dirty="0">
                <a:latin typeface="Courier New" panose="02070309020205020404" pitchFamily="49" charset="0"/>
              </a:rPr>
              <a:t> a:Child)</a:t>
            </a:r>
          </a:p>
          <a:p>
            <a:pPr algn="ctr" eaLnBrk="1" hangingPunct="1">
              <a:lnSpc>
                <a:spcPct val="80000"/>
              </a:lnSpc>
              <a:buFontTx/>
              <a:buNone/>
            </a:pPr>
            <a:r>
              <a:rPr lang="en-US" altLang="en-US" sz="2000" dirty="0" err="1">
                <a:latin typeface="Courier New" panose="02070309020205020404" pitchFamily="49" charset="0"/>
              </a:rPr>
              <a:t>SubClassOf</a:t>
            </a:r>
            <a:r>
              <a:rPr lang="en-US" altLang="en-US" sz="2000" dirty="0">
                <a:latin typeface="Courier New" panose="02070309020205020404" pitchFamily="49" charset="0"/>
              </a:rPr>
              <a:t>(</a:t>
            </a:r>
            <a:r>
              <a:rPr lang="en-US" altLang="en-US" sz="2000" dirty="0" err="1">
                <a:latin typeface="Courier New" panose="02070309020205020404" pitchFamily="49" charset="0"/>
              </a:rPr>
              <a:t>a:Girl</a:t>
            </a:r>
            <a:r>
              <a:rPr lang="en-US" altLang="en-US" sz="2000" dirty="0">
                <a:latin typeface="Courier New" panose="02070309020205020404" pitchFamily="49" charset="0"/>
              </a:rPr>
              <a:t> a:Child)</a:t>
            </a:r>
          </a:p>
          <a:p>
            <a:pPr algn="ctr" eaLnBrk="1" hangingPunct="1">
              <a:lnSpc>
                <a:spcPct val="80000"/>
              </a:lnSpc>
              <a:buFontTx/>
              <a:buNone/>
            </a:pPr>
            <a:endParaRPr lang="en-US" altLang="en-US" sz="2000" dirty="0">
              <a:latin typeface="Courier New" panose="02070309020205020404" pitchFamily="49" charset="0"/>
            </a:endParaRPr>
          </a:p>
          <a:p>
            <a:pPr algn="ctr" eaLnBrk="1" hangingPunct="1">
              <a:lnSpc>
                <a:spcPct val="80000"/>
              </a:lnSpc>
              <a:buFontTx/>
              <a:buNone/>
            </a:pPr>
            <a:r>
              <a:rPr lang="en-US" altLang="en-US" sz="2000" dirty="0" err="1">
                <a:latin typeface="Courier New" panose="02070309020205020404" pitchFamily="49" charset="0"/>
              </a:rPr>
              <a:t>SubClassOf</a:t>
            </a:r>
            <a:r>
              <a:rPr lang="en-US" altLang="en-US" sz="2000" dirty="0">
                <a:latin typeface="Courier New" panose="02070309020205020404" pitchFamily="49" charset="0"/>
              </a:rPr>
              <a:t>(</a:t>
            </a:r>
            <a:r>
              <a:rPr lang="en-US" altLang="en-US" sz="2000" dirty="0" err="1">
                <a:latin typeface="Courier New" panose="02070309020205020404" pitchFamily="49" charset="0"/>
              </a:rPr>
              <a:t>ObjectSomeValuesFrom</a:t>
            </a:r>
            <a:r>
              <a:rPr lang="en-US" altLang="en-US" sz="2000" dirty="0">
                <a:latin typeface="Courier New" panose="02070309020205020404" pitchFamily="49" charset="0"/>
              </a:rPr>
              <a:t>(</a:t>
            </a:r>
            <a:r>
              <a:rPr lang="en-US" altLang="en-US" sz="2000" dirty="0" err="1">
                <a:latin typeface="Courier New" panose="02070309020205020404" pitchFamily="49" charset="0"/>
              </a:rPr>
              <a:t>a:hasChild</a:t>
            </a:r>
            <a:r>
              <a:rPr lang="en-US" altLang="en-US" sz="2000" dirty="0">
                <a:latin typeface="Courier New" panose="02070309020205020404" pitchFamily="49" charset="0"/>
              </a:rPr>
              <a:t> a:Child) a:Parent) </a:t>
            </a:r>
          </a:p>
          <a:p>
            <a:pPr algn="ctr" eaLnBrk="1" hangingPunct="1">
              <a:lnSpc>
                <a:spcPct val="80000"/>
              </a:lnSpc>
              <a:buFontTx/>
              <a:buNone/>
            </a:pPr>
            <a:r>
              <a:rPr lang="en-US" altLang="en-US" sz="2000" i="1" dirty="0">
                <a:solidFill>
                  <a:schemeClr val="tx1">
                    <a:lumMod val="50000"/>
                    <a:lumOff val="50000"/>
                  </a:schemeClr>
                </a:solidFill>
                <a:latin typeface="Courier New" panose="02070309020205020404" pitchFamily="49" charset="0"/>
              </a:rPr>
              <a:t>(</a:t>
            </a:r>
            <a:r>
              <a:rPr lang="en-US" altLang="en-US" sz="2000" i="1" dirty="0" err="1">
                <a:solidFill>
                  <a:schemeClr val="tx1">
                    <a:lumMod val="50000"/>
                    <a:lumOff val="50000"/>
                  </a:schemeClr>
                </a:solidFill>
                <a:latin typeface="Courier New" panose="02070309020205020404" pitchFamily="49" charset="0"/>
              </a:rPr>
              <a:t>hasChild</a:t>
            </a:r>
            <a:r>
              <a:rPr lang="en-US" altLang="en-US" sz="2000" i="1" dirty="0">
                <a:solidFill>
                  <a:schemeClr val="tx1">
                    <a:lumMod val="50000"/>
                    <a:lumOff val="50000"/>
                  </a:schemeClr>
                </a:solidFill>
                <a:latin typeface="Courier New" panose="02070309020205020404" pitchFamily="49" charset="0"/>
              </a:rPr>
              <a:t> some Child </a:t>
            </a:r>
            <a:r>
              <a:rPr lang="en-US" altLang="en-US" sz="2000" i="1" dirty="0" err="1">
                <a:solidFill>
                  <a:schemeClr val="tx1">
                    <a:lumMod val="50000"/>
                    <a:lumOff val="50000"/>
                  </a:schemeClr>
                </a:solidFill>
                <a:latin typeface="Courier New" panose="02070309020205020404" pitchFamily="49" charset="0"/>
              </a:rPr>
              <a:t>SubClassOf</a:t>
            </a:r>
            <a:r>
              <a:rPr lang="en-US" altLang="en-US" sz="2000" i="1" dirty="0">
                <a:solidFill>
                  <a:schemeClr val="tx1">
                    <a:lumMod val="50000"/>
                    <a:lumOff val="50000"/>
                  </a:schemeClr>
                </a:solidFill>
                <a:latin typeface="Courier New" panose="02070309020205020404" pitchFamily="49" charset="0"/>
              </a:rPr>
              <a:t> Parent)</a:t>
            </a:r>
            <a:endParaRPr lang="en-US" altLang="en-US" sz="2000" dirty="0">
              <a:latin typeface="Courier New" panose="02070309020205020404" pitchFamily="49" charset="0"/>
            </a:endParaRPr>
          </a:p>
          <a:p>
            <a:pPr eaLnBrk="1" hangingPunct="1">
              <a:lnSpc>
                <a:spcPct val="80000"/>
              </a:lnSpc>
              <a:buFontTx/>
              <a:buNone/>
            </a:pPr>
            <a:r>
              <a:rPr lang="en-US" altLang="en-US" sz="2000" dirty="0"/>
              <a:t>   we can infer</a:t>
            </a:r>
          </a:p>
          <a:p>
            <a:pPr eaLnBrk="1" hangingPunct="1">
              <a:lnSpc>
                <a:spcPct val="80000"/>
              </a:lnSpc>
              <a:buFontTx/>
              <a:buNone/>
            </a:pPr>
            <a:endParaRPr lang="en-US" altLang="en-US" sz="2000" dirty="0"/>
          </a:p>
          <a:p>
            <a:pPr algn="ctr" eaLnBrk="1" hangingPunct="1">
              <a:lnSpc>
                <a:spcPct val="80000"/>
              </a:lnSpc>
              <a:buFontTx/>
              <a:buNone/>
            </a:pPr>
            <a:r>
              <a:rPr lang="en-US" altLang="en-US" sz="2000" dirty="0" err="1">
                <a:latin typeface="Courier New" panose="02070309020205020404" pitchFamily="49" charset="0"/>
              </a:rPr>
              <a:t>SubClassOf</a:t>
            </a:r>
            <a:r>
              <a:rPr lang="en-US" altLang="en-US" sz="2000" dirty="0">
                <a:latin typeface="Courier New" panose="02070309020205020404" pitchFamily="49" charset="0"/>
              </a:rPr>
              <a:t>(</a:t>
            </a:r>
            <a:r>
              <a:rPr lang="en-US" altLang="en-US" sz="2000" dirty="0" err="1">
                <a:latin typeface="Courier New" panose="02070309020205020404" pitchFamily="49" charset="0"/>
              </a:rPr>
              <a:t>a:PersonWithChild</a:t>
            </a:r>
            <a:r>
              <a:rPr lang="en-US" altLang="en-US" sz="2000" dirty="0">
                <a:latin typeface="Courier New" panose="02070309020205020404" pitchFamily="49" charset="0"/>
              </a:rPr>
              <a:t> a:Parent)</a:t>
            </a:r>
            <a:endParaRPr lang="el-GR" altLang="en-US" sz="2000" dirty="0">
              <a:latin typeface="Courier New" panose="02070309020205020404" pitchFamily="49"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a:extLst>
              <a:ext uri="{FF2B5EF4-FFF2-40B4-BE49-F238E27FC236}">
                <a16:creationId xmlns:a16="http://schemas.microsoft.com/office/drawing/2014/main" id="{2B6A05D0-F446-409D-B6F0-542A925945B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99331" name="Slide Number Placeholder 5">
            <a:extLst>
              <a:ext uri="{FF2B5EF4-FFF2-40B4-BE49-F238E27FC236}">
                <a16:creationId xmlns:a16="http://schemas.microsoft.com/office/drawing/2014/main" id="{75BA8359-FB29-4E16-8BEB-D0DE9AA11D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A76691-E6B4-40AD-A164-0B74B0C3A457}" type="slidenum">
              <a:rPr lang="el-GR" altLang="en-US"/>
              <a:pPr eaLnBrk="1" hangingPunct="1"/>
              <a:t>97</a:t>
            </a:fld>
            <a:endParaRPr lang="el-GR" altLang="en-US"/>
          </a:p>
        </p:txBody>
      </p:sp>
      <p:sp>
        <p:nvSpPr>
          <p:cNvPr id="99332" name="Rectangle 2">
            <a:extLst>
              <a:ext uri="{FF2B5EF4-FFF2-40B4-BE49-F238E27FC236}">
                <a16:creationId xmlns:a16="http://schemas.microsoft.com/office/drawing/2014/main" id="{B091D17B-18AA-4550-84B7-0404F1A621B0}"/>
              </a:ext>
            </a:extLst>
          </p:cNvPr>
          <p:cNvSpPr>
            <a:spLocks noGrp="1" noChangeArrowheads="1"/>
          </p:cNvSpPr>
          <p:nvPr>
            <p:ph type="title"/>
          </p:nvPr>
        </p:nvSpPr>
        <p:spPr/>
        <p:txBody>
          <a:bodyPr/>
          <a:lstStyle/>
          <a:p>
            <a:pPr eaLnBrk="1" hangingPunct="1"/>
            <a:r>
              <a:rPr lang="el-GR" altLang="en-US"/>
              <a:t>Equivalent Classes</a:t>
            </a:r>
          </a:p>
        </p:txBody>
      </p:sp>
      <p:sp>
        <p:nvSpPr>
          <p:cNvPr id="99333" name="Rectangle 3">
            <a:extLst>
              <a:ext uri="{FF2B5EF4-FFF2-40B4-BE49-F238E27FC236}">
                <a16:creationId xmlns:a16="http://schemas.microsoft.com/office/drawing/2014/main" id="{AD0EFB75-B241-43EF-8FBE-B05D9CA6E63E}"/>
              </a:ext>
            </a:extLst>
          </p:cNvPr>
          <p:cNvSpPr>
            <a:spLocks noGrp="1" noChangeArrowheads="1"/>
          </p:cNvSpPr>
          <p:nvPr>
            <p:ph type="body" idx="1"/>
          </p:nvPr>
        </p:nvSpPr>
        <p:spPr/>
        <p:txBody>
          <a:bodyPr/>
          <a:lstStyle/>
          <a:p>
            <a:pPr eaLnBrk="1" hangingPunct="1">
              <a:lnSpc>
                <a:spcPct val="80000"/>
              </a:lnSpc>
            </a:pPr>
            <a:r>
              <a:rPr lang="el-GR" altLang="en-US" sz="2400" dirty="0"/>
              <a:t>An </a:t>
            </a:r>
            <a:r>
              <a:rPr lang="el-GR" altLang="en-US" sz="2400" b="1" dirty="0"/>
              <a:t>equivalent classes</a:t>
            </a:r>
            <a:r>
              <a:rPr lang="el-GR" altLang="en-US" sz="2400" dirty="0"/>
              <a:t> axiom </a:t>
            </a:r>
            <a:r>
              <a:rPr lang="el-GR" altLang="en-US" sz="2400" dirty="0">
                <a:latin typeface="Courier New" panose="02070309020205020404" pitchFamily="49" charset="0"/>
              </a:rPr>
              <a:t>EquivalentClasses(CE1 ... CEn)</a:t>
            </a:r>
            <a:r>
              <a:rPr lang="el-GR" altLang="en-US" sz="2400" dirty="0"/>
              <a:t> states that all of the class expressions </a:t>
            </a:r>
            <a:r>
              <a:rPr lang="el-GR" altLang="en-US" sz="2400" dirty="0">
                <a:latin typeface="Courier New" panose="02070309020205020404" pitchFamily="49" charset="0"/>
              </a:rPr>
              <a:t>CEi,1≤i≤n,</a:t>
            </a:r>
            <a:r>
              <a:rPr lang="el-GR" altLang="en-US" sz="2400" dirty="0"/>
              <a:t> are semantically equivalent to each other.</a:t>
            </a:r>
            <a:endParaRPr lang="en-US" altLang="en-US" sz="2400" dirty="0"/>
          </a:p>
          <a:p>
            <a:pPr eaLnBrk="1" hangingPunct="1">
              <a:lnSpc>
                <a:spcPct val="80000"/>
              </a:lnSpc>
            </a:pPr>
            <a:endParaRPr lang="en-US" altLang="en-US" sz="2400" dirty="0"/>
          </a:p>
          <a:p>
            <a:pPr eaLnBrk="1" hangingPunct="1">
              <a:lnSpc>
                <a:spcPct val="80000"/>
              </a:lnSpc>
            </a:pPr>
            <a:r>
              <a:rPr lang="en-US" altLang="en-US" sz="2400" dirty="0"/>
              <a:t>Example:</a:t>
            </a:r>
          </a:p>
          <a:p>
            <a:pPr algn="ctr" eaLnBrk="1" hangingPunct="1">
              <a:lnSpc>
                <a:spcPct val="80000"/>
              </a:lnSpc>
              <a:buFontTx/>
              <a:buNone/>
            </a:pPr>
            <a:r>
              <a:rPr lang="el-GR" altLang="en-US" sz="2400" dirty="0">
                <a:latin typeface="Courier New" panose="02070309020205020404" pitchFamily="49" charset="0"/>
              </a:rPr>
              <a:t>EquivalentClasses(a:Boy ObjectIntersectionOf(a:Child a:M</a:t>
            </a:r>
            <a:r>
              <a:rPr lang="en-US" altLang="en-US" sz="2400" dirty="0">
                <a:latin typeface="Courier New" panose="02070309020205020404" pitchFamily="49" charset="0"/>
              </a:rPr>
              <a:t>ale)</a:t>
            </a:r>
            <a:r>
              <a:rPr lang="el-GR" altLang="en-US" sz="2400" dirty="0">
                <a:latin typeface="Courier New" panose="02070309020205020404" pitchFamily="49" charset="0"/>
              </a:rPr>
              <a:t>)</a:t>
            </a:r>
            <a:endParaRPr lang="en-US" altLang="en-US" sz="2400" dirty="0">
              <a:latin typeface="Courier New" panose="02070309020205020404" pitchFamily="49" charset="0"/>
            </a:endParaRPr>
          </a:p>
          <a:p>
            <a:pPr algn="ctr" eaLnBrk="1" hangingPunct="1">
              <a:lnSpc>
                <a:spcPct val="80000"/>
              </a:lnSpc>
              <a:buFontTx/>
              <a:buNone/>
            </a:pPr>
            <a:r>
              <a:rPr lang="el-GR" altLang="en-US" sz="2400" dirty="0"/>
              <a:t> </a:t>
            </a:r>
            <a:endParaRPr lang="en-US" altLang="en-US" sz="2400" dirty="0"/>
          </a:p>
          <a:p>
            <a:pPr eaLnBrk="1" hangingPunct="1">
              <a:lnSpc>
                <a:spcPct val="80000"/>
              </a:lnSpc>
            </a:pPr>
            <a:r>
              <a:rPr lang="el-GR" altLang="en-US" sz="2400" dirty="0"/>
              <a:t>An axiom </a:t>
            </a:r>
            <a:r>
              <a:rPr lang="el-GR" altLang="en-US" sz="2400" dirty="0">
                <a:latin typeface="Courier New" panose="02070309020205020404" pitchFamily="49" charset="0"/>
              </a:rPr>
              <a:t>EquivalentClasses(CE1 CE2)</a:t>
            </a:r>
            <a:r>
              <a:rPr lang="el-GR" altLang="en-US" sz="2400" dirty="0"/>
              <a:t> is equivalent to the</a:t>
            </a:r>
            <a:r>
              <a:rPr lang="en-US" altLang="en-US" sz="2400" dirty="0"/>
              <a:t> conjunction of the</a:t>
            </a:r>
            <a:r>
              <a:rPr lang="el-GR" altLang="en-US" sz="2400" dirty="0"/>
              <a:t> following two axioms: </a:t>
            </a:r>
          </a:p>
          <a:p>
            <a:pPr algn="ctr" eaLnBrk="1" hangingPunct="1">
              <a:lnSpc>
                <a:spcPct val="80000"/>
              </a:lnSpc>
              <a:buFontTx/>
              <a:buNone/>
            </a:pPr>
            <a:r>
              <a:rPr lang="el-GR" altLang="en-US" sz="2400" dirty="0">
                <a:latin typeface="Courier New" panose="02070309020205020404" pitchFamily="49" charset="0"/>
              </a:rPr>
              <a:t>SubClassOf(CE1 CE2)</a:t>
            </a:r>
            <a:endParaRPr lang="en-US" altLang="en-US" sz="2400" dirty="0">
              <a:latin typeface="Courier New" panose="02070309020205020404" pitchFamily="49" charset="0"/>
            </a:endParaRPr>
          </a:p>
          <a:p>
            <a:pPr algn="ctr" eaLnBrk="1" hangingPunct="1">
              <a:lnSpc>
                <a:spcPct val="80000"/>
              </a:lnSpc>
              <a:buFontTx/>
              <a:buNone/>
            </a:pPr>
            <a:r>
              <a:rPr lang="el-GR" altLang="en-US" sz="2400" dirty="0">
                <a:latin typeface="Courier New" panose="02070309020205020404" pitchFamily="49" charset="0"/>
              </a:rPr>
              <a:t>SubClassOf(CE2 CE1)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a:extLst>
              <a:ext uri="{FF2B5EF4-FFF2-40B4-BE49-F238E27FC236}">
                <a16:creationId xmlns:a16="http://schemas.microsoft.com/office/drawing/2014/main" id="{B3428999-42EA-496B-84E0-1FA044A239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0355" name="Slide Number Placeholder 5">
            <a:extLst>
              <a:ext uri="{FF2B5EF4-FFF2-40B4-BE49-F238E27FC236}">
                <a16:creationId xmlns:a16="http://schemas.microsoft.com/office/drawing/2014/main" id="{B4970CDF-58D0-4040-919B-1703579E3C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F53FF7-BEB9-404F-8CBF-A608BCF8BAE1}" type="slidenum">
              <a:rPr lang="el-GR" altLang="en-US"/>
              <a:pPr eaLnBrk="1" hangingPunct="1"/>
              <a:t>98</a:t>
            </a:fld>
            <a:endParaRPr lang="el-GR" altLang="en-US"/>
          </a:p>
        </p:txBody>
      </p:sp>
      <p:sp>
        <p:nvSpPr>
          <p:cNvPr id="100356" name="Rectangle 2">
            <a:extLst>
              <a:ext uri="{FF2B5EF4-FFF2-40B4-BE49-F238E27FC236}">
                <a16:creationId xmlns:a16="http://schemas.microsoft.com/office/drawing/2014/main" id="{026A33EB-ABED-41F5-9C03-BA08465D45A8}"/>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00357" name="Rectangle 3">
            <a:extLst>
              <a:ext uri="{FF2B5EF4-FFF2-40B4-BE49-F238E27FC236}">
                <a16:creationId xmlns:a16="http://schemas.microsoft.com/office/drawing/2014/main" id="{E6712B17-42A5-4736-B010-9C55A1B6F229}"/>
              </a:ext>
            </a:extLst>
          </p:cNvPr>
          <p:cNvSpPr>
            <a:spLocks noGrp="1" noChangeArrowheads="1"/>
          </p:cNvSpPr>
          <p:nvPr>
            <p:ph type="body" idx="1"/>
          </p:nvPr>
        </p:nvSpPr>
        <p:spPr/>
        <p:txBody>
          <a:bodyPr/>
          <a:lstStyle/>
          <a:p>
            <a:pPr eaLnBrk="1" hangingPunct="1">
              <a:lnSpc>
                <a:spcPct val="90000"/>
              </a:lnSpc>
            </a:pPr>
            <a:r>
              <a:rPr lang="en-US" altLang="en-US" sz="2400"/>
              <a:t>From</a:t>
            </a:r>
          </a:p>
          <a:p>
            <a:pPr algn="ctr" eaLnBrk="1" hangingPunct="1">
              <a:lnSpc>
                <a:spcPct val="90000"/>
              </a:lnSpc>
              <a:buFontTx/>
              <a:buNone/>
            </a:pPr>
            <a:r>
              <a:rPr lang="en-US" altLang="en-US" sz="2400">
                <a:latin typeface="Courier New" panose="02070309020205020404" pitchFamily="49" charset="0"/>
              </a:rPr>
              <a:t>EquivalentClasses(a:Boy ObjectIntersectionOf(a:Child a:Male))</a:t>
            </a:r>
          </a:p>
          <a:p>
            <a:pPr algn="ctr" eaLnBrk="1" hangingPunct="1">
              <a:lnSpc>
                <a:spcPct val="90000"/>
              </a:lnSpc>
              <a:buFontTx/>
              <a:buNone/>
            </a:pPr>
            <a:endParaRPr lang="en-US" altLang="en-US" sz="2400">
              <a:latin typeface="Courier New" panose="02070309020205020404" pitchFamily="49" charset="0"/>
            </a:endParaRPr>
          </a:p>
          <a:p>
            <a:pPr algn="ctr" eaLnBrk="1" hangingPunct="1">
              <a:lnSpc>
                <a:spcPct val="90000"/>
              </a:lnSpc>
              <a:buFontTx/>
              <a:buNone/>
            </a:pPr>
            <a:r>
              <a:rPr lang="en-US" altLang="en-US" sz="2400">
                <a:latin typeface="Courier New" panose="02070309020205020404" pitchFamily="49" charset="0"/>
              </a:rPr>
              <a:t>ClassAssertion(a:Child a:Chris)</a:t>
            </a:r>
          </a:p>
          <a:p>
            <a:pPr algn="ctr" eaLnBrk="1" hangingPunct="1">
              <a:lnSpc>
                <a:spcPct val="90000"/>
              </a:lnSpc>
              <a:buFontTx/>
              <a:buNone/>
            </a:pPr>
            <a:endParaRPr lang="en-US" altLang="en-US" sz="2400">
              <a:latin typeface="Courier New" panose="02070309020205020404" pitchFamily="49" charset="0"/>
            </a:endParaRPr>
          </a:p>
          <a:p>
            <a:pPr algn="ctr" eaLnBrk="1" hangingPunct="1">
              <a:lnSpc>
                <a:spcPct val="90000"/>
              </a:lnSpc>
              <a:buFontTx/>
              <a:buNone/>
            </a:pPr>
            <a:r>
              <a:rPr lang="en-US" altLang="en-US" sz="2400">
                <a:latin typeface="Courier New" panose="02070309020205020404" pitchFamily="49" charset="0"/>
              </a:rPr>
              <a:t>ClassAssertion(a:Male a:Chris)</a:t>
            </a:r>
          </a:p>
          <a:p>
            <a:pPr algn="ctr" eaLnBrk="1" hangingPunct="1">
              <a:lnSpc>
                <a:spcPct val="90000"/>
              </a:lnSpc>
              <a:buFontTx/>
              <a:buNone/>
            </a:pPr>
            <a:r>
              <a:rPr lang="en-US" altLang="en-US" sz="2400">
                <a:latin typeface="Courier New" panose="02070309020205020404" pitchFamily="49" charset="0"/>
              </a:rPr>
              <a:t> </a:t>
            </a:r>
          </a:p>
          <a:p>
            <a:pPr eaLnBrk="1" hangingPunct="1">
              <a:lnSpc>
                <a:spcPct val="90000"/>
              </a:lnSpc>
              <a:buFontTx/>
              <a:buNone/>
            </a:pPr>
            <a:r>
              <a:rPr lang="en-US" altLang="en-US" sz="2400"/>
              <a:t>   we can infer</a:t>
            </a:r>
          </a:p>
          <a:p>
            <a:pPr eaLnBrk="1" hangingPunct="1">
              <a:lnSpc>
                <a:spcPct val="90000"/>
              </a:lnSpc>
              <a:buFontTx/>
              <a:buNone/>
            </a:pPr>
            <a:endParaRPr lang="en-US" altLang="en-US" sz="2400"/>
          </a:p>
          <a:p>
            <a:pPr algn="ctr" eaLnBrk="1" hangingPunct="1">
              <a:lnSpc>
                <a:spcPct val="90000"/>
              </a:lnSpc>
              <a:buFontTx/>
              <a:buNone/>
            </a:pPr>
            <a:r>
              <a:rPr lang="en-US" altLang="en-US" sz="2400">
                <a:latin typeface="Courier New" panose="02070309020205020404" pitchFamily="49" charset="0"/>
              </a:rPr>
              <a:t>ClassAssertion(a:Boy a:Chris)</a:t>
            </a:r>
            <a:endParaRPr lang="el-GR" altLang="en-US" sz="2400">
              <a:latin typeface="Courier New" panose="02070309020205020404" pitchFamily="49"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4">
            <a:extLst>
              <a:ext uri="{FF2B5EF4-FFF2-40B4-BE49-F238E27FC236}">
                <a16:creationId xmlns:a16="http://schemas.microsoft.com/office/drawing/2014/main" id="{46BFEDCC-9503-4FB9-BCDD-5D2C9D0A6E3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n-US"/>
              <a:t>Knowledge Technologies                                                             Manolis Koubarakis</a:t>
            </a:r>
          </a:p>
        </p:txBody>
      </p:sp>
      <p:sp>
        <p:nvSpPr>
          <p:cNvPr id="101379" name="Slide Number Placeholder 5">
            <a:extLst>
              <a:ext uri="{FF2B5EF4-FFF2-40B4-BE49-F238E27FC236}">
                <a16:creationId xmlns:a16="http://schemas.microsoft.com/office/drawing/2014/main" id="{C63CC153-8F3F-440E-9AD4-7F8BA836AF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F27343-DAD7-4788-8544-DEA195561E92}" type="slidenum">
              <a:rPr lang="el-GR" altLang="en-US"/>
              <a:pPr eaLnBrk="1" hangingPunct="1"/>
              <a:t>99</a:t>
            </a:fld>
            <a:endParaRPr lang="el-GR" altLang="en-US"/>
          </a:p>
        </p:txBody>
      </p:sp>
      <p:sp>
        <p:nvSpPr>
          <p:cNvPr id="101380" name="Rectangle 2">
            <a:extLst>
              <a:ext uri="{FF2B5EF4-FFF2-40B4-BE49-F238E27FC236}">
                <a16:creationId xmlns:a16="http://schemas.microsoft.com/office/drawing/2014/main" id="{ED67BE57-48E5-4AF1-B84C-3EC4BAAE05D0}"/>
              </a:ext>
            </a:extLst>
          </p:cNvPr>
          <p:cNvSpPr>
            <a:spLocks noGrp="1" noChangeArrowheads="1"/>
          </p:cNvSpPr>
          <p:nvPr>
            <p:ph type="title"/>
          </p:nvPr>
        </p:nvSpPr>
        <p:spPr/>
        <p:txBody>
          <a:bodyPr/>
          <a:lstStyle/>
          <a:p>
            <a:pPr eaLnBrk="1" hangingPunct="1"/>
            <a:r>
              <a:rPr lang="en-US" altLang="en-US"/>
              <a:t>Example Inferences</a:t>
            </a:r>
            <a:endParaRPr lang="el-GR" altLang="en-US"/>
          </a:p>
        </p:txBody>
      </p:sp>
      <p:sp>
        <p:nvSpPr>
          <p:cNvPr id="101381" name="Rectangle 3">
            <a:extLst>
              <a:ext uri="{FF2B5EF4-FFF2-40B4-BE49-F238E27FC236}">
                <a16:creationId xmlns:a16="http://schemas.microsoft.com/office/drawing/2014/main" id="{D261FDAB-005A-4612-8CA2-2920C7C7AA62}"/>
              </a:ext>
            </a:extLst>
          </p:cNvPr>
          <p:cNvSpPr>
            <a:spLocks noGrp="1" noChangeArrowheads="1"/>
          </p:cNvSpPr>
          <p:nvPr>
            <p:ph type="body" idx="1"/>
          </p:nvPr>
        </p:nvSpPr>
        <p:spPr/>
        <p:txBody>
          <a:bodyPr/>
          <a:lstStyle/>
          <a:p>
            <a:pPr eaLnBrk="1" hangingPunct="1">
              <a:lnSpc>
                <a:spcPct val="80000"/>
              </a:lnSpc>
            </a:pPr>
            <a:r>
              <a:rPr lang="en-US" altLang="en-US" sz="1800" dirty="0"/>
              <a:t>From</a:t>
            </a:r>
          </a:p>
          <a:p>
            <a:pPr algn="ctr" eaLnBrk="1" hangingPunct="1">
              <a:lnSpc>
                <a:spcPct val="80000"/>
              </a:lnSpc>
              <a:buFontTx/>
              <a:buNone/>
            </a:pPr>
            <a:r>
              <a:rPr lang="en-US" altLang="en-US" sz="1800" dirty="0" err="1">
                <a:latin typeface="Courier New" panose="02070309020205020404" pitchFamily="49" charset="0"/>
              </a:rPr>
              <a:t>EquivalentClasses</a:t>
            </a:r>
            <a:r>
              <a:rPr lang="en-US" altLang="en-US" sz="1800" dirty="0">
                <a:latin typeface="Courier New" panose="02070309020205020404" pitchFamily="49" charset="0"/>
              </a:rPr>
              <a:t>(</a:t>
            </a:r>
            <a:r>
              <a:rPr lang="en-US" altLang="en-US" sz="1800" dirty="0" err="1">
                <a:latin typeface="Courier New" panose="02070309020205020404" pitchFamily="49" charset="0"/>
              </a:rPr>
              <a:t>a:MongrelOwner</a:t>
            </a:r>
            <a:r>
              <a:rPr lang="en-US" altLang="en-US" sz="1800" dirty="0">
                <a:latin typeface="Courier New" panose="02070309020205020404" pitchFamily="49" charset="0"/>
              </a:rPr>
              <a:t> </a:t>
            </a:r>
            <a:r>
              <a:rPr lang="en-US" altLang="en-US" sz="1800" dirty="0" err="1">
                <a:latin typeface="Courier New" panose="02070309020205020404" pitchFamily="49" charset="0"/>
              </a:rPr>
              <a:t>ObjectSomeValuesFrom</a:t>
            </a:r>
            <a:r>
              <a:rPr lang="en-US" altLang="en-US" sz="1800" dirty="0">
                <a:latin typeface="Courier New" panose="02070309020205020404" pitchFamily="49" charset="0"/>
              </a:rPr>
              <a:t>(</a:t>
            </a:r>
            <a:r>
              <a:rPr lang="en-US" altLang="en-US" sz="1800" dirty="0" err="1">
                <a:latin typeface="Courier New" panose="02070309020205020404" pitchFamily="49" charset="0"/>
              </a:rPr>
              <a:t>a:hasPet</a:t>
            </a:r>
            <a:r>
              <a:rPr lang="en-US" altLang="en-US" sz="1800" dirty="0">
                <a:latin typeface="Courier New" panose="02070309020205020404" pitchFamily="49" charset="0"/>
              </a:rPr>
              <a:t> a:Mongrel))	</a:t>
            </a:r>
          </a:p>
          <a:p>
            <a:pPr algn="ctr" eaLnBrk="1" hangingPunct="1">
              <a:lnSpc>
                <a:spcPct val="80000"/>
              </a:lnSpc>
              <a:buFontTx/>
              <a:buNone/>
            </a:pPr>
            <a:r>
              <a:rPr lang="en-US" altLang="en-US" sz="1800" dirty="0">
                <a:solidFill>
                  <a:schemeClr val="tx1">
                    <a:lumMod val="50000"/>
                    <a:lumOff val="50000"/>
                  </a:schemeClr>
                </a:solidFill>
                <a:latin typeface="Courier New" panose="02070309020205020404" pitchFamily="49" charset="0"/>
              </a:rPr>
              <a:t>(</a:t>
            </a:r>
            <a:r>
              <a:rPr lang="en-US" altLang="en-US" sz="1800" i="1" dirty="0" err="1">
                <a:solidFill>
                  <a:schemeClr val="tx1">
                    <a:lumMod val="50000"/>
                    <a:lumOff val="50000"/>
                  </a:schemeClr>
                </a:solidFill>
                <a:latin typeface="Courier New" panose="02070309020205020404" pitchFamily="49" charset="0"/>
              </a:rPr>
              <a:t>MongrelOwner</a:t>
            </a:r>
            <a:r>
              <a:rPr lang="en-US" altLang="en-US" sz="1800" i="1" dirty="0">
                <a:solidFill>
                  <a:schemeClr val="tx1">
                    <a:lumMod val="50000"/>
                    <a:lumOff val="50000"/>
                  </a:schemeClr>
                </a:solidFill>
                <a:latin typeface="Courier New" panose="02070309020205020404" pitchFamily="49" charset="0"/>
              </a:rPr>
              <a:t> ≡ </a:t>
            </a:r>
            <a:r>
              <a:rPr lang="en-US" altLang="en-US" sz="1800" i="1" dirty="0" err="1">
                <a:solidFill>
                  <a:schemeClr val="tx1">
                    <a:lumMod val="50000"/>
                    <a:lumOff val="50000"/>
                  </a:schemeClr>
                </a:solidFill>
                <a:latin typeface="Courier New" panose="02070309020205020404" pitchFamily="49" charset="0"/>
              </a:rPr>
              <a:t>hasPet</a:t>
            </a:r>
            <a:r>
              <a:rPr lang="en-US" altLang="en-US" sz="1800" i="1" dirty="0">
                <a:solidFill>
                  <a:schemeClr val="tx1">
                    <a:lumMod val="50000"/>
                    <a:lumOff val="50000"/>
                  </a:schemeClr>
                </a:solidFill>
                <a:latin typeface="Courier New" panose="02070309020205020404" pitchFamily="49" charset="0"/>
              </a:rPr>
              <a:t> some Mongrel</a:t>
            </a:r>
            <a:r>
              <a:rPr lang="en-US" altLang="en-US" sz="1800" dirty="0">
                <a:solidFill>
                  <a:schemeClr val="tx1">
                    <a:lumMod val="50000"/>
                    <a:lumOff val="50000"/>
                  </a:schemeClr>
                </a:solidFill>
                <a:latin typeface="Courier New" panose="02070309020205020404" pitchFamily="49" charset="0"/>
              </a:rPr>
              <a:t>)</a:t>
            </a:r>
          </a:p>
          <a:p>
            <a:pPr algn="ctr" eaLnBrk="1" hangingPunct="1">
              <a:lnSpc>
                <a:spcPct val="80000"/>
              </a:lnSpc>
              <a:buFontTx/>
              <a:buNone/>
            </a:pPr>
            <a:endParaRPr lang="en-US" altLang="en-US" sz="1800" dirty="0">
              <a:solidFill>
                <a:schemeClr val="tx1">
                  <a:lumMod val="50000"/>
                  <a:lumOff val="50000"/>
                </a:schemeClr>
              </a:solidFill>
              <a:latin typeface="Courier New" panose="02070309020205020404" pitchFamily="49" charset="0"/>
            </a:endParaRPr>
          </a:p>
          <a:p>
            <a:pPr algn="ctr" eaLnBrk="1" hangingPunct="1">
              <a:lnSpc>
                <a:spcPct val="80000"/>
              </a:lnSpc>
              <a:buFontTx/>
              <a:buNone/>
            </a:pPr>
            <a:r>
              <a:rPr lang="en-US" altLang="en-US" sz="1800" dirty="0" err="1">
                <a:latin typeface="Courier New" panose="02070309020205020404" pitchFamily="49" charset="0"/>
              </a:rPr>
              <a:t>EquivalentClasses</a:t>
            </a:r>
            <a:r>
              <a:rPr lang="en-US" altLang="en-US" sz="1800" dirty="0">
                <a:latin typeface="Courier New" panose="02070309020205020404" pitchFamily="49" charset="0"/>
              </a:rPr>
              <a:t>(</a:t>
            </a:r>
            <a:r>
              <a:rPr lang="en-US" altLang="en-US" sz="1800" dirty="0" err="1">
                <a:latin typeface="Courier New" panose="02070309020205020404" pitchFamily="49" charset="0"/>
              </a:rPr>
              <a:t>a:DogOwner</a:t>
            </a:r>
            <a:r>
              <a:rPr lang="en-US" altLang="en-US" sz="1800" dirty="0">
                <a:latin typeface="Courier New" panose="02070309020205020404" pitchFamily="49" charset="0"/>
              </a:rPr>
              <a:t> </a:t>
            </a:r>
            <a:r>
              <a:rPr lang="en-US" altLang="en-US" sz="1800" dirty="0" err="1">
                <a:latin typeface="Courier New" panose="02070309020205020404" pitchFamily="49" charset="0"/>
              </a:rPr>
              <a:t>ObjectSomeValuesFrom</a:t>
            </a:r>
            <a:r>
              <a:rPr lang="en-US" altLang="en-US" sz="1800" dirty="0">
                <a:latin typeface="Courier New" panose="02070309020205020404" pitchFamily="49" charset="0"/>
              </a:rPr>
              <a:t>(</a:t>
            </a:r>
            <a:r>
              <a:rPr lang="en-US" altLang="en-US" sz="1800" dirty="0" err="1">
                <a:latin typeface="Courier New" panose="02070309020205020404" pitchFamily="49" charset="0"/>
              </a:rPr>
              <a:t>a:hasPet</a:t>
            </a:r>
            <a:r>
              <a:rPr lang="en-US" altLang="en-US" sz="1800" dirty="0">
                <a:latin typeface="Courier New" panose="02070309020205020404" pitchFamily="49" charset="0"/>
              </a:rPr>
              <a:t> a:Dog))</a:t>
            </a:r>
          </a:p>
          <a:p>
            <a:pPr algn="ctr" eaLnBrk="1" hangingPunct="1">
              <a:lnSpc>
                <a:spcPct val="80000"/>
              </a:lnSpc>
              <a:buNone/>
            </a:pPr>
            <a:r>
              <a:rPr lang="en-US" altLang="en-US" sz="1800" dirty="0">
                <a:solidFill>
                  <a:schemeClr val="tx1">
                    <a:lumMod val="50000"/>
                    <a:lumOff val="50000"/>
                  </a:schemeClr>
                </a:solidFill>
                <a:latin typeface="Courier New" panose="02070309020205020404" pitchFamily="49" charset="0"/>
              </a:rPr>
              <a:t>(</a:t>
            </a:r>
            <a:r>
              <a:rPr lang="en-US" altLang="en-US" sz="1800" i="1" dirty="0" err="1">
                <a:solidFill>
                  <a:schemeClr val="tx1">
                    <a:lumMod val="50000"/>
                    <a:lumOff val="50000"/>
                  </a:schemeClr>
                </a:solidFill>
                <a:latin typeface="Courier New" panose="02070309020205020404" pitchFamily="49" charset="0"/>
              </a:rPr>
              <a:t>DogOwner</a:t>
            </a:r>
            <a:r>
              <a:rPr lang="en-US" altLang="en-US" sz="1800" i="1" dirty="0">
                <a:solidFill>
                  <a:schemeClr val="tx1">
                    <a:lumMod val="50000"/>
                    <a:lumOff val="50000"/>
                  </a:schemeClr>
                </a:solidFill>
                <a:latin typeface="Courier New" panose="02070309020205020404" pitchFamily="49" charset="0"/>
              </a:rPr>
              <a:t> ≡ </a:t>
            </a:r>
            <a:r>
              <a:rPr lang="en-US" altLang="en-US" sz="1800" i="1" dirty="0" err="1">
                <a:solidFill>
                  <a:schemeClr val="tx1">
                    <a:lumMod val="50000"/>
                    <a:lumOff val="50000"/>
                  </a:schemeClr>
                </a:solidFill>
                <a:latin typeface="Courier New" panose="02070309020205020404" pitchFamily="49" charset="0"/>
              </a:rPr>
              <a:t>hasPet</a:t>
            </a:r>
            <a:r>
              <a:rPr lang="en-US" altLang="en-US" sz="1800" i="1" dirty="0">
                <a:solidFill>
                  <a:schemeClr val="tx1">
                    <a:lumMod val="50000"/>
                    <a:lumOff val="50000"/>
                  </a:schemeClr>
                </a:solidFill>
                <a:latin typeface="Courier New" panose="02070309020205020404" pitchFamily="49" charset="0"/>
              </a:rPr>
              <a:t> some Dog</a:t>
            </a:r>
            <a:r>
              <a:rPr lang="en-US" altLang="en-US" sz="1800" dirty="0">
                <a:solidFill>
                  <a:schemeClr val="tx1">
                    <a:lumMod val="50000"/>
                    <a:lumOff val="50000"/>
                  </a:schemeClr>
                </a:solidFill>
                <a:latin typeface="Courier New" panose="02070309020205020404" pitchFamily="49" charset="0"/>
              </a:rPr>
              <a:t>)</a:t>
            </a:r>
          </a:p>
          <a:p>
            <a:pPr algn="ctr" eaLnBrk="1" hangingPunct="1">
              <a:lnSpc>
                <a:spcPct val="80000"/>
              </a:lnSpc>
              <a:buFontTx/>
              <a:buNone/>
            </a:pPr>
            <a:endParaRPr lang="en-US" altLang="en-US" sz="1800" dirty="0">
              <a:latin typeface="Courier New" panose="02070309020205020404" pitchFamily="49" charset="0"/>
            </a:endParaRPr>
          </a:p>
          <a:p>
            <a:pPr algn="ctr" eaLnBrk="1" hangingPunct="1">
              <a:lnSpc>
                <a:spcPct val="80000"/>
              </a:lnSpc>
              <a:buFontTx/>
              <a:buNone/>
            </a:pPr>
            <a:r>
              <a:rPr lang="en-US" altLang="en-US" sz="1800" dirty="0" err="1">
                <a:latin typeface="Courier New" panose="02070309020205020404" pitchFamily="49" charset="0"/>
              </a:rPr>
              <a:t>SubClassOf</a:t>
            </a:r>
            <a:r>
              <a:rPr lang="en-US" altLang="en-US" sz="1800" dirty="0">
                <a:latin typeface="Courier New" panose="02070309020205020404" pitchFamily="49" charset="0"/>
              </a:rPr>
              <a:t>(</a:t>
            </a:r>
            <a:r>
              <a:rPr lang="en-US" altLang="en-US" sz="1800" dirty="0" err="1">
                <a:latin typeface="Courier New" panose="02070309020205020404" pitchFamily="49" charset="0"/>
              </a:rPr>
              <a:t>a:Mongrel</a:t>
            </a:r>
            <a:r>
              <a:rPr lang="en-US" altLang="en-US" sz="1800" dirty="0">
                <a:latin typeface="Courier New" panose="02070309020205020404" pitchFamily="49" charset="0"/>
              </a:rPr>
              <a:t> a:Dog)</a:t>
            </a:r>
          </a:p>
          <a:p>
            <a:pPr algn="ctr" eaLnBrk="1" hangingPunct="1">
              <a:lnSpc>
                <a:spcPct val="80000"/>
              </a:lnSpc>
              <a:buFontTx/>
              <a:buNone/>
            </a:pPr>
            <a:r>
              <a:rPr lang="en-US" altLang="en-US" sz="1800" dirty="0">
                <a:solidFill>
                  <a:schemeClr val="tx1">
                    <a:lumMod val="50000"/>
                    <a:lumOff val="50000"/>
                  </a:schemeClr>
                </a:solidFill>
                <a:latin typeface="Courier New" panose="02070309020205020404" pitchFamily="49" charset="0"/>
              </a:rPr>
              <a:t>(Mongrel </a:t>
            </a:r>
            <a:r>
              <a:rPr lang="en-US" altLang="en-US" sz="1800" dirty="0" err="1">
                <a:solidFill>
                  <a:schemeClr val="tx1">
                    <a:lumMod val="50000"/>
                    <a:lumOff val="50000"/>
                  </a:schemeClr>
                </a:solidFill>
                <a:latin typeface="Courier New" panose="02070309020205020404" pitchFamily="49" charset="0"/>
              </a:rPr>
              <a:t>SubClassOf</a:t>
            </a:r>
            <a:r>
              <a:rPr lang="en-US" altLang="en-US" sz="1800" dirty="0">
                <a:solidFill>
                  <a:schemeClr val="tx1">
                    <a:lumMod val="50000"/>
                    <a:lumOff val="50000"/>
                  </a:schemeClr>
                </a:solidFill>
                <a:latin typeface="Courier New" panose="02070309020205020404" pitchFamily="49" charset="0"/>
              </a:rPr>
              <a:t> Dog)</a:t>
            </a:r>
          </a:p>
          <a:p>
            <a:pPr algn="ctr" eaLnBrk="1" hangingPunct="1">
              <a:lnSpc>
                <a:spcPct val="80000"/>
              </a:lnSpc>
              <a:buFontTx/>
              <a:buNone/>
            </a:pPr>
            <a:endParaRPr lang="en-US" altLang="en-US" sz="1800" dirty="0">
              <a:latin typeface="Courier New" panose="02070309020205020404" pitchFamily="49" charset="0"/>
            </a:endParaRPr>
          </a:p>
          <a:p>
            <a:pPr algn="ctr" eaLnBrk="1" hangingPunct="1">
              <a:lnSpc>
                <a:spcPct val="80000"/>
              </a:lnSpc>
              <a:buFontTx/>
              <a:buNone/>
            </a:pPr>
            <a:r>
              <a:rPr lang="en-US" altLang="en-US" sz="1800" dirty="0" err="1">
                <a:latin typeface="Courier New" panose="02070309020205020404" pitchFamily="49" charset="0"/>
              </a:rPr>
              <a:t>ClassAssertion</a:t>
            </a:r>
            <a:r>
              <a:rPr lang="en-US" altLang="en-US" sz="1800" dirty="0">
                <a:latin typeface="Courier New" panose="02070309020205020404" pitchFamily="49" charset="0"/>
              </a:rPr>
              <a:t>(</a:t>
            </a:r>
            <a:r>
              <a:rPr lang="en-US" altLang="en-US" sz="1800" dirty="0" err="1">
                <a:latin typeface="Courier New" panose="02070309020205020404" pitchFamily="49" charset="0"/>
              </a:rPr>
              <a:t>a:MongrelOwner</a:t>
            </a:r>
            <a:r>
              <a:rPr lang="en-US" altLang="en-US" sz="1800" dirty="0">
                <a:latin typeface="Courier New" panose="02070309020205020404" pitchFamily="49" charset="0"/>
              </a:rPr>
              <a:t> a:Peter)  </a:t>
            </a:r>
          </a:p>
          <a:p>
            <a:pPr eaLnBrk="1" hangingPunct="1">
              <a:lnSpc>
                <a:spcPct val="80000"/>
              </a:lnSpc>
              <a:buFontTx/>
              <a:buNone/>
            </a:pPr>
            <a:r>
              <a:rPr lang="en-US" altLang="en-US" sz="1800" dirty="0"/>
              <a:t>   we can infer</a:t>
            </a:r>
          </a:p>
          <a:p>
            <a:pPr algn="ctr" eaLnBrk="1" hangingPunct="1">
              <a:lnSpc>
                <a:spcPct val="80000"/>
              </a:lnSpc>
              <a:buFontTx/>
              <a:buNone/>
            </a:pPr>
            <a:r>
              <a:rPr lang="en-US" altLang="en-US" sz="1800" dirty="0" err="1">
                <a:latin typeface="Courier New" panose="02070309020205020404" pitchFamily="49" charset="0"/>
              </a:rPr>
              <a:t>SubClassOf</a:t>
            </a:r>
            <a:r>
              <a:rPr lang="en-US" altLang="en-US" sz="1800" dirty="0">
                <a:latin typeface="Courier New" panose="02070309020205020404" pitchFamily="49" charset="0"/>
              </a:rPr>
              <a:t>(</a:t>
            </a:r>
            <a:r>
              <a:rPr lang="en-US" altLang="en-US" sz="1800" dirty="0" err="1">
                <a:latin typeface="Courier New" panose="02070309020205020404" pitchFamily="49" charset="0"/>
              </a:rPr>
              <a:t>a:MongrelOwner</a:t>
            </a:r>
            <a:r>
              <a:rPr lang="en-US" altLang="en-US" sz="1800" dirty="0">
                <a:latin typeface="Courier New" panose="02070309020205020404" pitchFamily="49" charset="0"/>
              </a:rPr>
              <a:t> a:DogOwner)</a:t>
            </a:r>
          </a:p>
          <a:p>
            <a:pPr algn="ctr" eaLnBrk="1" hangingPunct="1">
              <a:lnSpc>
                <a:spcPct val="80000"/>
              </a:lnSpc>
              <a:buFontTx/>
              <a:buNone/>
            </a:pPr>
            <a:r>
              <a:rPr lang="en-US" altLang="en-US" sz="1800" dirty="0" err="1">
                <a:latin typeface="Courier New" panose="02070309020205020404" pitchFamily="49" charset="0"/>
              </a:rPr>
              <a:t>ClassAssertion</a:t>
            </a:r>
            <a:r>
              <a:rPr lang="en-US" altLang="en-US" sz="1800" dirty="0">
                <a:latin typeface="Courier New" panose="02070309020205020404" pitchFamily="49" charset="0"/>
              </a:rPr>
              <a:t>(</a:t>
            </a:r>
            <a:r>
              <a:rPr lang="en-US" altLang="en-US" sz="1800" dirty="0" err="1">
                <a:latin typeface="Courier New" panose="02070309020205020404" pitchFamily="49" charset="0"/>
              </a:rPr>
              <a:t>a:DogOwner</a:t>
            </a:r>
            <a:r>
              <a:rPr lang="en-US" altLang="en-US" sz="1800" dirty="0">
                <a:latin typeface="Courier New" panose="02070309020205020404" pitchFamily="49" charset="0"/>
              </a:rPr>
              <a:t> a:Peter)</a:t>
            </a:r>
            <a:endParaRPr lang="el-GR" altLang="en-US" sz="1800" dirty="0">
              <a:latin typeface="Courier New" panose="02070309020205020404" pitchFamily="49"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12747</Words>
  <Application>Microsoft Office PowerPoint</Application>
  <PresentationFormat>On-screen Show (4:3)</PresentationFormat>
  <Paragraphs>1867</Paragraphs>
  <Slides>194</Slides>
  <Notes>157</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194</vt:i4>
      </vt:variant>
    </vt:vector>
  </HeadingPairs>
  <TitlesOfParts>
    <vt:vector size="199" baseType="lpstr">
      <vt:lpstr>Arial</vt:lpstr>
      <vt:lpstr>Courier New</vt:lpstr>
      <vt:lpstr>Droid Sans</vt:lpstr>
      <vt:lpstr>Times New Roman</vt:lpstr>
      <vt:lpstr>Default Design</vt:lpstr>
      <vt:lpstr>An Introduction to OWL 2</vt:lpstr>
      <vt:lpstr>Acknowledgement</vt:lpstr>
      <vt:lpstr>Outline</vt:lpstr>
      <vt:lpstr>The Semantic Web “Layer Cake”</vt:lpstr>
      <vt:lpstr>OWL 2 Basics</vt:lpstr>
      <vt:lpstr>The Structure of OWL 2</vt:lpstr>
      <vt:lpstr>OWL 2 Basics (cont’d)</vt:lpstr>
      <vt:lpstr>OWL 2 Terminology</vt:lpstr>
      <vt:lpstr>OWL 2 Terminology (cont’d)</vt:lpstr>
      <vt:lpstr>Annotations</vt:lpstr>
      <vt:lpstr>IRIs</vt:lpstr>
      <vt:lpstr>The Structure of an Ontology</vt:lpstr>
      <vt:lpstr>Ontology IRI and Version IRIs</vt:lpstr>
      <vt:lpstr>Ontology Document</vt:lpstr>
      <vt:lpstr>Imports</vt:lpstr>
      <vt:lpstr>OWL 2 Syntaxes</vt:lpstr>
      <vt:lpstr>BNF Grammar for the Functional Syntax of OWL 2</vt:lpstr>
      <vt:lpstr>Example</vt:lpstr>
      <vt:lpstr>Things One Can Define in OWL 2</vt:lpstr>
      <vt:lpstr>Classes </vt:lpstr>
      <vt:lpstr>Things One Can Define in OWL 2 (cont’d)</vt:lpstr>
      <vt:lpstr>Object Properties</vt:lpstr>
      <vt:lpstr>Object Property Expressions</vt:lpstr>
      <vt:lpstr>Inverse Object Property Expressions</vt:lpstr>
      <vt:lpstr>Things One Can Define in OWL 2 (cont’d)</vt:lpstr>
      <vt:lpstr>Data Properties </vt:lpstr>
      <vt:lpstr>Data Property Expressions</vt:lpstr>
      <vt:lpstr>Things One Can Define in OWL 2 (cont’d)</vt:lpstr>
      <vt:lpstr>Annotation Properties</vt:lpstr>
      <vt:lpstr>Things One Can Define in OWL 2 (cont’d)</vt:lpstr>
      <vt:lpstr>Individuals</vt:lpstr>
      <vt:lpstr>Things One Can Define in OWL 2 (cont’d)</vt:lpstr>
      <vt:lpstr>Things One Can Define in OWL 2 (cont’d)</vt:lpstr>
      <vt:lpstr>Datatypes</vt:lpstr>
      <vt:lpstr>Datatypes (cont’d)</vt:lpstr>
      <vt:lpstr>Facet Space</vt:lpstr>
      <vt:lpstr>Literals</vt:lpstr>
      <vt:lpstr>Things One Can Define in OWL 2 (cont’d)</vt:lpstr>
      <vt:lpstr>Data Ranges</vt:lpstr>
      <vt:lpstr>Data Ranges</vt:lpstr>
      <vt:lpstr>BNF for Data Ranges</vt:lpstr>
      <vt:lpstr>Examples</vt:lpstr>
      <vt:lpstr>Datatype Restrictions </vt:lpstr>
      <vt:lpstr>Datatype Restrictions</vt:lpstr>
      <vt:lpstr>Example</vt:lpstr>
      <vt:lpstr>Things One Can Define in OWL 2 (cont’d)</vt:lpstr>
      <vt:lpstr>Class Expressions</vt:lpstr>
      <vt:lpstr>Ways to Form Class Expressions</vt:lpstr>
      <vt:lpstr>Boolean Connectives and Enumeration of Individuals </vt:lpstr>
      <vt:lpstr>Intersection Class Expressions</vt:lpstr>
      <vt:lpstr>Union Class Expressions</vt:lpstr>
      <vt:lpstr>Complement Class Expressions</vt:lpstr>
      <vt:lpstr>Example Inference</vt:lpstr>
      <vt:lpstr>…and in DL</vt:lpstr>
      <vt:lpstr>Enumeration of Individuals  </vt:lpstr>
      <vt:lpstr>Example Inference</vt:lpstr>
      <vt:lpstr>Example Inference (con’td)</vt:lpstr>
      <vt:lpstr>Ways to Form Class Expressions (cont’d)</vt:lpstr>
      <vt:lpstr> Object Property Restrictions</vt:lpstr>
      <vt:lpstr>Existential Quantification</vt:lpstr>
      <vt:lpstr>Example Inference</vt:lpstr>
      <vt:lpstr>Universal Quantification</vt:lpstr>
      <vt:lpstr>Example Inference</vt:lpstr>
      <vt:lpstr>Individual Value Restriction </vt:lpstr>
      <vt:lpstr>Example Inference</vt:lpstr>
      <vt:lpstr>Self-Restriction</vt:lpstr>
      <vt:lpstr>Example Inference</vt:lpstr>
      <vt:lpstr>Ways to Form Class Expressions (cont’d)</vt:lpstr>
      <vt:lpstr>Object Property Cardinality Restrictions </vt:lpstr>
      <vt:lpstr>Object Property Cardinality Restrictions</vt:lpstr>
      <vt:lpstr>Minimum Cardinality </vt:lpstr>
      <vt:lpstr>Example Inference</vt:lpstr>
      <vt:lpstr>Maximum Cardinality  </vt:lpstr>
      <vt:lpstr>Example Inference</vt:lpstr>
      <vt:lpstr>Example Inference</vt:lpstr>
      <vt:lpstr>Exact Cardinality </vt:lpstr>
      <vt:lpstr>Example Inference</vt:lpstr>
      <vt:lpstr>Ways to Form Class Expressions (cont’d)</vt:lpstr>
      <vt:lpstr>Data Property Restrictions</vt:lpstr>
      <vt:lpstr>Data Property Restrictions</vt:lpstr>
      <vt:lpstr>Existential Quantification </vt:lpstr>
      <vt:lpstr>Example Inference</vt:lpstr>
      <vt:lpstr>Universal Quantification </vt:lpstr>
      <vt:lpstr>Example Inference</vt:lpstr>
      <vt:lpstr>Literal Value Restriction </vt:lpstr>
      <vt:lpstr>Ways to Form Class Expressions (cont’d)</vt:lpstr>
      <vt:lpstr>Data Property Cardinality Restrictions </vt:lpstr>
      <vt:lpstr>Minimum Cardinality </vt:lpstr>
      <vt:lpstr>Example Inference</vt:lpstr>
      <vt:lpstr>Maximum/Exact Cardinality </vt:lpstr>
      <vt:lpstr>What Have we Achieved so far?</vt:lpstr>
      <vt:lpstr>Axioms</vt:lpstr>
      <vt:lpstr> Class Expression Axioms </vt:lpstr>
      <vt:lpstr>Subclass Axioms </vt:lpstr>
      <vt:lpstr>Example Inferences</vt:lpstr>
      <vt:lpstr>Example Inferences</vt:lpstr>
      <vt:lpstr>Equivalent Classes</vt:lpstr>
      <vt:lpstr>Example Inferences</vt:lpstr>
      <vt:lpstr>Example Inferences</vt:lpstr>
      <vt:lpstr>Disjoint Classes </vt:lpstr>
      <vt:lpstr>Disjoint Union of Classes </vt:lpstr>
      <vt:lpstr>Example Inferences</vt:lpstr>
      <vt:lpstr>Axioms (cont’d)</vt:lpstr>
      <vt:lpstr>Object Property Axioms </vt:lpstr>
      <vt:lpstr>Object Property Axioms</vt:lpstr>
      <vt:lpstr>Object Subproperty Axioms  </vt:lpstr>
      <vt:lpstr>Example Inferences</vt:lpstr>
      <vt:lpstr>Object Subproperty Axioms: Inclusions with Property Chains</vt:lpstr>
      <vt:lpstr>Example Inferences</vt:lpstr>
      <vt:lpstr>Equivalent Object Properties </vt:lpstr>
      <vt:lpstr>Example Inferences</vt:lpstr>
      <vt:lpstr>Disjoint Object Properties </vt:lpstr>
      <vt:lpstr>Inverse Object Properties </vt:lpstr>
      <vt:lpstr>Example Inferences</vt:lpstr>
      <vt:lpstr>Object Property Domain Axioms</vt:lpstr>
      <vt:lpstr>Example Inferences</vt:lpstr>
      <vt:lpstr>Object Property Range Axioms</vt:lpstr>
      <vt:lpstr>Example Inferences</vt:lpstr>
      <vt:lpstr>Object Property Axioms (cont’d)</vt:lpstr>
      <vt:lpstr>Functional Object Properties </vt:lpstr>
      <vt:lpstr>Example Inferences</vt:lpstr>
      <vt:lpstr>Example Inferences</vt:lpstr>
      <vt:lpstr>Inverse-Functional Object Properties </vt:lpstr>
      <vt:lpstr>Example Inferences</vt:lpstr>
      <vt:lpstr>Example Inferences</vt:lpstr>
      <vt:lpstr>Reflexive Object Properties </vt:lpstr>
      <vt:lpstr>Example Inferences</vt:lpstr>
      <vt:lpstr>Irreflexive Object Properties </vt:lpstr>
      <vt:lpstr>Symmetric Object Properties </vt:lpstr>
      <vt:lpstr>Asymmetric Object Properties </vt:lpstr>
      <vt:lpstr>Transitive Object Properties </vt:lpstr>
      <vt:lpstr>Example Inferences</vt:lpstr>
      <vt:lpstr>Axioms (cont’d)</vt:lpstr>
      <vt:lpstr>Data Property Axioms</vt:lpstr>
      <vt:lpstr>Data Property Axioms (cont’d)</vt:lpstr>
      <vt:lpstr>Examples</vt:lpstr>
      <vt:lpstr>Examples (cont’d)</vt:lpstr>
      <vt:lpstr>Examples (cont’d)</vt:lpstr>
      <vt:lpstr>Axioms (cont’d)</vt:lpstr>
      <vt:lpstr>Datatype Definitions </vt:lpstr>
      <vt:lpstr>Example</vt:lpstr>
      <vt:lpstr>Axioms (cont’d)</vt:lpstr>
      <vt:lpstr>Keys</vt:lpstr>
      <vt:lpstr>Example Inferences</vt:lpstr>
      <vt:lpstr>Example Inferences</vt:lpstr>
      <vt:lpstr>Example</vt:lpstr>
      <vt:lpstr>Axioms (cont’d)</vt:lpstr>
      <vt:lpstr>Declarations</vt:lpstr>
      <vt:lpstr>BNF for Entity Declarations</vt:lpstr>
      <vt:lpstr>Example</vt:lpstr>
      <vt:lpstr>Axioms (cont’d)</vt:lpstr>
      <vt:lpstr>Assertions </vt:lpstr>
      <vt:lpstr>Individual Equality Axiom</vt:lpstr>
      <vt:lpstr>Example Inference</vt:lpstr>
      <vt:lpstr>Individual Inequality Axiom</vt:lpstr>
      <vt:lpstr>Class Assertions </vt:lpstr>
      <vt:lpstr>Object Property Assertions</vt:lpstr>
      <vt:lpstr>Examples</vt:lpstr>
      <vt:lpstr>Data Property Assertions </vt:lpstr>
      <vt:lpstr>Example Inference</vt:lpstr>
      <vt:lpstr>Annotations </vt:lpstr>
      <vt:lpstr>Axioms (cont’d)</vt:lpstr>
      <vt:lpstr>Annotation of Entities and Anonymous Individuals</vt:lpstr>
      <vt:lpstr>Annotations of Axioms, Annotations and Ontologies</vt:lpstr>
      <vt:lpstr>Examples</vt:lpstr>
      <vt:lpstr>Examples (cont’d)</vt:lpstr>
      <vt:lpstr>Annotation Properties</vt:lpstr>
      <vt:lpstr>Metamodeling</vt:lpstr>
      <vt:lpstr>Semantics</vt:lpstr>
      <vt:lpstr>Semantics</vt:lpstr>
      <vt:lpstr>OWL 2 DL and OWL 2 Full</vt:lpstr>
      <vt:lpstr>Examples of Additional Conditions in OWL 2 DL</vt:lpstr>
      <vt:lpstr>Axiom Closure of an Ontology</vt:lpstr>
      <vt:lpstr>Example (not OWL 2 DL!)</vt:lpstr>
      <vt:lpstr>OWL 2 DL and OWL 2 Full (cont’d)</vt:lpstr>
      <vt:lpstr>OWL 2 Profiles</vt:lpstr>
      <vt:lpstr>OWL 2 EL</vt:lpstr>
      <vt:lpstr>OWL 2 EL Specification </vt:lpstr>
      <vt:lpstr>OWL 2 EL Specification (cont’d)</vt:lpstr>
      <vt:lpstr>OWL 2 EL Specification (cont’d)</vt:lpstr>
      <vt:lpstr>OWL 2 EL Specification (cont’d)</vt:lpstr>
      <vt:lpstr>OWL 2 EL Specification (cont’d)</vt:lpstr>
      <vt:lpstr>OWL 2 QL</vt:lpstr>
      <vt:lpstr>PowerPoint Presentation</vt:lpstr>
      <vt:lpstr>OWL 2 RL</vt:lpstr>
      <vt:lpstr>OWL Syntaxes (cont’d)</vt:lpstr>
      <vt:lpstr>Example</vt:lpstr>
      <vt:lpstr>Functional-Style Syntax</vt:lpstr>
      <vt:lpstr>RDF/XML Syntax</vt:lpstr>
      <vt:lpstr>Turtle Syntax</vt:lpstr>
      <vt:lpstr>Manchester Syntax</vt:lpstr>
      <vt:lpstr>OWL/XML Syntax</vt:lpstr>
      <vt:lpstr>Readings</vt:lpstr>
      <vt:lpstr>Readings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2020-11-09T11:39:44Z</dcterms:created>
  <dcterms:modified xsi:type="dcterms:W3CDTF">2020-11-09T11:40:09Z</dcterms:modified>
</cp:coreProperties>
</file>