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65" r:id="rId5"/>
    <p:sldId id="271" r:id="rId6"/>
    <p:sldId id="274" r:id="rId7"/>
    <p:sldId id="310" r:id="rId8"/>
    <p:sldId id="283" r:id="rId9"/>
    <p:sldId id="311" r:id="rId10"/>
    <p:sldId id="284" r:id="rId11"/>
    <p:sldId id="307" r:id="rId12"/>
    <p:sldId id="300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23A3F1-EE09-015B-7AC1-3D9F1A7680EB}" name="Georgios-Alexandros Kostas" initials="GAK" userId="S::sdi2100080@o365.uoa.gr::7e588053-6833-4e80-aa1c-97b897d117c5" providerId="AD"/>
  <p188:author id="{40943BF9-4279-83F4-9F43-99534BBD080C}" name="Vasileios Karakostas" initials="VK" userId="S::vkarakos@o365.uoa.gr::6c01281b-cb91-4633-99ec-cb14dbea11d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ED5"/>
    <a:srgbClr val="156082"/>
    <a:srgbClr val="4EA72E"/>
    <a:srgbClr val="7F7F7F"/>
    <a:srgbClr val="5B9BD5"/>
    <a:srgbClr val="BAB0AC"/>
    <a:srgbClr val="8CD17D"/>
    <a:srgbClr val="429490"/>
    <a:srgbClr val="499894"/>
    <a:srgbClr val="9C75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63084" autoAdjust="0"/>
  </p:normalViewPr>
  <p:slideViewPr>
    <p:cSldViewPr snapToGrid="0">
      <p:cViewPr varScale="1">
        <p:scale>
          <a:sx n="75" d="100"/>
          <a:sy n="75" d="100"/>
        </p:scale>
        <p:origin x="2412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'Results-speedup'!$B$3</c:f>
              <c:strCache>
                <c:ptCount val="1"/>
                <c:pt idx="0">
                  <c:v>Contention, No coloring (4KB)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'Results-speedup'!$C$2:$I$2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'Results-speedup'!$C$3:$I$3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C3-4D45-A2BE-FA1DE92A864E}"/>
            </c:ext>
          </c:extLst>
        </c:ser>
        <c:ser>
          <c:idx val="2"/>
          <c:order val="1"/>
          <c:tx>
            <c:strRef>
              <c:f>'Results-speedup'!$B$4</c:f>
              <c:strCache>
                <c:ptCount val="1"/>
                <c:pt idx="0">
                  <c:v>Contention, No coloring (THP)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'Results-speedup'!$C$2:$I$2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'Results-speedup'!$C$4:$I$4</c:f>
              <c:numCache>
                <c:formatCode>General</c:formatCode>
                <c:ptCount val="7"/>
                <c:pt idx="0">
                  <c:v>1.0469999999999999</c:v>
                </c:pt>
                <c:pt idx="1">
                  <c:v>1.0900000000000001</c:v>
                </c:pt>
                <c:pt idx="2">
                  <c:v>1.097</c:v>
                </c:pt>
                <c:pt idx="3">
                  <c:v>1.4239999999999999</c:v>
                </c:pt>
                <c:pt idx="4">
                  <c:v>1.073</c:v>
                </c:pt>
                <c:pt idx="5">
                  <c:v>1.4159999999999999</c:v>
                </c:pt>
                <c:pt idx="6">
                  <c:v>1.21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C3-4D45-A2BE-FA1DE92A864E}"/>
            </c:ext>
          </c:extLst>
        </c:ser>
        <c:ser>
          <c:idx val="3"/>
          <c:order val="2"/>
          <c:tx>
            <c:strRef>
              <c:f>'Results-speedup'!$B$5</c:f>
              <c:strCache>
                <c:ptCount val="1"/>
                <c:pt idx="0">
                  <c:v>Contention, Coloring (4KB)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'Results-speedup'!$C$2:$I$2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'Results-speedup'!$C$5:$I$5</c:f>
              <c:numCache>
                <c:formatCode>General</c:formatCode>
                <c:ptCount val="7"/>
                <c:pt idx="0">
                  <c:v>1.37</c:v>
                </c:pt>
                <c:pt idx="1">
                  <c:v>1.212</c:v>
                </c:pt>
                <c:pt idx="2">
                  <c:v>1.1559999999999999</c:v>
                </c:pt>
                <c:pt idx="3">
                  <c:v>1.1080000000000001</c:v>
                </c:pt>
                <c:pt idx="4">
                  <c:v>1.0369999999999999</c:v>
                </c:pt>
                <c:pt idx="5">
                  <c:v>1.1180000000000001</c:v>
                </c:pt>
                <c:pt idx="6">
                  <c:v>1.1739999999999999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C3-4D45-A2BE-FA1DE92A864E}"/>
            </c:ext>
          </c:extLst>
        </c:ser>
        <c:ser>
          <c:idx val="0"/>
          <c:order val="3"/>
          <c:tx>
            <c:strRef>
              <c:f>'Results-speedup'!$B$6</c:f>
              <c:strCache>
                <c:ptCount val="1"/>
                <c:pt idx="0">
                  <c:v>Colored Huge Pages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'Results-speedup'!$C$2:$I$2</c:f>
              <c:strCache>
                <c:ptCount val="7"/>
                <c:pt idx="0">
                  <c:v>mcf</c:v>
                </c:pt>
                <c:pt idx="1">
                  <c:v>astar</c:v>
                </c:pt>
                <c:pt idx="2">
                  <c:v>omnetpp</c:v>
                </c:pt>
                <c:pt idx="3">
                  <c:v>bfs</c:v>
                </c:pt>
                <c:pt idx="4">
                  <c:v>tc</c:v>
                </c:pt>
                <c:pt idx="5">
                  <c:v>cc</c:v>
                </c:pt>
                <c:pt idx="6">
                  <c:v>Average</c:v>
                </c:pt>
              </c:strCache>
            </c:strRef>
          </c:cat>
          <c:val>
            <c:numRef>
              <c:f>'Results-speedup'!$C$6:$I$6</c:f>
              <c:numCache>
                <c:formatCode>General</c:formatCode>
                <c:ptCount val="7"/>
                <c:pt idx="0">
                  <c:v>1.41</c:v>
                </c:pt>
                <c:pt idx="1">
                  <c:v>1.2909999999999999</c:v>
                </c:pt>
                <c:pt idx="2">
                  <c:v>1.2410000000000001</c:v>
                </c:pt>
                <c:pt idx="3">
                  <c:v>1.4530000000000001</c:v>
                </c:pt>
                <c:pt idx="4">
                  <c:v>1.1020000000000001</c:v>
                </c:pt>
                <c:pt idx="5">
                  <c:v>1.456</c:v>
                </c:pt>
                <c:pt idx="6">
                  <c:v>1.337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C3-4D45-A2BE-FA1DE92A8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8185264"/>
        <c:axId val="638186704"/>
      </c:barChart>
      <c:catAx>
        <c:axId val="63818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638186704"/>
        <c:crosses val="autoZero"/>
        <c:auto val="1"/>
        <c:lblAlgn val="ctr"/>
        <c:lblOffset val="100"/>
        <c:noMultiLvlLbl val="0"/>
      </c:catAx>
      <c:valAx>
        <c:axId val="638186704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63818526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6637997173430244E-2"/>
          <c:y val="2.7777777777777776E-2"/>
          <c:w val="0.97145760921896596"/>
          <c:h val="0.18290317876932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1CD1E-9300-41DC-A37A-4937316C0E1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37E8-37B0-431A-9258-A33D6755D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12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08C0-1787-46AE-829B-5F4B6EB439E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BD932-4BD1-4C53-820D-24D32831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1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66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9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6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66F28-2B5C-939F-90F5-40C396EC1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0A2E2F-AAB2-9CC1-5100-E3055112F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49E3B7-36E0-149D-A009-A8BC5A663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C6310-F090-A94C-D1F1-9CAEAC581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396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88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59A4B-679E-62BE-1B62-D0A8DBEFF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0775E-EE27-6B07-D68A-6AA393E4F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0594F6-A5C8-6D6C-8EA8-5422B5E6E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858BF-A85B-FA9D-C1BA-A40B144A81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02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76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67692-B5E5-0B19-09A8-9DD36CDE8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6642D4-63FA-E46D-EC1D-2DB145F72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241DD2-215D-C3BC-6E59-7A23E9E10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D7C9B-4E90-C200-8E32-834AC008B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39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C0CA3-5670-EF1D-9D9F-1F2CB0409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324726-033D-8D29-3BB1-3896D682B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2EC3E7-1993-CDB7-9E73-7FB451E56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C3706-6A7B-1AA5-8BA3-0827D4B12A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ABD932-4BD1-4C53-820D-24D32831AB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2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05933"/>
            <a:ext cx="9144000" cy="4305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i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Logos are allowed on this page only!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3181592"/>
            <a:ext cx="9144000" cy="11926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Name(s) and Affiliation(s)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1" y="1784483"/>
            <a:ext cx="9143999" cy="13440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PRESENTATION TITLE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4597F52-D981-3A1A-1788-258CB0F2FF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6499" y="1016813"/>
            <a:ext cx="8471002" cy="3615910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6pPr>
            <a:lvl7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7pPr>
            <a:lvl8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8pPr>
            <a:lvl9pPr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1885950" marR="0" lvl="5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1"/>
              <a:t>Georgios-Alexandros Kostas - University of Athens</a:t>
            </a:r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6457949" y="4767263"/>
            <a:ext cx="2349551" cy="273844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2" name="Date Placeholder 14">
            <a:extLst>
              <a:ext uri="{FF2B5EF4-FFF2-40B4-BE49-F238E27FC236}">
                <a16:creationId xmlns:a16="http://schemas.microsoft.com/office/drawing/2014/main" id="{FF64369C-A00C-FE1E-9C1E-326B36488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6499" y="4767263"/>
            <a:ext cx="2349551" cy="273844"/>
          </a:xfrm>
          <a:prstGeom prst="rect">
            <a:avLst/>
          </a:prstGeom>
        </p:spPr>
        <p:txBody>
          <a:bodyPr anchor="b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noProof="1"/>
              <a:t>February 6, 2026</a:t>
            </a:r>
            <a:endParaRPr lang="en-US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943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336499" y="4767263"/>
            <a:ext cx="2349551" cy="273844"/>
          </a:xfrm>
          <a:prstGeom prst="rect">
            <a:avLst/>
          </a:prstGeom>
        </p:spPr>
        <p:txBody>
          <a:bodyPr anchor="b"/>
          <a:lstStyle>
            <a:lvl1pPr>
              <a:defRPr sz="1200"/>
            </a:lvl1pPr>
          </a:lstStyle>
          <a:p>
            <a:r>
              <a:rPr lang="en-US" noProof="1"/>
              <a:t>February 6, 2026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anchor="b"/>
          <a:lstStyle>
            <a:lvl1pPr algn="ctr">
              <a:defRPr sz="1200"/>
            </a:lvl1pPr>
          </a:lstStyle>
          <a:p>
            <a:r>
              <a:rPr lang="en-US" noProof="1"/>
              <a:t>Georgios-Alexandros Kostas - University of Athens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>
          <a:xfrm>
            <a:off x="6457949" y="4767263"/>
            <a:ext cx="2349551" cy="273844"/>
          </a:xfrm>
          <a:prstGeom prst="rect">
            <a:avLst/>
          </a:prstGeom>
        </p:spPr>
        <p:txBody>
          <a:bodyPr anchor="b"/>
          <a:lstStyle>
            <a:lvl1pPr algn="r">
              <a:defRPr sz="12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6187" y="95094"/>
            <a:ext cx="8871626" cy="577902"/>
          </a:xfrm>
          <a:prstGeom prst="rect">
            <a:avLst/>
          </a:prstGeom>
        </p:spPr>
        <p:txBody>
          <a:bodyPr wrap="none">
            <a:no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131526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Blau, Electric Blue (Farbe), Screenshot, Wasser enthält.&#10;&#10;Automatisch generierte Beschreibung">
            <a:extLst>
              <a:ext uri="{FF2B5EF4-FFF2-40B4-BE49-F238E27FC236}">
                <a16:creationId xmlns:a16="http://schemas.microsoft.com/office/drawing/2014/main" id="{9F332A90-E8AD-7129-182A-27B2BCDA568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00"/>
          <a:stretch/>
        </p:blipFill>
        <p:spPr>
          <a:xfrm>
            <a:off x="0" y="0"/>
            <a:ext cx="9144000" cy="73152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1C6C7C0-6042-50CA-9F16-FB4558F5D6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1722" y="40914"/>
            <a:ext cx="1136960" cy="64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7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584120"/>
            <a:ext cx="9144000" cy="971143"/>
          </a:xfrm>
        </p:spPr>
        <p:txBody>
          <a:bodyPr>
            <a:normAutofit/>
          </a:bodyPr>
          <a:lstStyle/>
          <a:p>
            <a:pPr lvl="0"/>
            <a:r>
              <a:rPr lang="en-US" sz="1900" noProof="0" dirty="0"/>
              <a:t>Georgios-Alexandros Kostas    Dimitris </a:t>
            </a:r>
            <a:r>
              <a:rPr lang="en-US" sz="1900" noProof="0" dirty="0" err="1"/>
              <a:t>Gizopoulos</a:t>
            </a:r>
            <a:r>
              <a:rPr lang="en-US" sz="1900" noProof="0" dirty="0"/>
              <a:t>    Vasileios Karakostas</a:t>
            </a:r>
          </a:p>
          <a:p>
            <a:pPr lvl="0"/>
            <a:r>
              <a:rPr lang="en-US" sz="1800" noProof="0" dirty="0"/>
              <a:t>University of Athens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noProof="0" dirty="0">
                <a:solidFill>
                  <a:schemeClr val="accent1"/>
                </a:solidFill>
              </a:rPr>
              <a:t>Colored</a:t>
            </a:r>
            <a:r>
              <a:rPr lang="en-US" sz="3200" i="1" noProof="0" dirty="0"/>
              <a:t> </a:t>
            </a:r>
            <a:r>
              <a:rPr lang="en-US" sz="3200" i="1" noProof="0" dirty="0">
                <a:solidFill>
                  <a:schemeClr val="accent2"/>
                </a:solidFill>
              </a:rPr>
              <a:t>Huge</a:t>
            </a:r>
            <a:r>
              <a:rPr lang="en-US" sz="3200" i="1" noProof="0" dirty="0"/>
              <a:t> </a:t>
            </a:r>
            <a:r>
              <a:rPr lang="en-US" sz="3200" i="1" noProof="0" dirty="0">
                <a:solidFill>
                  <a:schemeClr val="accent6"/>
                </a:solidFill>
              </a:rPr>
              <a:t>Pages</a:t>
            </a:r>
            <a:br>
              <a:rPr lang="en-US" sz="3200" noProof="0" dirty="0"/>
            </a:br>
            <a:r>
              <a:rPr lang="en-US" sz="3200" noProof="0" dirty="0"/>
              <a:t>A Hardware-Software Approach for </a:t>
            </a:r>
            <a:br>
              <a:rPr lang="en-US" sz="3200" noProof="0" dirty="0"/>
            </a:br>
            <a:r>
              <a:rPr lang="en-US" sz="3200" noProof="0" dirty="0"/>
              <a:t>Enhanced Isolation and Performance</a:t>
            </a:r>
          </a:p>
        </p:txBody>
      </p:sp>
      <p:pic>
        <p:nvPicPr>
          <p:cNvPr id="2" name="Google Shape;43;p18">
            <a:extLst>
              <a:ext uri="{FF2B5EF4-FFF2-40B4-BE49-F238E27FC236}">
                <a16:creationId xmlns:a16="http://schemas.microsoft.com/office/drawing/2014/main" id="{74D35FBA-68BD-B631-F40A-65FE02F0924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77" y="4524712"/>
            <a:ext cx="2392697" cy="581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AAADDB-A619-72FA-857B-6CD3C30D3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836" y="4524712"/>
            <a:ext cx="1806916" cy="47883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B7C9F3-4D99-06B4-7332-B81D7D2E3EF5}"/>
              </a:ext>
            </a:extLst>
          </p:cNvPr>
          <p:cNvGrpSpPr/>
          <p:nvPr/>
        </p:nvGrpSpPr>
        <p:grpSpPr>
          <a:xfrm>
            <a:off x="7387252" y="4412623"/>
            <a:ext cx="1447577" cy="810003"/>
            <a:chOff x="7608634" y="4412623"/>
            <a:chExt cx="1447577" cy="810003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6147334-F8CF-2436-EABF-25D660CC8A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24357" y="4533501"/>
              <a:ext cx="631854" cy="42123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0B9D9C7-BFFF-C7B8-D884-124E466C1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08634" y="4412623"/>
              <a:ext cx="809622" cy="810003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9F50D34-AD84-E59D-05A8-6D306A6215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45" y="4420828"/>
            <a:ext cx="2306592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03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F2263-40A6-49AB-A71B-4228A4CBC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C28B9A-C24F-FE69-1486-CE31788A04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39" t="11488" r="2487" b="8723"/>
          <a:stretch>
            <a:fillRect/>
          </a:stretch>
        </p:blipFill>
        <p:spPr>
          <a:xfrm>
            <a:off x="3822569" y="3057903"/>
            <a:ext cx="5185244" cy="1135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B9127D-82E5-42D5-5545-E55FC9C1DC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773" b="8218"/>
          <a:stretch>
            <a:fillRect/>
          </a:stretch>
        </p:blipFill>
        <p:spPr>
          <a:xfrm>
            <a:off x="3754475" y="3101893"/>
            <a:ext cx="5321431" cy="1404593"/>
          </a:xfrm>
          <a:prstGeom prst="rect">
            <a:avLst/>
          </a:prstGeom>
        </p:spPr>
      </p:pic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12AAC954-1E09-E1AF-ADA3-CDA289426F09}"/>
              </a:ext>
            </a:extLst>
          </p:cNvPr>
          <p:cNvSpPr txBox="1">
            <a:spLocks/>
          </p:cNvSpPr>
          <p:nvPr/>
        </p:nvSpPr>
        <p:spPr>
          <a:xfrm>
            <a:off x="278091" y="3031686"/>
            <a:ext cx="8606672" cy="1518789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b="0" noProof="0" dirty="0"/>
              <a:t>When using </a:t>
            </a:r>
            <a:r>
              <a:rPr lang="en-US" sz="1800" noProof="0" dirty="0"/>
              <a:t>huge pages</a:t>
            </a:r>
            <a:r>
              <a:rPr lang="en-US" sz="1800" b="0" noProof="0" dirty="0"/>
              <a:t>:</a:t>
            </a:r>
          </a:p>
          <a:p>
            <a:pPr>
              <a:lnSpc>
                <a:spcPct val="100000"/>
              </a:lnSpc>
            </a:pPr>
            <a:endParaRPr lang="en-US" sz="2000" b="0" noProof="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sz="2000" b="0" noProof="0" dirty="0"/>
          </a:p>
          <a:p>
            <a:endParaRPr lang="en-US" b="0" noProof="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07A63B-3F71-BA78-4DFE-F7F369977482}"/>
              </a:ext>
            </a:extLst>
          </p:cNvPr>
          <p:cNvGrpSpPr/>
          <p:nvPr/>
        </p:nvGrpSpPr>
        <p:grpSpPr>
          <a:xfrm>
            <a:off x="906777" y="3423462"/>
            <a:ext cx="2003768" cy="1170654"/>
            <a:chOff x="1117077" y="2571750"/>
            <a:chExt cx="2055045" cy="916168"/>
          </a:xfrm>
        </p:grpSpPr>
        <p:sp>
          <p:nvSpPr>
            <p:cNvPr id="22" name="Cloud 21">
              <a:extLst>
                <a:ext uri="{FF2B5EF4-FFF2-40B4-BE49-F238E27FC236}">
                  <a16:creationId xmlns:a16="http://schemas.microsoft.com/office/drawing/2014/main" id="{36AF2AC0-0737-B461-2C37-DCE7714847A4}"/>
                </a:ext>
              </a:extLst>
            </p:cNvPr>
            <p:cNvSpPr/>
            <p:nvPr/>
          </p:nvSpPr>
          <p:spPr>
            <a:xfrm>
              <a:off x="1117077" y="2571750"/>
              <a:ext cx="2055045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FCD160-AF3D-C44D-B954-5C0BE31C28C1}"/>
                </a:ext>
              </a:extLst>
            </p:cNvPr>
            <p:cNvSpPr txBox="1"/>
            <p:nvPr/>
          </p:nvSpPr>
          <p:spPr>
            <a:xfrm>
              <a:off x="1303373" y="2754901"/>
              <a:ext cx="1706143" cy="5159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noProof="0" dirty="0">
                  <a:solidFill>
                    <a:schemeClr val="bg1"/>
                  </a:solidFill>
                </a:rPr>
                <a:t>Page Coloring + Huge Pages</a:t>
              </a:r>
            </a:p>
          </p:txBody>
        </p:sp>
      </p:grp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59393D0A-7056-CA6E-3D10-1D7A8237D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0" y="1016812"/>
            <a:ext cx="8681478" cy="204108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0" dirty="0"/>
              <a:t>Page Coloring</a:t>
            </a:r>
            <a:r>
              <a:rPr lang="en-US" sz="2000" b="0" noProof="0" dirty="0"/>
              <a:t>: software approach for </a:t>
            </a:r>
            <a:r>
              <a:rPr lang="en-US" sz="2000" noProof="0" dirty="0"/>
              <a:t>partitioning</a:t>
            </a:r>
            <a:r>
              <a:rPr lang="en-US" sz="2000" b="0" noProof="0" dirty="0"/>
              <a:t> shared resources</a:t>
            </a:r>
          </a:p>
          <a:p>
            <a:pPr lvl="1">
              <a:lnSpc>
                <a:spcPct val="100000"/>
              </a:lnSpc>
            </a:pPr>
            <a:r>
              <a:rPr lang="en-US" sz="1600" b="0" dirty="0"/>
              <a:t>Bits of PFN can </a:t>
            </a:r>
            <a:r>
              <a:rPr lang="en-US" sz="1600" dirty="0"/>
              <a:t>influence</a:t>
            </a:r>
            <a:r>
              <a:rPr lang="en-US" sz="1600" b="0" dirty="0"/>
              <a:t> which </a:t>
            </a:r>
            <a:r>
              <a:rPr lang="en-US" sz="1600" dirty="0"/>
              <a:t>portions</a:t>
            </a:r>
            <a:r>
              <a:rPr lang="en-US" sz="1600" b="0" dirty="0"/>
              <a:t> of a </a:t>
            </a:r>
            <a:r>
              <a:rPr lang="en-US" sz="1600" dirty="0"/>
              <a:t>shared resource</a:t>
            </a:r>
            <a:r>
              <a:rPr lang="en-US" sz="1600" b="0" dirty="0"/>
              <a:t> a process can access </a:t>
            </a:r>
            <a:endParaRPr lang="en-US" sz="1600" b="0" noProof="0" dirty="0"/>
          </a:p>
          <a:p>
            <a:pPr>
              <a:lnSpc>
                <a:spcPct val="100000"/>
              </a:lnSpc>
            </a:pPr>
            <a:r>
              <a:rPr lang="en-US" sz="2000" noProof="0" dirty="0"/>
              <a:t>Huge Pages:</a:t>
            </a:r>
            <a:r>
              <a:rPr lang="en-US" sz="2000" b="0" noProof="0" dirty="0"/>
              <a:t> improve virtual memory performance</a:t>
            </a:r>
            <a:endParaRPr lang="en-US" sz="2000" noProof="0" dirty="0"/>
          </a:p>
          <a:p>
            <a:pPr lvl="1">
              <a:lnSpc>
                <a:spcPct val="100000"/>
              </a:lnSpc>
            </a:pPr>
            <a:r>
              <a:rPr lang="en-US" sz="1600" b="0" dirty="0"/>
              <a:t>A </a:t>
            </a:r>
            <a:r>
              <a:rPr lang="en-US" sz="1600" dirty="0"/>
              <a:t>single TLB entry</a:t>
            </a:r>
            <a:r>
              <a:rPr lang="en-US" sz="1600" b="0" dirty="0"/>
              <a:t> provides address </a:t>
            </a:r>
            <a:r>
              <a:rPr lang="en-US" sz="1600" dirty="0"/>
              <a:t>translation</a:t>
            </a:r>
            <a:r>
              <a:rPr lang="en-US" sz="1600" b="0" dirty="0"/>
              <a:t> for a </a:t>
            </a:r>
            <a:r>
              <a:rPr lang="en-US" sz="1600" dirty="0"/>
              <a:t>larger memory region</a:t>
            </a:r>
          </a:p>
          <a:p>
            <a:pPr>
              <a:lnSpc>
                <a:spcPct val="100000"/>
              </a:lnSpc>
            </a:pPr>
            <a:r>
              <a:rPr lang="en-US" sz="2000" b="0" noProof="0" dirty="0"/>
              <a:t>Page coloring and huge pages are </a:t>
            </a:r>
            <a:r>
              <a:rPr lang="en-US" sz="2000" noProof="0" dirty="0"/>
              <a:t>incompatible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b="0" noProof="0" dirty="0"/>
          </a:p>
          <a:p>
            <a:pPr marL="0" indent="0">
              <a:lnSpc>
                <a:spcPct val="100000"/>
              </a:lnSpc>
              <a:buNone/>
            </a:pPr>
            <a:endParaRPr lang="en-US" sz="2000" b="0" noProof="0" dirty="0"/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75C16F7-00A6-606B-B556-97A3E3117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Page Coloring + Huge Pages (?)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43C10B-0F53-4C5E-035D-3906C16F3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27B8205-5194-34EA-9FFA-ACA1F10D5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B0CE706-532A-944D-6B78-9695257F9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April 20,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4E2437-52E6-A319-DA57-BA02BC43C432}"/>
              </a:ext>
            </a:extLst>
          </p:cNvPr>
          <p:cNvSpPr/>
          <p:nvPr/>
        </p:nvSpPr>
        <p:spPr>
          <a:xfrm>
            <a:off x="5874149" y="3404958"/>
            <a:ext cx="1867771" cy="431128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6E104B-4775-1660-2978-9FC0D966844F}"/>
              </a:ext>
            </a:extLst>
          </p:cNvPr>
          <p:cNvSpPr/>
          <p:nvPr/>
        </p:nvSpPr>
        <p:spPr>
          <a:xfrm>
            <a:off x="3837809" y="3395096"/>
            <a:ext cx="3939671" cy="466389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098F2F-8483-1D7A-EC10-554E4B1846E0}"/>
              </a:ext>
            </a:extLst>
          </p:cNvPr>
          <p:cNvSpPr/>
          <p:nvPr/>
        </p:nvSpPr>
        <p:spPr>
          <a:xfrm>
            <a:off x="5858908" y="3395097"/>
            <a:ext cx="1009251" cy="461010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430133-CDAF-876E-485D-1EC0E9AA27FD}"/>
              </a:ext>
            </a:extLst>
          </p:cNvPr>
          <p:cNvSpPr/>
          <p:nvPr/>
        </p:nvSpPr>
        <p:spPr>
          <a:xfrm>
            <a:off x="5786119" y="3423462"/>
            <a:ext cx="3173449" cy="361824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39A013-F913-1425-A4B8-D10CA7BDD70C}"/>
              </a:ext>
            </a:extLst>
          </p:cNvPr>
          <p:cNvSpPr/>
          <p:nvPr/>
        </p:nvSpPr>
        <p:spPr>
          <a:xfrm>
            <a:off x="5075099" y="4263924"/>
            <a:ext cx="1274902" cy="241203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4A8C4B9-7467-58C4-C357-6D18A9116A1B}"/>
              </a:ext>
            </a:extLst>
          </p:cNvPr>
          <p:cNvCxnSpPr>
            <a:cxnSpLocks/>
          </p:cNvCxnSpPr>
          <p:nvPr/>
        </p:nvCxnSpPr>
        <p:spPr>
          <a:xfrm flipV="1">
            <a:off x="884678" y="3423462"/>
            <a:ext cx="2096814" cy="1124513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13127E2-81E2-96CE-347C-D1F408E05A46}"/>
              </a:ext>
            </a:extLst>
          </p:cNvPr>
          <p:cNvCxnSpPr>
            <a:cxnSpLocks/>
          </p:cNvCxnSpPr>
          <p:nvPr/>
        </p:nvCxnSpPr>
        <p:spPr>
          <a:xfrm>
            <a:off x="884677" y="3423462"/>
            <a:ext cx="2119915" cy="1170654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1">
            <a:extLst>
              <a:ext uri="{FF2B5EF4-FFF2-40B4-BE49-F238E27FC236}">
                <a16:creationId xmlns:a16="http://schemas.microsoft.com/office/drawing/2014/main" id="{D94A799C-82F6-09AB-B1BF-512B2092CB7E}"/>
              </a:ext>
            </a:extLst>
          </p:cNvPr>
          <p:cNvSpPr txBox="1">
            <a:spLocks/>
          </p:cNvSpPr>
          <p:nvPr/>
        </p:nvSpPr>
        <p:spPr>
          <a:xfrm>
            <a:off x="279354" y="3031686"/>
            <a:ext cx="8606672" cy="1198523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b="0" noProof="0" dirty="0"/>
              <a:t>When using </a:t>
            </a:r>
            <a:r>
              <a:rPr lang="en-US" sz="1800" noProof="0" dirty="0"/>
              <a:t>regular pages</a:t>
            </a:r>
            <a:r>
              <a:rPr lang="en-US" sz="1800" b="0" noProof="0" dirty="0"/>
              <a:t>:</a:t>
            </a:r>
          </a:p>
          <a:p>
            <a:pPr>
              <a:lnSpc>
                <a:spcPct val="100000"/>
              </a:lnSpc>
            </a:pPr>
            <a:endParaRPr lang="en-US" sz="2000" b="0" noProof="0" dirty="0"/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sz="2000" b="0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7C2EFE-C6C3-2D2D-393B-8BC9082A3D17}"/>
              </a:ext>
            </a:extLst>
          </p:cNvPr>
          <p:cNvSpPr/>
          <p:nvPr/>
        </p:nvSpPr>
        <p:spPr>
          <a:xfrm>
            <a:off x="6377053" y="3110808"/>
            <a:ext cx="866898" cy="163881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36F8C5-9B7C-2E8B-0066-02D173CB95C6}"/>
              </a:ext>
            </a:extLst>
          </p:cNvPr>
          <p:cNvSpPr/>
          <p:nvPr/>
        </p:nvSpPr>
        <p:spPr>
          <a:xfrm>
            <a:off x="4999511" y="3981892"/>
            <a:ext cx="712520" cy="170397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0227F4-6BED-779D-098D-64BD70256F26}"/>
              </a:ext>
            </a:extLst>
          </p:cNvPr>
          <p:cNvSpPr/>
          <p:nvPr/>
        </p:nvSpPr>
        <p:spPr>
          <a:xfrm>
            <a:off x="6958940" y="3936458"/>
            <a:ext cx="818540" cy="170397"/>
          </a:xfrm>
          <a:prstGeom prst="rect">
            <a:avLst/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345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 animBg="1"/>
      <p:bldP spid="7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14" grpId="0"/>
      <p:bldP spid="14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30AC4-8BD0-5A47-8E71-F40419B12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Box 134">
            <a:extLst>
              <a:ext uri="{FF2B5EF4-FFF2-40B4-BE49-F238E27FC236}">
                <a16:creationId xmlns:a16="http://schemas.microsoft.com/office/drawing/2014/main" id="{CC74A0B4-DE85-5D2C-2389-9E09F1207AA4}"/>
              </a:ext>
            </a:extLst>
          </p:cNvPr>
          <p:cNvSpPr txBox="1"/>
          <p:nvPr/>
        </p:nvSpPr>
        <p:spPr>
          <a:xfrm>
            <a:off x="5364713" y="3007994"/>
            <a:ext cx="2575500" cy="9233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noProof="0" dirty="0">
                <a:solidFill>
                  <a:schemeClr val="bg1"/>
                </a:solidFill>
              </a:rPr>
              <a:t>Problem: </a:t>
            </a:r>
            <a:r>
              <a:rPr lang="en-US" noProof="0" dirty="0">
                <a:solidFill>
                  <a:schemeClr val="bg1"/>
                </a:solidFill>
              </a:rPr>
              <a:t>massive physical contiguity required</a:t>
            </a:r>
          </a:p>
        </p:txBody>
      </p:sp>
      <p:sp>
        <p:nvSpPr>
          <p:cNvPr id="12" name="Inhaltsplatzhalter 1">
            <a:extLst>
              <a:ext uri="{FF2B5EF4-FFF2-40B4-BE49-F238E27FC236}">
                <a16:creationId xmlns:a16="http://schemas.microsoft.com/office/drawing/2014/main" id="{FD05200E-2892-7986-ACB1-932DFAC05BC9}"/>
              </a:ext>
            </a:extLst>
          </p:cNvPr>
          <p:cNvSpPr txBox="1">
            <a:spLocks/>
          </p:cNvSpPr>
          <p:nvPr/>
        </p:nvSpPr>
        <p:spPr>
          <a:xfrm>
            <a:off x="289708" y="878073"/>
            <a:ext cx="8517792" cy="3699469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Scattered </a:t>
            </a:r>
            <a:r>
              <a:rPr lang="en-US" sz="1800" dirty="0" err="1"/>
              <a:t>Superpages</a:t>
            </a:r>
            <a:r>
              <a:rPr lang="en-US" sz="1800" dirty="0"/>
              <a:t> [ICCD’13]</a:t>
            </a:r>
            <a:r>
              <a:rPr lang="en-US" sz="1800" noProof="0" dirty="0"/>
              <a:t>: </a:t>
            </a:r>
            <a:r>
              <a:rPr lang="en-US" sz="1800" b="0" noProof="0" dirty="0"/>
              <a:t>break down </a:t>
            </a:r>
            <a:r>
              <a:rPr lang="en-US" sz="1800" noProof="0" dirty="0"/>
              <a:t>physical</a:t>
            </a:r>
            <a:r>
              <a:rPr lang="en-US" sz="1800" b="0" noProof="0" dirty="0"/>
              <a:t> </a:t>
            </a:r>
            <a:r>
              <a:rPr lang="en-US" sz="1800" noProof="0" dirty="0"/>
              <a:t>huge</a:t>
            </a:r>
            <a:r>
              <a:rPr lang="en-US" sz="1800" b="0" noProof="0" dirty="0"/>
              <a:t> page into </a:t>
            </a:r>
            <a:r>
              <a:rPr lang="en-US" sz="1800" noProof="0" dirty="0"/>
              <a:t>individual</a:t>
            </a:r>
            <a:r>
              <a:rPr lang="en-US" sz="1800" b="0" noProof="0" dirty="0"/>
              <a:t> base pages of the </a:t>
            </a:r>
            <a:r>
              <a:rPr lang="en-US" sz="1800" noProof="0" dirty="0"/>
              <a:t>desired color</a:t>
            </a:r>
            <a:r>
              <a:rPr lang="en-US" sz="1800" b="0" dirty="0"/>
              <a:t>:</a:t>
            </a:r>
            <a:endParaRPr lang="en-US" sz="1800" noProof="0" dirty="0"/>
          </a:p>
          <a:p>
            <a:endParaRPr lang="en-US" b="0" noProof="0" dirty="0"/>
          </a:p>
        </p:txBody>
      </p:sp>
      <p:pic>
        <p:nvPicPr>
          <p:cNvPr id="128" name="Picture 127">
            <a:extLst>
              <a:ext uri="{FF2B5EF4-FFF2-40B4-BE49-F238E27FC236}">
                <a16:creationId xmlns:a16="http://schemas.microsoft.com/office/drawing/2014/main" id="{FBDB7920-0140-1A76-41CA-8880BC434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4708" y="3332737"/>
            <a:ext cx="958455" cy="27384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C1ADFC8-45F9-AB67-EA3A-B2CBE2ECB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57" y="1705448"/>
            <a:ext cx="3380746" cy="3143556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8DE26F24-35B1-2A9E-D04C-2E573D7E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Prior Work: Scattered </a:t>
            </a:r>
            <a:r>
              <a:rPr lang="en-US" noProof="0" dirty="0" err="1"/>
              <a:t>Superpages</a:t>
            </a:r>
            <a:endParaRPr lang="en-US" sz="2200" i="1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F9509E-1F9B-C177-4A7B-5A091700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CD206FB-0289-0D7E-773B-F0936B148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April 20, 2026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A4DC4B-C9C1-E710-4C8A-BA9876D878B7}"/>
              </a:ext>
            </a:extLst>
          </p:cNvPr>
          <p:cNvGrpSpPr/>
          <p:nvPr/>
        </p:nvGrpSpPr>
        <p:grpSpPr>
          <a:xfrm>
            <a:off x="5317964" y="2943896"/>
            <a:ext cx="2648611" cy="1051527"/>
            <a:chOff x="-512874" y="3771975"/>
            <a:chExt cx="4062066" cy="171822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5F914DE-6BDC-F757-7697-A80C963EB003}"/>
                </a:ext>
              </a:extLst>
            </p:cNvPr>
            <p:cNvSpPr/>
            <p:nvPr/>
          </p:nvSpPr>
          <p:spPr>
            <a:xfrm>
              <a:off x="-512874" y="3771975"/>
              <a:ext cx="4062066" cy="171822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pic>
          <p:nvPicPr>
            <p:cNvPr id="10" name="Picture 4" descr="Idea - Free technology icons">
              <a:extLst>
                <a:ext uri="{FF2B5EF4-FFF2-40B4-BE49-F238E27FC236}">
                  <a16:creationId xmlns:a16="http://schemas.microsoft.com/office/drawing/2014/main" id="{7A06FFF9-1F0E-D274-2B98-DF72BEA0D3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51272" y="4386845"/>
              <a:ext cx="488480" cy="488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4F548E-F8FE-DC5F-6B1F-A4683C7B3EC0}"/>
                </a:ext>
              </a:extLst>
            </p:cNvPr>
            <p:cNvSpPr txBox="1"/>
            <p:nvPr/>
          </p:nvSpPr>
          <p:spPr>
            <a:xfrm>
              <a:off x="-211395" y="3876713"/>
              <a:ext cx="3459108" cy="1508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noProof="0" dirty="0">
                  <a:solidFill>
                    <a:schemeClr val="bg1"/>
                  </a:solidFill>
                </a:rPr>
                <a:t>Skip pages with colors other than the desired one</a:t>
              </a:r>
            </a:p>
          </p:txBody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19C0FF7-9A72-C4CA-9071-B5EA61B14D99}"/>
              </a:ext>
            </a:extLst>
          </p:cNvPr>
          <p:cNvSpPr/>
          <p:nvPr/>
        </p:nvSpPr>
        <p:spPr>
          <a:xfrm>
            <a:off x="3561112" y="3306365"/>
            <a:ext cx="525649" cy="296106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A3E645-CACC-11C0-54EF-C633BFAE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3</a:t>
            </a:fld>
            <a:endParaRPr lang="en-US" noProof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355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6F64-8403-6337-B7A9-2CC2C4F8A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1">
            <a:extLst>
              <a:ext uri="{FF2B5EF4-FFF2-40B4-BE49-F238E27FC236}">
                <a16:creationId xmlns:a16="http://schemas.microsoft.com/office/drawing/2014/main" id="{C173EE19-6D8B-DCAC-E253-FC5571624952}"/>
              </a:ext>
            </a:extLst>
          </p:cNvPr>
          <p:cNvSpPr txBox="1">
            <a:spLocks/>
          </p:cNvSpPr>
          <p:nvPr/>
        </p:nvSpPr>
        <p:spPr>
          <a:xfrm>
            <a:off x="4695183" y="1943153"/>
            <a:ext cx="3953516" cy="2695043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CHP Components</a:t>
            </a:r>
          </a:p>
          <a:p>
            <a:pPr algn="just">
              <a:lnSpc>
                <a:spcPct val="100000"/>
              </a:lnSpc>
            </a:pPr>
            <a:r>
              <a:rPr lang="en-US" sz="1800" dirty="0"/>
              <a:t>Hardware:</a:t>
            </a:r>
            <a:r>
              <a:rPr lang="en-US" sz="1800" b="0" dirty="0"/>
              <a:t> efficient translation with simple modifications in L2 TLB and Page Table Walker</a:t>
            </a:r>
          </a:p>
          <a:p>
            <a:pPr algn="just">
              <a:lnSpc>
                <a:spcPct val="100000"/>
              </a:lnSpc>
            </a:pPr>
            <a:r>
              <a:rPr lang="en-US" sz="1800" dirty="0"/>
              <a:t>Software:</a:t>
            </a:r>
            <a:r>
              <a:rPr lang="en-US" sz="1800" b="0" dirty="0"/>
              <a:t> OS constructs and installs these mappings in process address space</a:t>
            </a:r>
            <a:endParaRPr lang="en-US" b="0" noProof="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9752565-37FE-5E37-DC7A-2BB3BF15D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09" y="1821234"/>
            <a:ext cx="4225594" cy="2980472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8FF7C663-7026-72F8-1A30-7FC52A55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Our Approach:</a:t>
            </a:r>
            <a:r>
              <a:rPr lang="en-US" sz="3400" noProof="0" dirty="0"/>
              <a:t> Colored Huge Pages</a:t>
            </a:r>
            <a:endParaRPr lang="en-US" sz="3400" i="1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1C9688-29A0-5F19-B44B-531FE1CAF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D413B12-C6E8-0783-498D-52F17BB60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April 20, 2026</a:t>
            </a:r>
          </a:p>
        </p:txBody>
      </p:sp>
      <p:sp>
        <p:nvSpPr>
          <p:cNvPr id="19" name="Inhaltsplatzhalter 1">
            <a:extLst>
              <a:ext uri="{FF2B5EF4-FFF2-40B4-BE49-F238E27FC236}">
                <a16:creationId xmlns:a16="http://schemas.microsoft.com/office/drawing/2014/main" id="{E71B105D-720D-11F4-48B5-7EF64D6FBD06}"/>
              </a:ext>
            </a:extLst>
          </p:cNvPr>
          <p:cNvSpPr txBox="1">
            <a:spLocks/>
          </p:cNvSpPr>
          <p:nvPr/>
        </p:nvSpPr>
        <p:spPr>
          <a:xfrm>
            <a:off x="503279" y="878073"/>
            <a:ext cx="8137443" cy="845491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800" noProof="0" dirty="0"/>
              <a:t>Colored Huge Pages: </a:t>
            </a:r>
            <a:r>
              <a:rPr lang="en-US" sz="1800" b="0" dirty="0"/>
              <a:t>allow each 2MB strided mapping to break down into </a:t>
            </a:r>
            <a:r>
              <a:rPr lang="en-US" sz="1800" dirty="0"/>
              <a:t>multiple sub-mappings</a:t>
            </a:r>
            <a:r>
              <a:rPr lang="en-US" sz="1800" b="0" dirty="0"/>
              <a:t>:</a:t>
            </a:r>
          </a:p>
          <a:p>
            <a:endParaRPr lang="en-US" b="0" noProof="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CA6FD7D-E9FF-D5E0-F63D-5E3ED9C0CDB2}"/>
              </a:ext>
            </a:extLst>
          </p:cNvPr>
          <p:cNvGrpSpPr/>
          <p:nvPr/>
        </p:nvGrpSpPr>
        <p:grpSpPr>
          <a:xfrm>
            <a:off x="5272898" y="2663235"/>
            <a:ext cx="2794680" cy="1289060"/>
            <a:chOff x="4695780" y="1604055"/>
            <a:chExt cx="2794680" cy="12890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250EF5-B137-00A0-81EE-5D1FF0B51C63}"/>
                </a:ext>
              </a:extLst>
            </p:cNvPr>
            <p:cNvSpPr/>
            <p:nvPr/>
          </p:nvSpPr>
          <p:spPr>
            <a:xfrm>
              <a:off x="4695780" y="1604055"/>
              <a:ext cx="2794680" cy="128906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B64E624-B2C8-CC74-06D5-BE5D1678161E}"/>
                </a:ext>
              </a:extLst>
            </p:cNvPr>
            <p:cNvGrpSpPr/>
            <p:nvPr/>
          </p:nvGrpSpPr>
          <p:grpSpPr>
            <a:xfrm>
              <a:off x="4817103" y="1925420"/>
              <a:ext cx="2552034" cy="646331"/>
              <a:chOff x="4724307" y="1825439"/>
              <a:chExt cx="2552034" cy="646331"/>
            </a:xfrm>
          </p:grpSpPr>
          <p:pic>
            <p:nvPicPr>
              <p:cNvPr id="23" name="Picture 4" descr="Idea - Free technology icons">
                <a:extLst>
                  <a:ext uri="{FF2B5EF4-FFF2-40B4-BE49-F238E27FC236}">
                    <a16:creationId xmlns:a16="http://schemas.microsoft.com/office/drawing/2014/main" id="{6BCFC658-F9BD-1B4F-F10C-2202039519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4307" y="1973986"/>
                <a:ext cx="338752" cy="3492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8B37F45-1536-B5C1-DAA8-3A97B9864FF7}"/>
                  </a:ext>
                </a:extLst>
              </p:cNvPr>
              <p:cNvSpPr txBox="1"/>
              <p:nvPr/>
            </p:nvSpPr>
            <p:spPr>
              <a:xfrm>
                <a:off x="4909900" y="1825439"/>
                <a:ext cx="23664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noProof="0" dirty="0">
                    <a:solidFill>
                      <a:schemeClr val="bg1"/>
                    </a:solidFill>
                  </a:rPr>
                  <a:t>Each sub-mapping begins independently </a:t>
                </a:r>
              </a:p>
            </p:txBody>
          </p: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306251-8ABE-9A4E-FCF7-478C69543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1" smtClean="0"/>
              <a:pPr/>
              <a:t>4</a:t>
            </a:fld>
            <a:endParaRPr lang="en-US" noProof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8A124E-07AE-33DC-6178-2249E0341AAD}"/>
              </a:ext>
            </a:extLst>
          </p:cNvPr>
          <p:cNvSpPr/>
          <p:nvPr/>
        </p:nvSpPr>
        <p:spPr>
          <a:xfrm>
            <a:off x="4013692" y="2357436"/>
            <a:ext cx="369211" cy="220497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B2154D-E76E-432E-7A4B-46E1D43CB5A6}"/>
              </a:ext>
            </a:extLst>
          </p:cNvPr>
          <p:cNvSpPr/>
          <p:nvPr/>
        </p:nvSpPr>
        <p:spPr>
          <a:xfrm>
            <a:off x="4013692" y="3211805"/>
            <a:ext cx="369211" cy="220497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704DC2-2470-5E2B-6A2E-4921BD82C011}"/>
              </a:ext>
            </a:extLst>
          </p:cNvPr>
          <p:cNvSpPr/>
          <p:nvPr/>
        </p:nvSpPr>
        <p:spPr>
          <a:xfrm>
            <a:off x="4013692" y="4295780"/>
            <a:ext cx="369211" cy="220497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DA8F56-404E-1EE6-1A97-AE0077F9DB7E}"/>
              </a:ext>
            </a:extLst>
          </p:cNvPr>
          <p:cNvSpPr/>
          <p:nvPr/>
        </p:nvSpPr>
        <p:spPr>
          <a:xfrm>
            <a:off x="798052" y="2651305"/>
            <a:ext cx="695468" cy="273844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960EDC-60D3-2601-35B6-2D7C5BEC6B00}"/>
              </a:ext>
            </a:extLst>
          </p:cNvPr>
          <p:cNvSpPr/>
          <p:nvPr/>
        </p:nvSpPr>
        <p:spPr>
          <a:xfrm>
            <a:off x="798052" y="3108491"/>
            <a:ext cx="695468" cy="273844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02CAB1-1DE1-848B-6865-A48D7E8F961A}"/>
              </a:ext>
            </a:extLst>
          </p:cNvPr>
          <p:cNvSpPr/>
          <p:nvPr/>
        </p:nvSpPr>
        <p:spPr>
          <a:xfrm>
            <a:off x="798052" y="3991583"/>
            <a:ext cx="695468" cy="273844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6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P spid="19" grpId="0"/>
      <p:bldP spid="13" grpId="1" animBg="1"/>
      <p:bldP spid="14" grpId="1" animBg="1"/>
      <p:bldP spid="15" grpId="1" animBg="1"/>
      <p:bldP spid="17" grpId="0" animBg="1"/>
      <p:bldP spid="18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5E953-9840-E408-26AC-3BB65D015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E6A7607-C57C-6392-2856-FD2508136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8606672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u="sng" noProof="0" dirty="0"/>
              <a:t>Challenge 1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need to </a:t>
            </a:r>
            <a:r>
              <a:rPr lang="en-US" sz="2000" noProof="0" dirty="0"/>
              <a:t>hold</a:t>
            </a:r>
            <a:r>
              <a:rPr lang="en-US" sz="2000" b="0" noProof="0" dirty="0"/>
              <a:t> 8 PFNs per CHP translation</a:t>
            </a:r>
          </a:p>
          <a:p>
            <a:pPr>
              <a:lnSpc>
                <a:spcPct val="100000"/>
              </a:lnSpc>
            </a:pPr>
            <a:r>
              <a:rPr lang="en-US" sz="2000" u="sng" noProof="0" dirty="0"/>
              <a:t>Solution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</a:t>
            </a:r>
            <a:r>
              <a:rPr lang="en-US" sz="2000" noProof="0" dirty="0"/>
              <a:t>widen</a:t>
            </a:r>
            <a:r>
              <a:rPr lang="en-US" sz="2000" b="0" noProof="0" dirty="0"/>
              <a:t> each </a:t>
            </a:r>
            <a:r>
              <a:rPr lang="en-US" sz="2000" noProof="0" dirty="0"/>
              <a:t>L2 TLB entry</a:t>
            </a:r>
            <a:r>
              <a:rPr lang="en-US" sz="2000" b="0" noProof="0" dirty="0"/>
              <a:t> to fit 7 additional PFNs</a:t>
            </a:r>
          </a:p>
          <a:p>
            <a:pPr lvl="1">
              <a:lnSpc>
                <a:spcPct val="100000"/>
              </a:lnSpc>
            </a:pPr>
            <a:r>
              <a:rPr lang="en-US" sz="1600" b="0" noProof="0" dirty="0"/>
              <a:t>More silicon required but indexing time remains practically unaffected</a:t>
            </a:r>
          </a:p>
          <a:p>
            <a:pPr marL="342900" lvl="1" indent="0">
              <a:lnSpc>
                <a:spcPct val="100000"/>
              </a:lnSpc>
              <a:buNone/>
            </a:pPr>
            <a:endParaRPr lang="en-US" sz="1800" b="0" noProof="0" dirty="0"/>
          </a:p>
          <a:p>
            <a:pPr marL="342900" lvl="1" indent="0">
              <a:buNone/>
            </a:pPr>
            <a:endParaRPr lang="en-US" b="0" noProof="0" dirty="0"/>
          </a:p>
          <a:p>
            <a:pPr>
              <a:lnSpc>
                <a:spcPct val="100000"/>
              </a:lnSpc>
            </a:pPr>
            <a:r>
              <a:rPr lang="en-US" sz="2000" b="0" dirty="0"/>
              <a:t>Looked up </a:t>
            </a:r>
            <a:r>
              <a:rPr lang="en-US" sz="2000" dirty="0"/>
              <a:t>after L1 TLB miss</a:t>
            </a:r>
          </a:p>
          <a:p>
            <a:pPr>
              <a:lnSpc>
                <a:spcPct val="100000"/>
              </a:lnSpc>
            </a:pPr>
            <a:r>
              <a:rPr lang="en-US" sz="2000" b="0" dirty="0"/>
              <a:t>Upon L2 TLB hit for a CHP, </a:t>
            </a:r>
            <a:r>
              <a:rPr lang="en-US" sz="2000" dirty="0"/>
              <a:t>construct &amp; install</a:t>
            </a:r>
            <a:r>
              <a:rPr lang="en-US" sz="2000" b="0" dirty="0"/>
              <a:t> 4KB entry in L1 TLB</a:t>
            </a:r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791A599-FCAF-0D34-AE52-29C85ED56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Enhanced L2 TLB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AFA7AD-76EB-0ABA-285D-D0D78C21D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3D26FA-0AE3-E45F-FA5F-A8B456E83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CD099182-8B80-9F3C-68CF-3AE8F3614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April 20, 2026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2E61432-FCC2-1323-EEAF-9AB007516D74}"/>
              </a:ext>
            </a:extLst>
          </p:cNvPr>
          <p:cNvGrpSpPr/>
          <p:nvPr/>
        </p:nvGrpSpPr>
        <p:grpSpPr>
          <a:xfrm>
            <a:off x="6397604" y="3605939"/>
            <a:ext cx="2064471" cy="1161324"/>
            <a:chOff x="1117077" y="2571750"/>
            <a:chExt cx="2055045" cy="916168"/>
          </a:xfrm>
        </p:grpSpPr>
        <p:sp>
          <p:nvSpPr>
            <p:cNvPr id="9" name="Cloud 8">
              <a:extLst>
                <a:ext uri="{FF2B5EF4-FFF2-40B4-BE49-F238E27FC236}">
                  <a16:creationId xmlns:a16="http://schemas.microsoft.com/office/drawing/2014/main" id="{E16CBF59-0B0A-3C48-7059-2572E7C4EB40}"/>
                </a:ext>
              </a:extLst>
            </p:cNvPr>
            <p:cNvSpPr/>
            <p:nvPr/>
          </p:nvSpPr>
          <p:spPr>
            <a:xfrm>
              <a:off x="1117077" y="2571750"/>
              <a:ext cx="2055045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E56AD7-9C83-1835-F02B-72B4237D84C0}"/>
                </a:ext>
              </a:extLst>
            </p:cNvPr>
            <p:cNvSpPr txBox="1"/>
            <p:nvPr/>
          </p:nvSpPr>
          <p:spPr>
            <a:xfrm>
              <a:off x="1459665" y="2754901"/>
              <a:ext cx="1549851" cy="51599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noProof="0" dirty="0">
                  <a:solidFill>
                    <a:schemeClr val="bg1"/>
                  </a:solidFill>
                </a:rPr>
                <a:t>Only modify the L2 TLB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AD68EC0-3F28-FD6A-3624-E97D9123A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23" y="2209766"/>
            <a:ext cx="7480554" cy="463688"/>
          </a:xfrm>
          <a:prstGeom prst="rect">
            <a:avLst/>
          </a:prstGeom>
        </p:spPr>
      </p:pic>
      <p:pic>
        <p:nvPicPr>
          <p:cNvPr id="7" name="Picture 4" descr="Idea - Free technology icons">
            <a:extLst>
              <a:ext uri="{FF2B5EF4-FFF2-40B4-BE49-F238E27FC236}">
                <a16:creationId xmlns:a16="http://schemas.microsoft.com/office/drawing/2014/main" id="{AD8C44E3-3EAA-FBD6-2613-44784273C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033" y="3959828"/>
            <a:ext cx="395046" cy="41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794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F2789-25BE-1E5C-EB0D-6879C0012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F414753-BF42-50B7-3F2A-BDBC232706E5}"/>
              </a:ext>
            </a:extLst>
          </p:cNvPr>
          <p:cNvGrpSpPr/>
          <p:nvPr/>
        </p:nvGrpSpPr>
        <p:grpSpPr>
          <a:xfrm>
            <a:off x="6609150" y="1899921"/>
            <a:ext cx="2328922" cy="1214853"/>
            <a:chOff x="1117077" y="2571750"/>
            <a:chExt cx="2055045" cy="916168"/>
          </a:xfrm>
        </p:grpSpPr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DF068806-66EE-8950-5A9E-1B9425C0B2D0}"/>
                </a:ext>
              </a:extLst>
            </p:cNvPr>
            <p:cNvSpPr/>
            <p:nvPr/>
          </p:nvSpPr>
          <p:spPr>
            <a:xfrm>
              <a:off x="1117077" y="2571750"/>
              <a:ext cx="2055045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ED6F5D-F041-51EF-1E22-637779B497E0}"/>
                </a:ext>
              </a:extLst>
            </p:cNvPr>
            <p:cNvSpPr txBox="1"/>
            <p:nvPr/>
          </p:nvSpPr>
          <p:spPr>
            <a:xfrm>
              <a:off x="1484510" y="2664740"/>
              <a:ext cx="1525005" cy="69631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noProof="0" dirty="0">
                  <a:solidFill>
                    <a:schemeClr val="bg1"/>
                  </a:solidFill>
                </a:rPr>
                <a:t>All 8 PFNs fit into </a:t>
              </a:r>
              <a:r>
                <a:rPr lang="en-US" b="1" noProof="0" dirty="0">
                  <a:solidFill>
                    <a:schemeClr val="bg1"/>
                  </a:solidFill>
                </a:rPr>
                <a:t>one </a:t>
              </a:r>
              <a:r>
                <a:rPr lang="en-US" noProof="0" dirty="0">
                  <a:solidFill>
                    <a:schemeClr val="bg1"/>
                  </a:solidFill>
                </a:rPr>
                <a:t>cache line</a:t>
              </a:r>
            </a:p>
          </p:txBody>
        </p:sp>
      </p:grp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9F920247-8D37-6BE7-14E6-BAB8DFE18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91" y="1016813"/>
            <a:ext cx="7550870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u="sng" noProof="0" dirty="0"/>
              <a:t>Challenge 2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need to </a:t>
            </a:r>
            <a:r>
              <a:rPr lang="en-US" sz="2000" noProof="0" dirty="0"/>
              <a:t>retrieve</a:t>
            </a:r>
            <a:r>
              <a:rPr lang="en-US" sz="2000" b="0" noProof="0" dirty="0"/>
              <a:t> 8 PFNs per CHP translation</a:t>
            </a:r>
          </a:p>
          <a:p>
            <a:pPr>
              <a:lnSpc>
                <a:spcPct val="100000"/>
              </a:lnSpc>
            </a:pPr>
            <a:r>
              <a:rPr lang="en-US" sz="2000" u="sng" noProof="0" dirty="0"/>
              <a:t>Solution</a:t>
            </a:r>
            <a:r>
              <a:rPr lang="en-US" sz="2000" b="0" u="sng" noProof="0" dirty="0"/>
              <a:t>:</a:t>
            </a:r>
            <a:r>
              <a:rPr lang="en-US" sz="2000" b="0" noProof="0" dirty="0"/>
              <a:t> retrieve </a:t>
            </a:r>
            <a:r>
              <a:rPr lang="en-US" sz="2000" noProof="0" dirty="0"/>
              <a:t>all 8 PFNs</a:t>
            </a:r>
            <a:r>
              <a:rPr lang="en-US" sz="2000" b="0" noProof="0" dirty="0"/>
              <a:t> with a </a:t>
            </a:r>
            <a:r>
              <a:rPr lang="en-US" sz="2000" noProof="0" dirty="0"/>
              <a:t>single memory reference</a:t>
            </a:r>
          </a:p>
          <a:p>
            <a:pPr lvl="1">
              <a:lnSpc>
                <a:spcPct val="100000"/>
              </a:lnSpc>
            </a:pPr>
            <a:r>
              <a:rPr lang="en-US" sz="1800" b="0" noProof="0" dirty="0"/>
              <a:t>Fetching all 8 sub-mapping translations almost as cheap as fetching just one</a:t>
            </a:r>
            <a:endParaRPr lang="en-US" sz="1600" b="0" noProof="0" dirty="0"/>
          </a:p>
          <a:p>
            <a:pPr marL="0" indent="0">
              <a:lnSpc>
                <a:spcPct val="100000"/>
              </a:lnSpc>
              <a:buNone/>
            </a:pPr>
            <a:endParaRPr lang="en-US" sz="2000" b="0" noProof="0" dirty="0"/>
          </a:p>
          <a:p>
            <a:pPr marL="0" indent="0">
              <a:lnSpc>
                <a:spcPct val="100000"/>
              </a:lnSpc>
              <a:buNone/>
            </a:pPr>
            <a:endParaRPr lang="en-US" sz="2000" b="0" noProof="0" dirty="0"/>
          </a:p>
          <a:p>
            <a:pPr>
              <a:lnSpc>
                <a:spcPct val="100000"/>
              </a:lnSpc>
            </a:pPr>
            <a:endParaRPr lang="en-US" b="0" noProof="0" dirty="0"/>
          </a:p>
          <a:p>
            <a:endParaRPr lang="en-US" b="0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DDB2E8-2CCC-E72F-6B3E-AA81CE521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Fetching CHP Translations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DC10A3-2B66-D9F7-1B9B-364834948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B75A83-02CD-9923-2ABA-C0A28D740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3C6C8819-22B9-605F-5415-6CB5BDAE8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April 20, 2026</a:t>
            </a:r>
          </a:p>
        </p:txBody>
      </p:sp>
      <p:pic>
        <p:nvPicPr>
          <p:cNvPr id="15" name="Picture 4" descr="Idea - Free technology icons">
            <a:extLst>
              <a:ext uri="{FF2B5EF4-FFF2-40B4-BE49-F238E27FC236}">
                <a16:creationId xmlns:a16="http://schemas.microsoft.com/office/drawing/2014/main" id="{CBAE66EA-AF7D-A449-F137-CD0BE5218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458" y="2279586"/>
            <a:ext cx="395046" cy="41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0" name="Table">
            <a:extLst>
              <a:ext uri="{FF2B5EF4-FFF2-40B4-BE49-F238E27FC236}">
                <a16:creationId xmlns:a16="http://schemas.microsoft.com/office/drawing/2014/main" id="{64FCDB62-95C3-2461-582A-49D0A7694B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639429"/>
              </p:ext>
            </p:extLst>
          </p:nvPr>
        </p:nvGraphicFramePr>
        <p:xfrm>
          <a:off x="3330299" y="2250116"/>
          <a:ext cx="1613418" cy="2562470"/>
        </p:xfrm>
        <a:graphic>
          <a:graphicData uri="http://schemas.openxmlformats.org/drawingml/2006/table">
            <a:tbl>
              <a:tblPr/>
              <a:tblGrid>
                <a:gridCol w="1613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6247">
                <a:tc>
                  <a:txBody>
                    <a:bodyPr/>
                    <a:lstStyle/>
                    <a:p>
                      <a:pPr algn="ctr">
                        <a:defRPr sz="1800" b="1"/>
                      </a:pPr>
                      <a:r>
                        <a:rPr lang="en-US" sz="1400" dirty="0"/>
                        <a:t>…</a:t>
                      </a:r>
                      <a:endParaRPr sz="1400" dirty="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b="0" dirty="0">
                          <a:latin typeface="Calibri" pitchFamily="34" charset="0"/>
                          <a:cs typeface="Calibri" pitchFamily="34" charset="0"/>
                        </a:rPr>
                        <a:t>PFN0</a:t>
                      </a:r>
                      <a:endParaRPr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b="0" dirty="0">
                          <a:latin typeface="Calibri" pitchFamily="34" charset="0"/>
                          <a:cs typeface="Calibri" pitchFamily="34" charset="0"/>
                        </a:rPr>
                        <a:t>PFN1</a:t>
                      </a:r>
                      <a:endParaRPr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b="0" dirty="0">
                          <a:latin typeface="Calibri" pitchFamily="34" charset="0"/>
                          <a:cs typeface="Calibri" pitchFamily="34" charset="0"/>
                        </a:rPr>
                        <a:t>PFN2</a:t>
                      </a:r>
                      <a:endParaRPr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b="0" dirty="0">
                          <a:latin typeface="Calibri" pitchFamily="34" charset="0"/>
                          <a:cs typeface="Calibri" pitchFamily="34" charset="0"/>
                        </a:rPr>
                        <a:t>PFN3</a:t>
                      </a:r>
                      <a:endParaRPr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b="0" dirty="0">
                          <a:latin typeface="Calibri" pitchFamily="34" charset="0"/>
                          <a:cs typeface="Calibri" pitchFamily="34" charset="0"/>
                        </a:rPr>
                        <a:t>PFN4</a:t>
                      </a:r>
                      <a:endParaRPr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b="0" dirty="0">
                          <a:latin typeface="Calibri" pitchFamily="34" charset="0"/>
                          <a:cs typeface="Calibri" pitchFamily="34" charset="0"/>
                        </a:rPr>
                        <a:t>PFN5</a:t>
                      </a:r>
                      <a:endParaRPr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b="0" dirty="0">
                          <a:latin typeface="Calibri" pitchFamily="34" charset="0"/>
                          <a:cs typeface="Calibri" pitchFamily="34" charset="0"/>
                        </a:rPr>
                        <a:t>PFN6</a:t>
                      </a:r>
                      <a:endParaRPr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b="0" dirty="0">
                          <a:latin typeface="Calibri" pitchFamily="34" charset="0"/>
                          <a:cs typeface="Calibri" pitchFamily="34" charset="0"/>
                        </a:rPr>
                        <a:t>PFN7</a:t>
                      </a:r>
                      <a:endParaRPr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247">
                <a:tc>
                  <a:txBody>
                    <a:bodyPr/>
                    <a:lstStyle/>
                    <a:p>
                      <a:pPr algn="ctr">
                        <a:defRPr sz="1800" b="1"/>
                      </a:pPr>
                      <a:r>
                        <a:rPr lang="en-US" sz="1400" dirty="0"/>
                        <a:t>…</a:t>
                      </a:r>
                      <a:endParaRPr sz="1400" dirty="0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1" name="Rectangle">
            <a:extLst>
              <a:ext uri="{FF2B5EF4-FFF2-40B4-BE49-F238E27FC236}">
                <a16:creationId xmlns:a16="http://schemas.microsoft.com/office/drawing/2014/main" id="{D5179B18-D027-8590-AAF7-88E0217CA8F1}"/>
              </a:ext>
            </a:extLst>
          </p:cNvPr>
          <p:cNvSpPr/>
          <p:nvPr/>
        </p:nvSpPr>
        <p:spPr>
          <a:xfrm>
            <a:off x="3216599" y="2465171"/>
            <a:ext cx="1840820" cy="2132368"/>
          </a:xfrm>
          <a:prstGeom prst="rect">
            <a:avLst/>
          </a:prstGeom>
          <a:ln w="38100">
            <a:solidFill>
              <a:srgbClr val="00B050"/>
            </a:solidFill>
            <a:prstDash val="lgDash"/>
            <a:miter lim="400000"/>
          </a:ln>
        </p:spPr>
        <p:txBody>
          <a:bodyPr lIns="45719" rIns="45719" anchor="ctr"/>
          <a:lstStyle/>
          <a:p>
            <a:pPr>
              <a:defRPr sz="18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72" name="64 bytes">
            <a:extLst>
              <a:ext uri="{FF2B5EF4-FFF2-40B4-BE49-F238E27FC236}">
                <a16:creationId xmlns:a16="http://schemas.microsoft.com/office/drawing/2014/main" id="{181B3B1D-350A-8D11-6C2A-F0A6FA7C6631}"/>
              </a:ext>
            </a:extLst>
          </p:cNvPr>
          <p:cNvSpPr txBox="1"/>
          <p:nvPr/>
        </p:nvSpPr>
        <p:spPr>
          <a:xfrm>
            <a:off x="5459623" y="3114774"/>
            <a:ext cx="2221671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300" b="1"/>
            </a:lvl1pPr>
          </a:lstStyle>
          <a:p>
            <a:pPr algn="ctr"/>
            <a:r>
              <a:rPr sz="1800" dirty="0">
                <a:cs typeface="Arial" panose="020B0604020202020204" pitchFamily="34" charset="0"/>
              </a:rPr>
              <a:t>64</a:t>
            </a:r>
            <a:r>
              <a:rPr lang="en-US" sz="1800" dirty="0">
                <a:cs typeface="Arial" panose="020B0604020202020204" pitchFamily="34" charset="0"/>
              </a:rPr>
              <a:t>-</a:t>
            </a:r>
            <a:r>
              <a:rPr sz="1800" dirty="0">
                <a:cs typeface="Arial" panose="020B0604020202020204" pitchFamily="34" charset="0"/>
              </a:rPr>
              <a:t>byte</a:t>
            </a:r>
            <a:r>
              <a:rPr lang="en-US" sz="1800" dirty="0">
                <a:cs typeface="Arial" panose="020B0604020202020204" pitchFamily="34" charset="0"/>
              </a:rPr>
              <a:t> cache line</a:t>
            </a:r>
            <a:br>
              <a:rPr lang="en-US" sz="1800" dirty="0">
                <a:cs typeface="Arial" panose="020B0604020202020204" pitchFamily="34" charset="0"/>
              </a:rPr>
            </a:br>
            <a:r>
              <a:rPr lang="en-US" sz="1800" dirty="0">
                <a:cs typeface="Arial" panose="020B0604020202020204" pitchFamily="34" charset="0"/>
              </a:rPr>
              <a:t>in the cache hierarchy</a:t>
            </a:r>
            <a:endParaRPr sz="1800" dirty="0">
              <a:cs typeface="Arial" panose="020B0604020202020204" pitchFamily="34" charset="0"/>
            </a:endParaRPr>
          </a:p>
        </p:txBody>
      </p:sp>
      <p:sp>
        <p:nvSpPr>
          <p:cNvPr id="73" name="Arrow">
            <a:extLst>
              <a:ext uri="{FF2B5EF4-FFF2-40B4-BE49-F238E27FC236}">
                <a16:creationId xmlns:a16="http://schemas.microsoft.com/office/drawing/2014/main" id="{F429DEEB-43A1-DAE8-B90D-737CBB4A0ADE}"/>
              </a:ext>
            </a:extLst>
          </p:cNvPr>
          <p:cNvSpPr/>
          <p:nvPr/>
        </p:nvSpPr>
        <p:spPr>
          <a:xfrm>
            <a:off x="5107494" y="3330237"/>
            <a:ext cx="487795" cy="15888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Arrow">
            <a:extLst>
              <a:ext uri="{FF2B5EF4-FFF2-40B4-BE49-F238E27FC236}">
                <a16:creationId xmlns:a16="http://schemas.microsoft.com/office/drawing/2014/main" id="{29CE08BC-075B-E2FC-9F3A-3D00D3657F03}"/>
              </a:ext>
            </a:extLst>
          </p:cNvPr>
          <p:cNvSpPr/>
          <p:nvPr/>
        </p:nvSpPr>
        <p:spPr>
          <a:xfrm>
            <a:off x="2684131" y="3330237"/>
            <a:ext cx="487795" cy="15888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0F5BE5-6779-CF4A-A339-A92650241DE7}"/>
              </a:ext>
            </a:extLst>
          </p:cNvPr>
          <p:cNvSpPr/>
          <p:nvPr/>
        </p:nvSpPr>
        <p:spPr>
          <a:xfrm>
            <a:off x="735290" y="2758929"/>
            <a:ext cx="1895677" cy="13890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 PFNs per</a:t>
            </a:r>
            <a:br>
              <a:rPr lang="en-US" dirty="0"/>
            </a:br>
            <a:r>
              <a:rPr lang="en-US" dirty="0"/>
              <a:t>CHP translation</a:t>
            </a:r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516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79060-8AE8-828A-6B72-4CCCC5AE7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FACDEAA-8270-6FA8-BA5F-FE521520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Address Translation with CHP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289343-BC8A-E322-539D-88F21E538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A32513F-3701-03BE-751D-1AC6A6E6D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B52D8EBA-E565-8F30-60F0-E5513472E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April 20, 2026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2979EC04-5411-6437-9EFD-84A584E4D7CB}"/>
              </a:ext>
            </a:extLst>
          </p:cNvPr>
          <p:cNvSpPr txBox="1"/>
          <p:nvPr/>
        </p:nvSpPr>
        <p:spPr>
          <a:xfrm rot="16200000">
            <a:off x="-448452" y="2545865"/>
            <a:ext cx="15938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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Parallel Lookup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BDCEE8E-1AA2-0F6E-5688-9DABF160583C}"/>
              </a:ext>
            </a:extLst>
          </p:cNvPr>
          <p:cNvSpPr txBox="1"/>
          <p:nvPr/>
        </p:nvSpPr>
        <p:spPr>
          <a:xfrm>
            <a:off x="910839" y="1830787"/>
            <a:ext cx="1525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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VPN Extraction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9F71115E-3774-C0FE-418F-ACE956AAD0D1}"/>
              </a:ext>
            </a:extLst>
          </p:cNvPr>
          <p:cNvSpPr txBox="1"/>
          <p:nvPr/>
        </p:nvSpPr>
        <p:spPr>
          <a:xfrm>
            <a:off x="4487438" y="982965"/>
            <a:ext cx="1846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Huge Page Offset</a:t>
            </a:r>
          </a:p>
        </p:txBody>
      </p:sp>
      <p:sp>
        <p:nvSpPr>
          <p:cNvPr id="214" name="Αριστερό άγκιστρο 10">
            <a:extLst>
              <a:ext uri="{FF2B5EF4-FFF2-40B4-BE49-F238E27FC236}">
                <a16:creationId xmlns:a16="http://schemas.microsoft.com/office/drawing/2014/main" id="{0E3E10D3-D7F9-2C59-0209-4F6FA191B221}"/>
              </a:ext>
            </a:extLst>
          </p:cNvPr>
          <p:cNvSpPr/>
          <p:nvPr/>
        </p:nvSpPr>
        <p:spPr>
          <a:xfrm rot="5400000" flipH="1" flipV="1">
            <a:off x="6035578" y="1467567"/>
            <a:ext cx="88696" cy="899182"/>
          </a:xfrm>
          <a:prstGeom prst="leftBrac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D754DEA-6D44-9CC7-F833-A672CCEF9EDE}"/>
              </a:ext>
            </a:extLst>
          </p:cNvPr>
          <p:cNvSpPr txBox="1"/>
          <p:nvPr/>
        </p:nvSpPr>
        <p:spPr>
          <a:xfrm>
            <a:off x="5560620" y="1902826"/>
            <a:ext cx="1061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base page offset</a:t>
            </a:r>
          </a:p>
        </p:txBody>
      </p:sp>
      <p:sp>
        <p:nvSpPr>
          <p:cNvPr id="216" name="Αριστερό άγκιστρο 32">
            <a:extLst>
              <a:ext uri="{FF2B5EF4-FFF2-40B4-BE49-F238E27FC236}">
                <a16:creationId xmlns:a16="http://schemas.microsoft.com/office/drawing/2014/main" id="{1FCF214C-7AAF-049C-A385-85B186BA5586}"/>
              </a:ext>
            </a:extLst>
          </p:cNvPr>
          <p:cNvSpPr/>
          <p:nvPr/>
        </p:nvSpPr>
        <p:spPr>
          <a:xfrm rot="5400000">
            <a:off x="5328146" y="182751"/>
            <a:ext cx="111636" cy="2310086"/>
          </a:xfrm>
          <a:prstGeom prst="leftBrac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7" name="Ομάδα 5">
            <a:extLst>
              <a:ext uri="{FF2B5EF4-FFF2-40B4-BE49-F238E27FC236}">
                <a16:creationId xmlns:a16="http://schemas.microsoft.com/office/drawing/2014/main" id="{E0A732EC-D2A9-3981-3BF1-088ECBD61080}"/>
              </a:ext>
            </a:extLst>
          </p:cNvPr>
          <p:cNvGrpSpPr/>
          <p:nvPr/>
        </p:nvGrpSpPr>
        <p:grpSpPr>
          <a:xfrm>
            <a:off x="2209044" y="1410856"/>
            <a:ext cx="4329963" cy="426433"/>
            <a:chOff x="2442075" y="276159"/>
            <a:chExt cx="5064556" cy="680720"/>
          </a:xfrm>
        </p:grpSpPr>
        <p:sp>
          <p:nvSpPr>
            <p:cNvPr id="268" name="Ορθογώνιο 26">
              <a:extLst>
                <a:ext uri="{FF2B5EF4-FFF2-40B4-BE49-F238E27FC236}">
                  <a16:creationId xmlns:a16="http://schemas.microsoft.com/office/drawing/2014/main" id="{9C454326-A07F-4480-459F-288CDB490302}"/>
                </a:ext>
              </a:extLst>
            </p:cNvPr>
            <p:cNvSpPr/>
            <p:nvPr/>
          </p:nvSpPr>
          <p:spPr>
            <a:xfrm>
              <a:off x="2442075" y="276159"/>
              <a:ext cx="2362556" cy="680720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pc="-50" noProof="0" dirty="0">
                  <a:solidFill>
                    <a:schemeClr val="tx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VPN</a:t>
              </a:r>
              <a:endParaRPr lang="en-US" sz="1600" spc="-50" noProof="0" dirty="0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69" name="Ορθογώνιο 6">
              <a:extLst>
                <a:ext uri="{FF2B5EF4-FFF2-40B4-BE49-F238E27FC236}">
                  <a16:creationId xmlns:a16="http://schemas.microsoft.com/office/drawing/2014/main" id="{6950BDAA-FD1F-7C8D-BCE1-2437F2C61CB5}"/>
                </a:ext>
              </a:extLst>
            </p:cNvPr>
            <p:cNvSpPr/>
            <p:nvPr/>
          </p:nvSpPr>
          <p:spPr>
            <a:xfrm>
              <a:off x="6426631" y="276159"/>
              <a:ext cx="1080000" cy="680720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Ορθογώνιο 22">
              <a:extLst>
                <a:ext uri="{FF2B5EF4-FFF2-40B4-BE49-F238E27FC236}">
                  <a16:creationId xmlns:a16="http://schemas.microsoft.com/office/drawing/2014/main" id="{C8A28D1B-4988-F7A0-EEC3-D0C53FC422C2}"/>
                </a:ext>
              </a:extLst>
            </p:cNvPr>
            <p:cNvSpPr/>
            <p:nvPr/>
          </p:nvSpPr>
          <p:spPr>
            <a:xfrm>
              <a:off x="5092631" y="276159"/>
              <a:ext cx="1343530" cy="6807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Ορθογώνιο 24">
              <a:extLst>
                <a:ext uri="{FF2B5EF4-FFF2-40B4-BE49-F238E27FC236}">
                  <a16:creationId xmlns:a16="http://schemas.microsoft.com/office/drawing/2014/main" id="{9C87476C-A554-16F3-5EE5-C463017629A2}"/>
                </a:ext>
              </a:extLst>
            </p:cNvPr>
            <p:cNvSpPr/>
            <p:nvPr/>
          </p:nvSpPr>
          <p:spPr>
            <a:xfrm>
              <a:off x="4804631" y="276159"/>
              <a:ext cx="288000" cy="68072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8" name="Ομάδα 14">
            <a:extLst>
              <a:ext uri="{FF2B5EF4-FFF2-40B4-BE49-F238E27FC236}">
                <a16:creationId xmlns:a16="http://schemas.microsoft.com/office/drawing/2014/main" id="{C8413E3B-3276-6043-2B2C-502E6277EA40}"/>
              </a:ext>
            </a:extLst>
          </p:cNvPr>
          <p:cNvGrpSpPr/>
          <p:nvPr/>
        </p:nvGrpSpPr>
        <p:grpSpPr>
          <a:xfrm>
            <a:off x="5068117" y="4044579"/>
            <a:ext cx="3161965" cy="426433"/>
            <a:chOff x="2442075" y="276159"/>
            <a:chExt cx="3698403" cy="680720"/>
          </a:xfrm>
        </p:grpSpPr>
        <p:sp>
          <p:nvSpPr>
            <p:cNvPr id="266" name="Ορθογώνιο 17">
              <a:extLst>
                <a:ext uri="{FF2B5EF4-FFF2-40B4-BE49-F238E27FC236}">
                  <a16:creationId xmlns:a16="http://schemas.microsoft.com/office/drawing/2014/main" id="{E6756677-8E7F-B006-D97C-C0D3EEBB8D8C}"/>
                </a:ext>
              </a:extLst>
            </p:cNvPr>
            <p:cNvSpPr/>
            <p:nvPr/>
          </p:nvSpPr>
          <p:spPr>
            <a:xfrm>
              <a:off x="2442075" y="276159"/>
              <a:ext cx="2362556" cy="68072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Target PFN</a:t>
              </a:r>
              <a:endParaRPr lang="en-US" sz="1400" baseline="-250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67" name="Ορθογώνιο 29">
              <a:extLst>
                <a:ext uri="{FF2B5EF4-FFF2-40B4-BE49-F238E27FC236}">
                  <a16:creationId xmlns:a16="http://schemas.microsoft.com/office/drawing/2014/main" id="{CF64F6E5-F9FC-9D0F-4451-63DC0550CCC4}"/>
                </a:ext>
              </a:extLst>
            </p:cNvPr>
            <p:cNvSpPr/>
            <p:nvPr/>
          </p:nvSpPr>
          <p:spPr>
            <a:xfrm>
              <a:off x="4798315" y="276159"/>
              <a:ext cx="1342163" cy="680720"/>
            </a:xfrm>
            <a:prstGeom prst="rect">
              <a:avLst/>
            </a:prstGeom>
            <a:solidFill>
              <a:srgbClr val="F6BE98"/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chemeClr val="tx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huge offset</a:t>
              </a:r>
            </a:p>
          </p:txBody>
        </p:sp>
      </p:grpSp>
      <p:sp>
        <p:nvSpPr>
          <p:cNvPr id="219" name="Ορθογώνιο 80">
            <a:extLst>
              <a:ext uri="{FF2B5EF4-FFF2-40B4-BE49-F238E27FC236}">
                <a16:creationId xmlns:a16="http://schemas.microsoft.com/office/drawing/2014/main" id="{45C853D7-1932-E9A3-D946-5A4BB3B9C696}"/>
              </a:ext>
            </a:extLst>
          </p:cNvPr>
          <p:cNvSpPr/>
          <p:nvPr/>
        </p:nvSpPr>
        <p:spPr>
          <a:xfrm>
            <a:off x="5343114" y="2540720"/>
            <a:ext cx="2564835" cy="437586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noProof="0" dirty="0" err="1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page_index</a:t>
            </a:r>
            <a:r>
              <a:rPr lang="en-US" sz="1400" noProof="0" dirty="0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 * </a:t>
            </a:r>
            <a:r>
              <a:rPr lang="en-US" sz="1400" noProof="0" dirty="0" err="1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num_colors</a:t>
            </a:r>
            <a:endParaRPr lang="en-US" sz="1400" noProof="0" dirty="0">
              <a:solidFill>
                <a:schemeClr val="tx1"/>
              </a:solidFill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20" name="Ευθεία γραμμή σύνδεσης 119">
            <a:extLst>
              <a:ext uri="{FF2B5EF4-FFF2-40B4-BE49-F238E27FC236}">
                <a16:creationId xmlns:a16="http://schemas.microsoft.com/office/drawing/2014/main" id="{B75CA88B-4007-C98E-714E-ADB3CE80C9D9}"/>
              </a:ext>
            </a:extLst>
          </p:cNvPr>
          <p:cNvCxnSpPr/>
          <p:nvPr/>
        </p:nvCxnSpPr>
        <p:spPr>
          <a:xfrm>
            <a:off x="3216659" y="1872811"/>
            <a:ext cx="0" cy="24466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Ευθεία γραμμή σύνδεσης 120">
            <a:extLst>
              <a:ext uri="{FF2B5EF4-FFF2-40B4-BE49-F238E27FC236}">
                <a16:creationId xmlns:a16="http://schemas.microsoft.com/office/drawing/2014/main" id="{E5AF0534-754D-9117-F526-B7B39A011956}"/>
              </a:ext>
            </a:extLst>
          </p:cNvPr>
          <p:cNvCxnSpPr>
            <a:cxnSpLocks/>
          </p:cNvCxnSpPr>
          <p:nvPr/>
        </p:nvCxnSpPr>
        <p:spPr>
          <a:xfrm flipH="1" flipV="1">
            <a:off x="471922" y="2105013"/>
            <a:ext cx="2741748" cy="6363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Ευθεία γραμμή σύνδεσης 126">
            <a:extLst>
              <a:ext uri="{FF2B5EF4-FFF2-40B4-BE49-F238E27FC236}">
                <a16:creationId xmlns:a16="http://schemas.microsoft.com/office/drawing/2014/main" id="{3B7F10BF-FF4E-2B27-0C2D-F94812416E96}"/>
              </a:ext>
            </a:extLst>
          </p:cNvPr>
          <p:cNvCxnSpPr>
            <a:cxnSpLocks/>
          </p:cNvCxnSpPr>
          <p:nvPr/>
        </p:nvCxnSpPr>
        <p:spPr>
          <a:xfrm>
            <a:off x="471922" y="2105013"/>
            <a:ext cx="0" cy="1167770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Ευθεία γραμμή σύνδεσης 133">
            <a:extLst>
              <a:ext uri="{FF2B5EF4-FFF2-40B4-BE49-F238E27FC236}">
                <a16:creationId xmlns:a16="http://schemas.microsoft.com/office/drawing/2014/main" id="{99A4FE64-6BEE-A402-1303-66FD8A1D1855}"/>
              </a:ext>
            </a:extLst>
          </p:cNvPr>
          <p:cNvCxnSpPr>
            <a:cxnSpLocks/>
          </p:cNvCxnSpPr>
          <p:nvPr/>
        </p:nvCxnSpPr>
        <p:spPr>
          <a:xfrm>
            <a:off x="4362145" y="1880721"/>
            <a:ext cx="0" cy="499770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>
            <a:extLst>
              <a:ext uri="{FF2B5EF4-FFF2-40B4-BE49-F238E27FC236}">
                <a16:creationId xmlns:a16="http://schemas.microsoft.com/office/drawing/2014/main" id="{6ABD4861-FF57-8667-41FA-AE1181440BA1}"/>
              </a:ext>
            </a:extLst>
          </p:cNvPr>
          <p:cNvSpPr txBox="1"/>
          <p:nvPr/>
        </p:nvSpPr>
        <p:spPr>
          <a:xfrm>
            <a:off x="2119453" y="2103558"/>
            <a:ext cx="2268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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Sub-entry Index Calculation</a:t>
            </a:r>
            <a:endParaRPr lang="en-US" sz="120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225" name="Οβάλ 149">
            <a:extLst>
              <a:ext uri="{FF2B5EF4-FFF2-40B4-BE49-F238E27FC236}">
                <a16:creationId xmlns:a16="http://schemas.microsoft.com/office/drawing/2014/main" id="{664F74EF-B8E1-6B8B-EB97-336817201AC9}"/>
              </a:ext>
            </a:extLst>
          </p:cNvPr>
          <p:cNvSpPr>
            <a:spLocks/>
          </p:cNvSpPr>
          <p:nvPr/>
        </p:nvSpPr>
        <p:spPr>
          <a:xfrm>
            <a:off x="6462229" y="3347009"/>
            <a:ext cx="338328" cy="33832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226" name="Ευθεία γραμμή σύνδεσης 157">
            <a:extLst>
              <a:ext uri="{FF2B5EF4-FFF2-40B4-BE49-F238E27FC236}">
                <a16:creationId xmlns:a16="http://schemas.microsoft.com/office/drawing/2014/main" id="{584B2617-D97D-6A6E-B8B5-6A9E30B99877}"/>
              </a:ext>
            </a:extLst>
          </p:cNvPr>
          <p:cNvCxnSpPr>
            <a:cxnSpLocks/>
          </p:cNvCxnSpPr>
          <p:nvPr/>
        </p:nvCxnSpPr>
        <p:spPr>
          <a:xfrm>
            <a:off x="6624604" y="3751178"/>
            <a:ext cx="1856" cy="251743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8A1FFC73-F58E-29A0-A2F9-E412E985B205}"/>
              </a:ext>
            </a:extLst>
          </p:cNvPr>
          <p:cNvSpPr txBox="1"/>
          <p:nvPr/>
        </p:nvSpPr>
        <p:spPr>
          <a:xfrm>
            <a:off x="6660485" y="3701680"/>
            <a:ext cx="2019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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Final PFN Calculation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36896D86-24A7-7273-CFB2-86779A684BBD}"/>
              </a:ext>
            </a:extLst>
          </p:cNvPr>
          <p:cNvSpPr txBox="1"/>
          <p:nvPr/>
        </p:nvSpPr>
        <p:spPr>
          <a:xfrm>
            <a:off x="6657041" y="3036387"/>
            <a:ext cx="2350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pc="-1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</a:t>
            </a:r>
            <a:r>
              <a:rPr lang="en-US" sz="1200" spc="-1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spc="-1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Page Offset Computation</a:t>
            </a:r>
          </a:p>
        </p:txBody>
      </p:sp>
      <p:cxnSp>
        <p:nvCxnSpPr>
          <p:cNvPr id="229" name="Ευθεία γραμμή σύνδεσης 160">
            <a:extLst>
              <a:ext uri="{FF2B5EF4-FFF2-40B4-BE49-F238E27FC236}">
                <a16:creationId xmlns:a16="http://schemas.microsoft.com/office/drawing/2014/main" id="{8CBEA3BD-5B59-A9ED-E59F-F7975FC3A2EE}"/>
              </a:ext>
            </a:extLst>
          </p:cNvPr>
          <p:cNvCxnSpPr>
            <a:cxnSpLocks/>
          </p:cNvCxnSpPr>
          <p:nvPr/>
        </p:nvCxnSpPr>
        <p:spPr>
          <a:xfrm>
            <a:off x="5394973" y="971857"/>
            <a:ext cx="0" cy="11033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Ευθεία γραμμή σύνδεσης 161">
            <a:extLst>
              <a:ext uri="{FF2B5EF4-FFF2-40B4-BE49-F238E27FC236}">
                <a16:creationId xmlns:a16="http://schemas.microsoft.com/office/drawing/2014/main" id="{9619980E-E7C8-619F-26FD-259C2B173F27}"/>
              </a:ext>
            </a:extLst>
          </p:cNvPr>
          <p:cNvCxnSpPr>
            <a:cxnSpLocks/>
            <a:endCxn id="213" idx="0"/>
          </p:cNvCxnSpPr>
          <p:nvPr/>
        </p:nvCxnSpPr>
        <p:spPr>
          <a:xfrm flipH="1" flipV="1">
            <a:off x="5410789" y="982965"/>
            <a:ext cx="3317260" cy="9672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Ευθεία γραμμή σύνδεσης 162">
            <a:extLst>
              <a:ext uri="{FF2B5EF4-FFF2-40B4-BE49-F238E27FC236}">
                <a16:creationId xmlns:a16="http://schemas.microsoft.com/office/drawing/2014/main" id="{3215FBE3-798A-2FC8-1F81-3A3749A76DCC}"/>
              </a:ext>
            </a:extLst>
          </p:cNvPr>
          <p:cNvCxnSpPr>
            <a:cxnSpLocks/>
          </p:cNvCxnSpPr>
          <p:nvPr/>
        </p:nvCxnSpPr>
        <p:spPr>
          <a:xfrm>
            <a:off x="8735523" y="992637"/>
            <a:ext cx="14331" cy="3618316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Ευθεία γραμμή σύνδεσης 164">
            <a:extLst>
              <a:ext uri="{FF2B5EF4-FFF2-40B4-BE49-F238E27FC236}">
                <a16:creationId xmlns:a16="http://schemas.microsoft.com/office/drawing/2014/main" id="{B7C5D190-755C-F4A9-CBE0-61ED4B5EAE63}"/>
              </a:ext>
            </a:extLst>
          </p:cNvPr>
          <p:cNvCxnSpPr>
            <a:cxnSpLocks/>
          </p:cNvCxnSpPr>
          <p:nvPr/>
        </p:nvCxnSpPr>
        <p:spPr>
          <a:xfrm flipH="1">
            <a:off x="7664062" y="4612146"/>
            <a:ext cx="1085791" cy="3863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Ευθεία γραμμή σύνδεσης 166">
            <a:extLst>
              <a:ext uri="{FF2B5EF4-FFF2-40B4-BE49-F238E27FC236}">
                <a16:creationId xmlns:a16="http://schemas.microsoft.com/office/drawing/2014/main" id="{F15AC938-D9CF-3781-28F6-92F6D12C0424}"/>
              </a:ext>
            </a:extLst>
          </p:cNvPr>
          <p:cNvCxnSpPr>
            <a:cxnSpLocks/>
          </p:cNvCxnSpPr>
          <p:nvPr/>
        </p:nvCxnSpPr>
        <p:spPr>
          <a:xfrm flipV="1">
            <a:off x="7664126" y="4460457"/>
            <a:ext cx="0" cy="150496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3CC220F2-A11A-946B-B2FE-7D1A154B13D5}"/>
              </a:ext>
            </a:extLst>
          </p:cNvPr>
          <p:cNvSpPr txBox="1"/>
          <p:nvPr/>
        </p:nvSpPr>
        <p:spPr>
          <a:xfrm>
            <a:off x="4475147" y="1924521"/>
            <a:ext cx="8976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page </a:t>
            </a:r>
            <a:br>
              <a:rPr lang="en-US" sz="11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sz="110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index</a:t>
            </a:r>
            <a:endParaRPr lang="en-US" sz="110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35" name="Ευθεία γραμμή σύνδεσης 175">
            <a:extLst>
              <a:ext uri="{FF2B5EF4-FFF2-40B4-BE49-F238E27FC236}">
                <a16:creationId xmlns:a16="http://schemas.microsoft.com/office/drawing/2014/main" id="{A42D4F4D-4F9F-3A13-1022-7E9A26810A4B}"/>
              </a:ext>
            </a:extLst>
          </p:cNvPr>
          <p:cNvCxnSpPr>
            <a:cxnSpLocks/>
          </p:cNvCxnSpPr>
          <p:nvPr/>
        </p:nvCxnSpPr>
        <p:spPr>
          <a:xfrm flipV="1">
            <a:off x="4923963" y="2306174"/>
            <a:ext cx="0" cy="58317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Ευθεία γραμμή σύνδεσης 177">
            <a:extLst>
              <a:ext uri="{FF2B5EF4-FFF2-40B4-BE49-F238E27FC236}">
                <a16:creationId xmlns:a16="http://schemas.microsoft.com/office/drawing/2014/main" id="{130519BC-EBE1-CF27-364C-173FC36E8365}"/>
              </a:ext>
            </a:extLst>
          </p:cNvPr>
          <p:cNvCxnSpPr>
            <a:cxnSpLocks/>
          </p:cNvCxnSpPr>
          <p:nvPr/>
        </p:nvCxnSpPr>
        <p:spPr>
          <a:xfrm flipH="1">
            <a:off x="4923962" y="2364855"/>
            <a:ext cx="1697790" cy="796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Ευθεία γραμμή σύνδεσης 179">
            <a:extLst>
              <a:ext uri="{FF2B5EF4-FFF2-40B4-BE49-F238E27FC236}">
                <a16:creationId xmlns:a16="http://schemas.microsoft.com/office/drawing/2014/main" id="{1156BDC1-153E-2EDD-0698-478E880399A1}"/>
              </a:ext>
            </a:extLst>
          </p:cNvPr>
          <p:cNvCxnSpPr>
            <a:cxnSpLocks/>
          </p:cNvCxnSpPr>
          <p:nvPr/>
        </p:nvCxnSpPr>
        <p:spPr>
          <a:xfrm>
            <a:off x="6624989" y="2364855"/>
            <a:ext cx="1086" cy="145723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Αριστερό άγκιστρο 180">
            <a:extLst>
              <a:ext uri="{FF2B5EF4-FFF2-40B4-BE49-F238E27FC236}">
                <a16:creationId xmlns:a16="http://schemas.microsoft.com/office/drawing/2014/main" id="{783C5567-6997-7490-C8E0-FC6BF6A46718}"/>
              </a:ext>
            </a:extLst>
          </p:cNvPr>
          <p:cNvSpPr/>
          <p:nvPr/>
        </p:nvSpPr>
        <p:spPr>
          <a:xfrm rot="5400000" flipH="1" flipV="1">
            <a:off x="4859669" y="1241426"/>
            <a:ext cx="104728" cy="1366222"/>
          </a:xfrm>
          <a:prstGeom prst="leftBrac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BDD21CA4-7F71-3465-FBFB-C499D3EB8AE6}"/>
              </a:ext>
            </a:extLst>
          </p:cNvPr>
          <p:cNvSpPr txBox="1"/>
          <p:nvPr/>
        </p:nvSpPr>
        <p:spPr>
          <a:xfrm>
            <a:off x="4178169" y="3188907"/>
            <a:ext cx="1780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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Sub-entry Extraction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5D7981E7-8C3A-CD76-3A6F-0C5FF771D1E1}"/>
              </a:ext>
            </a:extLst>
          </p:cNvPr>
          <p:cNvSpPr txBox="1"/>
          <p:nvPr/>
        </p:nvSpPr>
        <p:spPr>
          <a:xfrm>
            <a:off x="2320645" y="2560394"/>
            <a:ext cx="167859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Extended L2 TLB</a:t>
            </a:r>
          </a:p>
        </p:txBody>
      </p:sp>
      <p:cxnSp>
        <p:nvCxnSpPr>
          <p:cNvPr id="241" name="Ευθεία γραμμή σύνδεσης 129">
            <a:extLst>
              <a:ext uri="{FF2B5EF4-FFF2-40B4-BE49-F238E27FC236}">
                <a16:creationId xmlns:a16="http://schemas.microsoft.com/office/drawing/2014/main" id="{FD5D9215-B9C2-36FC-1068-04A381B6B39B}"/>
              </a:ext>
            </a:extLst>
          </p:cNvPr>
          <p:cNvCxnSpPr>
            <a:cxnSpLocks/>
          </p:cNvCxnSpPr>
          <p:nvPr/>
        </p:nvCxnSpPr>
        <p:spPr>
          <a:xfrm>
            <a:off x="471922" y="3272783"/>
            <a:ext cx="326775" cy="0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Ευθεία γραμμή σύνδεσης 135">
            <a:extLst>
              <a:ext uri="{FF2B5EF4-FFF2-40B4-BE49-F238E27FC236}">
                <a16:creationId xmlns:a16="http://schemas.microsoft.com/office/drawing/2014/main" id="{FBB9508A-23F4-754E-DC1F-D308088BF418}"/>
              </a:ext>
            </a:extLst>
          </p:cNvPr>
          <p:cNvCxnSpPr>
            <a:cxnSpLocks/>
          </p:cNvCxnSpPr>
          <p:nvPr/>
        </p:nvCxnSpPr>
        <p:spPr>
          <a:xfrm flipH="1">
            <a:off x="2191054" y="2380492"/>
            <a:ext cx="2169462" cy="0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Ομάδα 9">
            <a:extLst>
              <a:ext uri="{FF2B5EF4-FFF2-40B4-BE49-F238E27FC236}">
                <a16:creationId xmlns:a16="http://schemas.microsoft.com/office/drawing/2014/main" id="{DC94E768-1039-BB0C-9FC4-D24BAA712D23}"/>
              </a:ext>
            </a:extLst>
          </p:cNvPr>
          <p:cNvGrpSpPr/>
          <p:nvPr/>
        </p:nvGrpSpPr>
        <p:grpSpPr>
          <a:xfrm>
            <a:off x="798957" y="2380492"/>
            <a:ext cx="3133799" cy="1909592"/>
            <a:chOff x="1342637" y="1902369"/>
            <a:chExt cx="3665458" cy="3048304"/>
          </a:xfrm>
        </p:grpSpPr>
        <p:sp>
          <p:nvSpPr>
            <p:cNvPr id="254" name="Ορθογώνιο 19">
              <a:extLst>
                <a:ext uri="{FF2B5EF4-FFF2-40B4-BE49-F238E27FC236}">
                  <a16:creationId xmlns:a16="http://schemas.microsoft.com/office/drawing/2014/main" id="{21CAE90E-523B-7019-C26F-9B14D6892DB9}"/>
                </a:ext>
              </a:extLst>
            </p:cNvPr>
            <p:cNvSpPr/>
            <p:nvPr/>
          </p:nvSpPr>
          <p:spPr>
            <a:xfrm>
              <a:off x="1342637" y="2579796"/>
              <a:ext cx="3665458" cy="237087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Ορθογώνιο 108">
              <a:extLst>
                <a:ext uri="{FF2B5EF4-FFF2-40B4-BE49-F238E27FC236}">
                  <a16:creationId xmlns:a16="http://schemas.microsoft.com/office/drawing/2014/main" id="{E85CFBB9-B182-BC3C-4FBA-4DD98CB1D7D9}"/>
                </a:ext>
              </a:extLst>
            </p:cNvPr>
            <p:cNvSpPr/>
            <p:nvPr/>
          </p:nvSpPr>
          <p:spPr>
            <a:xfrm>
              <a:off x="3241199" y="3108824"/>
              <a:ext cx="587638" cy="4358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256" name="Ευθεία γραμμή σύνδεσης 39">
              <a:extLst>
                <a:ext uri="{FF2B5EF4-FFF2-40B4-BE49-F238E27FC236}">
                  <a16:creationId xmlns:a16="http://schemas.microsoft.com/office/drawing/2014/main" id="{4EEFABBE-93F4-F387-D8D0-81EA9F7944D7}"/>
                </a:ext>
              </a:extLst>
            </p:cNvPr>
            <p:cNvCxnSpPr>
              <a:cxnSpLocks/>
            </p:cNvCxnSpPr>
            <p:nvPr/>
          </p:nvCxnSpPr>
          <p:spPr>
            <a:xfrm>
              <a:off x="3308919" y="3326743"/>
              <a:ext cx="447957" cy="0"/>
            </a:xfrm>
            <a:prstGeom prst="line">
              <a:avLst/>
            </a:prstGeom>
            <a:ln w="47625" cap="rnd">
              <a:solidFill>
                <a:schemeClr val="bg1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57" name="Ομάδα 81">
              <a:extLst>
                <a:ext uri="{FF2B5EF4-FFF2-40B4-BE49-F238E27FC236}">
                  <a16:creationId xmlns:a16="http://schemas.microsoft.com/office/drawing/2014/main" id="{1EE1E8AB-8175-B72D-AFBE-769CDAD99E27}"/>
                </a:ext>
              </a:extLst>
            </p:cNvPr>
            <p:cNvGrpSpPr/>
            <p:nvPr/>
          </p:nvGrpSpPr>
          <p:grpSpPr>
            <a:xfrm>
              <a:off x="1634480" y="3108824"/>
              <a:ext cx="1020081" cy="436043"/>
              <a:chOff x="953760" y="3088640"/>
              <a:chExt cx="2492499" cy="681039"/>
            </a:xfrm>
          </p:grpSpPr>
          <p:sp>
            <p:nvSpPr>
              <p:cNvPr id="264" name="Ορθογώνιο 82">
                <a:extLst>
                  <a:ext uri="{FF2B5EF4-FFF2-40B4-BE49-F238E27FC236}">
                    <a16:creationId xmlns:a16="http://schemas.microsoft.com/office/drawing/2014/main" id="{B824D994-A92A-5301-7B19-CE72A00EE139}"/>
                  </a:ext>
                </a:extLst>
              </p:cNvPr>
              <p:cNvSpPr/>
              <p:nvPr/>
            </p:nvSpPr>
            <p:spPr>
              <a:xfrm>
                <a:off x="2010406" y="3088640"/>
                <a:ext cx="1435853" cy="68072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noProof="0" dirty="0">
                    <a:solidFill>
                      <a:schemeClr val="tx1"/>
                    </a:solidFill>
                    <a:latin typeface="Arial" panose="020B0604020202020204" pitchFamily="34" charset="0"/>
                    <a:ea typeface="CMU Serif" panose="02000603000000000000" pitchFamily="2" charset="0"/>
                    <a:cs typeface="Arial" panose="020B0604020202020204" pitchFamily="34" charset="0"/>
                  </a:rPr>
                  <a:t>PFN0</a:t>
                </a:r>
              </a:p>
            </p:txBody>
          </p:sp>
          <p:sp>
            <p:nvSpPr>
              <p:cNvPr id="265" name="Ορθογώνιο 100">
                <a:extLst>
                  <a:ext uri="{FF2B5EF4-FFF2-40B4-BE49-F238E27FC236}">
                    <a16:creationId xmlns:a16="http://schemas.microsoft.com/office/drawing/2014/main" id="{B7FF3898-C80F-39E9-E3FA-AC088235A31C}"/>
                  </a:ext>
                </a:extLst>
              </p:cNvPr>
              <p:cNvSpPr/>
              <p:nvPr/>
            </p:nvSpPr>
            <p:spPr>
              <a:xfrm>
                <a:off x="953760" y="3088959"/>
                <a:ext cx="1054678" cy="68072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  <a:alpha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noProof="0" dirty="0">
                    <a:solidFill>
                      <a:schemeClr val="tx1"/>
                    </a:solidFill>
                    <a:latin typeface="Arial" panose="020B0604020202020204" pitchFamily="34" charset="0"/>
                    <a:ea typeface="CMU Serif" panose="02000603000000000000" pitchFamily="2" charset="0"/>
                    <a:cs typeface="Arial" panose="020B0604020202020204" pitchFamily="34" charset="0"/>
                  </a:rPr>
                  <a:t>tag</a:t>
                </a:r>
              </a:p>
            </p:txBody>
          </p:sp>
        </p:grpSp>
        <p:sp>
          <p:nvSpPr>
            <p:cNvPr id="258" name="Ορθογώνιο 102">
              <a:extLst>
                <a:ext uri="{FF2B5EF4-FFF2-40B4-BE49-F238E27FC236}">
                  <a16:creationId xmlns:a16="http://schemas.microsoft.com/office/drawing/2014/main" id="{2BD77677-EB90-A072-4A61-F0FD7E27F61D}"/>
                </a:ext>
              </a:extLst>
            </p:cNvPr>
            <p:cNvSpPr/>
            <p:nvPr/>
          </p:nvSpPr>
          <p:spPr>
            <a:xfrm>
              <a:off x="2654561" y="3108825"/>
              <a:ext cx="587638" cy="43583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0" dirty="0">
                  <a:solidFill>
                    <a:schemeClr val="bg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PFN1</a:t>
              </a:r>
            </a:p>
          </p:txBody>
        </p:sp>
        <p:sp>
          <p:nvSpPr>
            <p:cNvPr id="259" name="Ορθογώνιο 105">
              <a:extLst>
                <a:ext uri="{FF2B5EF4-FFF2-40B4-BE49-F238E27FC236}">
                  <a16:creationId xmlns:a16="http://schemas.microsoft.com/office/drawing/2014/main" id="{E93CD1BF-849D-ABDB-CD61-10E6DA3D13D5}"/>
                </a:ext>
              </a:extLst>
            </p:cNvPr>
            <p:cNvSpPr/>
            <p:nvPr/>
          </p:nvSpPr>
          <p:spPr>
            <a:xfrm>
              <a:off x="3830902" y="3108825"/>
              <a:ext cx="587638" cy="4358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0" dirty="0">
                  <a:solidFill>
                    <a:schemeClr val="tx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PFN7</a:t>
              </a:r>
            </a:p>
          </p:txBody>
        </p:sp>
        <p:sp>
          <p:nvSpPr>
            <p:cNvPr id="260" name="Ορθογώνιο 106">
              <a:extLst>
                <a:ext uri="{FF2B5EF4-FFF2-40B4-BE49-F238E27FC236}">
                  <a16:creationId xmlns:a16="http://schemas.microsoft.com/office/drawing/2014/main" id="{A1945AF3-110D-B190-8E13-E11F362F2353}"/>
                </a:ext>
              </a:extLst>
            </p:cNvPr>
            <p:cNvSpPr/>
            <p:nvPr/>
          </p:nvSpPr>
          <p:spPr>
            <a:xfrm>
              <a:off x="4427283" y="3108825"/>
              <a:ext cx="580812" cy="435839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noProof="0" dirty="0">
                  <a:solidFill>
                    <a:schemeClr val="tx1"/>
                  </a:solidFill>
                  <a:latin typeface="Arial" panose="020B0604020202020204" pitchFamily="34" charset="0"/>
                  <a:ea typeface="CMU Serif" panose="02000603000000000000" pitchFamily="2" charset="0"/>
                  <a:cs typeface="Arial" panose="020B0604020202020204" pitchFamily="34" charset="0"/>
                </a:rPr>
                <a:t>flags</a:t>
              </a:r>
              <a:endParaRPr lang="en-US" sz="700" noProof="0" dirty="0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endParaRPr>
            </a:p>
          </p:txBody>
        </p:sp>
        <p:cxnSp>
          <p:nvCxnSpPr>
            <p:cNvPr id="261" name="Ευθεία γραμμή σύνδεσης 109">
              <a:extLst>
                <a:ext uri="{FF2B5EF4-FFF2-40B4-BE49-F238E27FC236}">
                  <a16:creationId xmlns:a16="http://schemas.microsoft.com/office/drawing/2014/main" id="{435DDA85-6136-9B13-D1FC-4F41A5C13781}"/>
                </a:ext>
              </a:extLst>
            </p:cNvPr>
            <p:cNvCxnSpPr>
              <a:cxnSpLocks/>
            </p:cNvCxnSpPr>
            <p:nvPr/>
          </p:nvCxnSpPr>
          <p:spPr>
            <a:xfrm>
              <a:off x="2220327" y="2820724"/>
              <a:ext cx="1910080" cy="0"/>
            </a:xfrm>
            <a:prstGeom prst="line">
              <a:avLst/>
            </a:prstGeom>
            <a:ln w="47625" cap="rnd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2" name="Ευθεία γραμμή σύνδεσης 113">
              <a:extLst>
                <a:ext uri="{FF2B5EF4-FFF2-40B4-BE49-F238E27FC236}">
                  <a16:creationId xmlns:a16="http://schemas.microsoft.com/office/drawing/2014/main" id="{FFC8FEF6-1064-C67D-3E99-897F21700701}"/>
                </a:ext>
              </a:extLst>
            </p:cNvPr>
            <p:cNvCxnSpPr>
              <a:cxnSpLocks/>
            </p:cNvCxnSpPr>
            <p:nvPr/>
          </p:nvCxnSpPr>
          <p:spPr>
            <a:xfrm>
              <a:off x="2214251" y="4645754"/>
              <a:ext cx="1910080" cy="0"/>
            </a:xfrm>
            <a:prstGeom prst="line">
              <a:avLst/>
            </a:prstGeom>
            <a:ln w="47625" cap="rnd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3" name="Ευθεία γραμμή σύνδεσης 137">
              <a:extLst>
                <a:ext uri="{FF2B5EF4-FFF2-40B4-BE49-F238E27FC236}">
                  <a16:creationId xmlns:a16="http://schemas.microsoft.com/office/drawing/2014/main" id="{E14B2FAA-F595-492B-E85F-A6B91425E05C}"/>
                </a:ext>
              </a:extLst>
            </p:cNvPr>
            <p:cNvCxnSpPr>
              <a:cxnSpLocks/>
            </p:cNvCxnSpPr>
            <p:nvPr/>
          </p:nvCxnSpPr>
          <p:spPr>
            <a:xfrm>
              <a:off x="2970908" y="1902369"/>
              <a:ext cx="0" cy="1219025"/>
            </a:xfrm>
            <a:prstGeom prst="line">
              <a:avLst/>
            </a:prstGeom>
            <a:ln w="190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4" name="Ευθεία γραμμή σύνδεσης 146">
            <a:extLst>
              <a:ext uri="{FF2B5EF4-FFF2-40B4-BE49-F238E27FC236}">
                <a16:creationId xmlns:a16="http://schemas.microsoft.com/office/drawing/2014/main" id="{2B4B77FF-F780-95CF-4C6E-73319C332D52}"/>
              </a:ext>
            </a:extLst>
          </p:cNvPr>
          <p:cNvCxnSpPr>
            <a:cxnSpLocks/>
          </p:cNvCxnSpPr>
          <p:nvPr/>
        </p:nvCxnSpPr>
        <p:spPr>
          <a:xfrm>
            <a:off x="2171794" y="3419687"/>
            <a:ext cx="0" cy="89129"/>
          </a:xfrm>
          <a:prstGeom prst="line">
            <a:avLst/>
          </a:prstGeom>
          <a:ln w="1905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Αριστερό άγκιστρο 1">
            <a:extLst>
              <a:ext uri="{FF2B5EF4-FFF2-40B4-BE49-F238E27FC236}">
                <a16:creationId xmlns:a16="http://schemas.microsoft.com/office/drawing/2014/main" id="{AC139CF4-382E-4C14-DE46-6FD212F35AF9}"/>
              </a:ext>
            </a:extLst>
          </p:cNvPr>
          <p:cNvSpPr/>
          <p:nvPr/>
        </p:nvSpPr>
        <p:spPr>
          <a:xfrm rot="16200000">
            <a:off x="1622858" y="3327325"/>
            <a:ext cx="85589" cy="502405"/>
          </a:xfrm>
          <a:prstGeom prst="leftBrace">
            <a:avLst>
              <a:gd name="adj1" fmla="val 22619"/>
              <a:gd name="adj2" fmla="val 50569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Αριστερό άγκιστρο 2">
            <a:extLst>
              <a:ext uri="{FF2B5EF4-FFF2-40B4-BE49-F238E27FC236}">
                <a16:creationId xmlns:a16="http://schemas.microsoft.com/office/drawing/2014/main" id="{78C37F16-7A77-69FF-C598-CEAFC70419D5}"/>
              </a:ext>
            </a:extLst>
          </p:cNvPr>
          <p:cNvSpPr/>
          <p:nvPr/>
        </p:nvSpPr>
        <p:spPr>
          <a:xfrm rot="16200000">
            <a:off x="2126994" y="3333707"/>
            <a:ext cx="85589" cy="502405"/>
          </a:xfrm>
          <a:prstGeom prst="leftBrace">
            <a:avLst>
              <a:gd name="adj1" fmla="val 22619"/>
              <a:gd name="adj2" fmla="val 50569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Αριστερό άγκιστρο 3">
            <a:extLst>
              <a:ext uri="{FF2B5EF4-FFF2-40B4-BE49-F238E27FC236}">
                <a16:creationId xmlns:a16="http://schemas.microsoft.com/office/drawing/2014/main" id="{F5E055C2-9E87-F476-6E5C-7A14CDD03CDE}"/>
              </a:ext>
            </a:extLst>
          </p:cNvPr>
          <p:cNvSpPr/>
          <p:nvPr/>
        </p:nvSpPr>
        <p:spPr>
          <a:xfrm rot="16200000">
            <a:off x="3132953" y="3335159"/>
            <a:ext cx="85589" cy="502405"/>
          </a:xfrm>
          <a:prstGeom prst="leftBrace">
            <a:avLst>
              <a:gd name="adj1" fmla="val 22619"/>
              <a:gd name="adj2" fmla="val 50569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491E49DF-3F90-A990-743D-E2221A4A8714}"/>
              </a:ext>
            </a:extLst>
          </p:cNvPr>
          <p:cNvSpPr txBox="1"/>
          <p:nvPr/>
        </p:nvSpPr>
        <p:spPr>
          <a:xfrm>
            <a:off x="1412778" y="3628462"/>
            <a:ext cx="50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spc="-2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sub-map 0</a:t>
            </a:r>
            <a:endParaRPr lang="en-US" sz="900" spc="-2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B4D42CD-44C4-E36E-F138-2ACBB69DAF63}"/>
              </a:ext>
            </a:extLst>
          </p:cNvPr>
          <p:cNvSpPr txBox="1"/>
          <p:nvPr/>
        </p:nvSpPr>
        <p:spPr>
          <a:xfrm>
            <a:off x="1916567" y="3628462"/>
            <a:ext cx="504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spc="-2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sub-map 1</a:t>
            </a:r>
            <a:endParaRPr lang="en-US" sz="900" spc="-2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A255C77A-4EA8-7BA5-04F6-A1C2E5F3A6A9}"/>
              </a:ext>
            </a:extLst>
          </p:cNvPr>
          <p:cNvSpPr txBox="1"/>
          <p:nvPr/>
        </p:nvSpPr>
        <p:spPr>
          <a:xfrm>
            <a:off x="2914768" y="3634951"/>
            <a:ext cx="50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spc="-20" noProof="0" dirty="0"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  <a:sym typeface="Wingdings" panose="05000000000000000000" pitchFamily="2" charset="2"/>
              </a:rPr>
              <a:t>sub-map 7</a:t>
            </a:r>
            <a:endParaRPr lang="en-US" sz="800" spc="-20" noProof="0" dirty="0">
              <a:latin typeface="Arial" panose="020B0604020202020204" pitchFamily="34" charset="0"/>
              <a:ea typeface="CMU Serif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251" name="Ορθογώνιο 100">
            <a:extLst>
              <a:ext uri="{FF2B5EF4-FFF2-40B4-BE49-F238E27FC236}">
                <a16:creationId xmlns:a16="http://schemas.microsoft.com/office/drawing/2014/main" id="{45D2E211-603A-29E0-AD91-4A46BCF7BE7E}"/>
              </a:ext>
            </a:extLst>
          </p:cNvPr>
          <p:cNvSpPr/>
          <p:nvPr/>
        </p:nvSpPr>
        <p:spPr>
          <a:xfrm>
            <a:off x="800455" y="3136269"/>
            <a:ext cx="247767" cy="27264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noProof="0" dirty="0">
                <a:solidFill>
                  <a:schemeClr val="tx1"/>
                </a:solidFill>
                <a:latin typeface="Arial" panose="020B0604020202020204" pitchFamily="34" charset="0"/>
                <a:ea typeface="CMU Serif" panose="02000603000000000000" pitchFamily="2" charset="0"/>
                <a:cs typeface="Arial" panose="020B0604020202020204" pitchFamily="34" charset="0"/>
              </a:rPr>
              <a:t>V</a:t>
            </a:r>
          </a:p>
        </p:txBody>
      </p:sp>
      <p:cxnSp>
        <p:nvCxnSpPr>
          <p:cNvPr id="252" name="Ευθεία γραμμή σύνδεσης 147">
            <a:extLst>
              <a:ext uri="{FF2B5EF4-FFF2-40B4-BE49-F238E27FC236}">
                <a16:creationId xmlns:a16="http://schemas.microsoft.com/office/drawing/2014/main" id="{AB8FADA6-5B34-FAFF-8D58-5F865C0899D0}"/>
              </a:ext>
            </a:extLst>
          </p:cNvPr>
          <p:cNvCxnSpPr>
            <a:cxnSpLocks/>
          </p:cNvCxnSpPr>
          <p:nvPr/>
        </p:nvCxnSpPr>
        <p:spPr>
          <a:xfrm flipH="1">
            <a:off x="2171794" y="3515607"/>
            <a:ext cx="4149063" cy="0"/>
          </a:xfrm>
          <a:prstGeom prst="line">
            <a:avLst/>
          </a:prstGeom>
          <a:ln w="19050" cap="rnd">
            <a:round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Ευθεία γραμμή σύνδεσης 157">
            <a:extLst>
              <a:ext uri="{FF2B5EF4-FFF2-40B4-BE49-F238E27FC236}">
                <a16:creationId xmlns:a16="http://schemas.microsoft.com/office/drawing/2014/main" id="{AFA40945-1842-7508-77EF-9D25086D157D}"/>
              </a:ext>
            </a:extLst>
          </p:cNvPr>
          <p:cNvCxnSpPr>
            <a:cxnSpLocks/>
          </p:cNvCxnSpPr>
          <p:nvPr/>
        </p:nvCxnSpPr>
        <p:spPr>
          <a:xfrm>
            <a:off x="6626677" y="3049575"/>
            <a:ext cx="1856" cy="251743"/>
          </a:xfrm>
          <a:prstGeom prst="line">
            <a:avLst/>
          </a:prstGeom>
          <a:ln w="19050" cap="rnd">
            <a:round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Rectangle 275">
            <a:extLst>
              <a:ext uri="{FF2B5EF4-FFF2-40B4-BE49-F238E27FC236}">
                <a16:creationId xmlns:a16="http://schemas.microsoft.com/office/drawing/2014/main" id="{EA7EC8F8-F89F-D300-E11D-DAD902995327}"/>
              </a:ext>
            </a:extLst>
          </p:cNvPr>
          <p:cNvSpPr/>
          <p:nvPr/>
        </p:nvSpPr>
        <p:spPr>
          <a:xfrm>
            <a:off x="1102888" y="1882361"/>
            <a:ext cx="1317756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102C6D75-1B60-48BC-A79F-8EE7482DEA8E}"/>
              </a:ext>
            </a:extLst>
          </p:cNvPr>
          <p:cNvSpPr/>
          <p:nvPr/>
        </p:nvSpPr>
        <p:spPr>
          <a:xfrm rot="16200000">
            <a:off x="-302850" y="2584826"/>
            <a:ext cx="1317756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0" name="Rectangle 279">
            <a:extLst>
              <a:ext uri="{FF2B5EF4-FFF2-40B4-BE49-F238E27FC236}">
                <a16:creationId xmlns:a16="http://schemas.microsoft.com/office/drawing/2014/main" id="{D3E392C7-6FCA-9AE0-A61C-C6ECAA6D1F8A}"/>
              </a:ext>
            </a:extLst>
          </p:cNvPr>
          <p:cNvSpPr/>
          <p:nvPr/>
        </p:nvSpPr>
        <p:spPr>
          <a:xfrm>
            <a:off x="2209044" y="2149627"/>
            <a:ext cx="2104882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5F01A5A3-97EF-C1E2-B466-FB34EAC7DBA8}"/>
              </a:ext>
            </a:extLst>
          </p:cNvPr>
          <p:cNvSpPr/>
          <p:nvPr/>
        </p:nvSpPr>
        <p:spPr>
          <a:xfrm>
            <a:off x="4246295" y="3245072"/>
            <a:ext cx="1661573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2" name="Rectangle 281">
            <a:extLst>
              <a:ext uri="{FF2B5EF4-FFF2-40B4-BE49-F238E27FC236}">
                <a16:creationId xmlns:a16="http://schemas.microsoft.com/office/drawing/2014/main" id="{C8DF8900-DA66-2B3D-9A78-991E2C85AFEE}"/>
              </a:ext>
            </a:extLst>
          </p:cNvPr>
          <p:cNvSpPr/>
          <p:nvPr/>
        </p:nvSpPr>
        <p:spPr>
          <a:xfrm>
            <a:off x="6734295" y="3094353"/>
            <a:ext cx="1918696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3" name="Rectangle 282">
            <a:extLst>
              <a:ext uri="{FF2B5EF4-FFF2-40B4-BE49-F238E27FC236}">
                <a16:creationId xmlns:a16="http://schemas.microsoft.com/office/drawing/2014/main" id="{8CEF628A-0635-821E-7284-E7D3FBA10BE6}"/>
              </a:ext>
            </a:extLst>
          </p:cNvPr>
          <p:cNvSpPr/>
          <p:nvPr/>
        </p:nvSpPr>
        <p:spPr>
          <a:xfrm>
            <a:off x="6710125" y="3760198"/>
            <a:ext cx="1772852" cy="19818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168E0E-F6D9-AB74-EA63-FBA44FF9A316}"/>
              </a:ext>
            </a:extLst>
          </p:cNvPr>
          <p:cNvSpPr/>
          <p:nvPr/>
        </p:nvSpPr>
        <p:spPr>
          <a:xfrm>
            <a:off x="4183250" y="1365817"/>
            <a:ext cx="332466" cy="508243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608619-448E-A503-A6EC-09ABA7EB2F8C}"/>
              </a:ext>
            </a:extLst>
          </p:cNvPr>
          <p:cNvSpPr/>
          <p:nvPr/>
        </p:nvSpPr>
        <p:spPr>
          <a:xfrm>
            <a:off x="5343114" y="2535324"/>
            <a:ext cx="2564835" cy="443917"/>
          </a:xfrm>
          <a:prstGeom prst="rect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94228B-50D1-E52E-886A-EBD7BCBD4B09}"/>
              </a:ext>
            </a:extLst>
          </p:cNvPr>
          <p:cNvGrpSpPr/>
          <p:nvPr/>
        </p:nvGrpSpPr>
        <p:grpSpPr>
          <a:xfrm>
            <a:off x="6926380" y="1408514"/>
            <a:ext cx="1715651" cy="920423"/>
            <a:chOff x="7016391" y="1492983"/>
            <a:chExt cx="1617380" cy="777566"/>
          </a:xfrm>
        </p:grpSpPr>
        <p:sp>
          <p:nvSpPr>
            <p:cNvPr id="9" name="Thought Bubble: Cloud 8">
              <a:extLst>
                <a:ext uri="{FF2B5EF4-FFF2-40B4-BE49-F238E27FC236}">
                  <a16:creationId xmlns:a16="http://schemas.microsoft.com/office/drawing/2014/main" id="{4DD6D284-756F-B271-7EC2-3463F4E5527C}"/>
                </a:ext>
              </a:extLst>
            </p:cNvPr>
            <p:cNvSpPr/>
            <p:nvPr/>
          </p:nvSpPr>
          <p:spPr>
            <a:xfrm>
              <a:off x="7016391" y="1492983"/>
              <a:ext cx="1617380" cy="777566"/>
            </a:xfrm>
            <a:prstGeom prst="cloudCallou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C6DFED-1DED-A8E9-F79A-F564CAF77CA2}"/>
                </a:ext>
              </a:extLst>
            </p:cNvPr>
            <p:cNvSpPr txBox="1"/>
            <p:nvPr/>
          </p:nvSpPr>
          <p:spPr>
            <a:xfrm>
              <a:off x="7156486" y="1547650"/>
              <a:ext cx="1448768" cy="62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noProof="0" dirty="0" err="1">
                  <a:solidFill>
                    <a:schemeClr val="bg1"/>
                  </a:solidFill>
                </a:rPr>
                <a:t>num_colors</a:t>
              </a:r>
              <a:r>
                <a:rPr lang="en-US" sz="1400" noProof="0" dirty="0">
                  <a:solidFill>
                    <a:schemeClr val="bg1"/>
                  </a:solidFill>
                </a:rPr>
                <a:t> is power of 2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use shifts</a:t>
              </a:r>
              <a:endParaRPr lang="en-US" sz="1400" noProof="0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4706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2" grpId="0"/>
      <p:bldP spid="224" grpId="0"/>
      <p:bldP spid="227" grpId="0"/>
      <p:bldP spid="228" grpId="0"/>
      <p:bldP spid="239" grpId="0"/>
      <p:bldP spid="276" grpId="0" animBg="1"/>
      <p:bldP spid="276" grpId="1" animBg="1"/>
      <p:bldP spid="278" grpId="0" animBg="1"/>
      <p:bldP spid="278" grpId="1" animBg="1"/>
      <p:bldP spid="280" grpId="0" animBg="1"/>
      <p:bldP spid="280" grpId="1" animBg="1"/>
      <p:bldP spid="281" grpId="0" animBg="1"/>
      <p:bldP spid="281" grpId="1" animBg="1"/>
      <p:bldP spid="282" grpId="0" animBg="1"/>
      <p:bldP spid="282" grpId="1" animBg="1"/>
      <p:bldP spid="283" grpId="0" animBg="1"/>
      <p:bldP spid="2" grpId="0" animBg="1"/>
      <p:bldP spid="2" grpId="1" animBg="1"/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2B8C4-52F4-DB88-6958-BD6E885F4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788E24-163F-595A-137C-24652B94B445}"/>
              </a:ext>
            </a:extLst>
          </p:cNvPr>
          <p:cNvSpPr/>
          <p:nvPr/>
        </p:nvSpPr>
        <p:spPr>
          <a:xfrm>
            <a:off x="3318306" y="4251640"/>
            <a:ext cx="2747675" cy="506309"/>
          </a:xfrm>
          <a:prstGeom prst="rect">
            <a:avLst/>
          </a:prstGeom>
          <a:solidFill>
            <a:srgbClr val="0F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Huge Pages (THP):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>
                <a:solidFill>
                  <a:schemeClr val="bg1"/>
                </a:solidFill>
              </a:rPr>
              <a:t>21% speedup </a:t>
            </a:r>
            <a:r>
              <a:rPr lang="en-US" sz="1600" noProof="0" dirty="0"/>
              <a:t>(up to 42.4%) 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F2DAEA83-B42E-1E62-6D3B-260AF3B877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9599481"/>
              </p:ext>
            </p:extLst>
          </p:nvPr>
        </p:nvGraphicFramePr>
        <p:xfrm>
          <a:off x="547687" y="1468466"/>
          <a:ext cx="80486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DB74CF1-344E-3328-F4F1-398283F4D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03" y="1069229"/>
            <a:ext cx="8818775" cy="36159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noProof="0" dirty="0"/>
              <a:t>Performance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D73A7F1-09D0-EAF3-5819-733A1427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Evaluation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FF1A3B-63BD-E474-4C61-2BB8BB878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5573" y="4767263"/>
            <a:ext cx="3923318" cy="273844"/>
          </a:xfrm>
        </p:spPr>
        <p:txBody>
          <a:bodyPr/>
          <a:lstStyle/>
          <a:p>
            <a:r>
              <a:rPr lang="en-US" noProof="0" dirty="0"/>
              <a:t>Georgios-Alexandros Kostas - University of Athens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CD4490-C1D3-E1B6-5C06-F5C58319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ECF6A-13F7-418C-BBFC-95033FFCD5F1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42A87B8-6AB5-EE7D-C24B-979A20713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April 20,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037B4A-E11C-75E1-B1D1-3A4CB28DD371}"/>
              </a:ext>
            </a:extLst>
          </p:cNvPr>
          <p:cNvSpPr/>
          <p:nvPr/>
        </p:nvSpPr>
        <p:spPr>
          <a:xfrm>
            <a:off x="805860" y="1693522"/>
            <a:ext cx="2038846" cy="19336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DD3CA47-1D41-D745-9A4A-A3EADB4255D3}"/>
              </a:ext>
            </a:extLst>
          </p:cNvPr>
          <p:cNvSpPr/>
          <p:nvPr/>
        </p:nvSpPr>
        <p:spPr>
          <a:xfrm rot="5400000">
            <a:off x="6961245" y="3122450"/>
            <a:ext cx="1396033" cy="295639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F157BE-D16A-E37C-C47E-E2723A1A61D9}"/>
              </a:ext>
            </a:extLst>
          </p:cNvPr>
          <p:cNvSpPr/>
          <p:nvPr/>
        </p:nvSpPr>
        <p:spPr>
          <a:xfrm>
            <a:off x="2945152" y="1693523"/>
            <a:ext cx="2046799" cy="19336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EB9440-8614-75CD-0254-9162E1CAFAFF}"/>
              </a:ext>
            </a:extLst>
          </p:cNvPr>
          <p:cNvSpPr/>
          <p:nvPr/>
        </p:nvSpPr>
        <p:spPr>
          <a:xfrm>
            <a:off x="5064521" y="1693522"/>
            <a:ext cx="1847088" cy="19336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DB20AC-286C-46DC-BA47-4F7056D4B030}"/>
              </a:ext>
            </a:extLst>
          </p:cNvPr>
          <p:cNvSpPr/>
          <p:nvPr/>
        </p:nvSpPr>
        <p:spPr>
          <a:xfrm>
            <a:off x="7002457" y="1693522"/>
            <a:ext cx="1426464" cy="19336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A909104-194E-E60D-9E82-B6E2338D9E9C}"/>
              </a:ext>
            </a:extLst>
          </p:cNvPr>
          <p:cNvSpPr/>
          <p:nvPr/>
        </p:nvSpPr>
        <p:spPr>
          <a:xfrm rot="5400000">
            <a:off x="7015581" y="2989575"/>
            <a:ext cx="1652915" cy="295639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79D654C-B4C3-D678-E9B9-765C49CE8753}"/>
              </a:ext>
            </a:extLst>
          </p:cNvPr>
          <p:cNvSpPr/>
          <p:nvPr/>
        </p:nvSpPr>
        <p:spPr>
          <a:xfrm rot="5400000">
            <a:off x="7232083" y="3007527"/>
            <a:ext cx="1602917" cy="309744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8E2131-6DAE-590B-386F-56B1227D6806}"/>
              </a:ext>
            </a:extLst>
          </p:cNvPr>
          <p:cNvSpPr/>
          <p:nvPr/>
        </p:nvSpPr>
        <p:spPr>
          <a:xfrm rot="5400000">
            <a:off x="7318729" y="2893152"/>
            <a:ext cx="1803077" cy="338328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4B7DD6-32B2-7845-6498-0904DA5D0EA6}"/>
              </a:ext>
            </a:extLst>
          </p:cNvPr>
          <p:cNvSpPr/>
          <p:nvPr/>
        </p:nvSpPr>
        <p:spPr>
          <a:xfrm>
            <a:off x="3312941" y="4251641"/>
            <a:ext cx="2753417" cy="506309"/>
          </a:xfrm>
          <a:prstGeom prst="rect">
            <a:avLst/>
          </a:prstGeom>
          <a:solidFill>
            <a:srgbClr val="7F7F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Contention with 4KB Pages: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/>
              <a:t>Baseline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A30589-8272-7E5F-0907-E7972F975517}"/>
              </a:ext>
            </a:extLst>
          </p:cNvPr>
          <p:cNvSpPr/>
          <p:nvPr/>
        </p:nvSpPr>
        <p:spPr>
          <a:xfrm>
            <a:off x="3307530" y="4248136"/>
            <a:ext cx="2753086" cy="498732"/>
          </a:xfrm>
          <a:prstGeom prst="rect">
            <a:avLst/>
          </a:prstGeom>
          <a:solidFill>
            <a:srgbClr val="4EA72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Colored Huge Pages (CHP):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/>
              <a:t>33.7% speedup (up to 45.6%)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863269-4A54-2D62-A764-48B059357A7D}"/>
              </a:ext>
            </a:extLst>
          </p:cNvPr>
          <p:cNvSpPr/>
          <p:nvPr/>
        </p:nvSpPr>
        <p:spPr>
          <a:xfrm>
            <a:off x="3318307" y="4244630"/>
            <a:ext cx="2747675" cy="502237"/>
          </a:xfrm>
          <a:prstGeom prst="rect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600" b="1" noProof="0" dirty="0">
                <a:solidFill>
                  <a:schemeClr val="bg1"/>
                </a:solidFill>
              </a:rPr>
              <a:t>Page Coloring:</a:t>
            </a:r>
          </a:p>
          <a:p>
            <a:pPr algn="ctr">
              <a:lnSpc>
                <a:spcPct val="100000"/>
              </a:lnSpc>
            </a:pPr>
            <a:r>
              <a:rPr lang="en-US" sz="1600" noProof="0" dirty="0"/>
              <a:t>17.4% speedup (up to 37%)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FB964DD-4D6B-8C14-08DD-9CB4CC2E6AD9}"/>
              </a:ext>
            </a:extLst>
          </p:cNvPr>
          <p:cNvGrpSpPr/>
          <p:nvPr/>
        </p:nvGrpSpPr>
        <p:grpSpPr>
          <a:xfrm>
            <a:off x="6139236" y="755241"/>
            <a:ext cx="2250196" cy="799822"/>
            <a:chOff x="1117077" y="2571750"/>
            <a:chExt cx="2055045" cy="916168"/>
          </a:xfrm>
        </p:grpSpPr>
        <p:sp>
          <p:nvSpPr>
            <p:cNvPr id="28" name="Cloud 27">
              <a:extLst>
                <a:ext uri="{FF2B5EF4-FFF2-40B4-BE49-F238E27FC236}">
                  <a16:creationId xmlns:a16="http://schemas.microsoft.com/office/drawing/2014/main" id="{41F48EAA-672A-635E-CE94-586FE779FE1C}"/>
                </a:ext>
              </a:extLst>
            </p:cNvPr>
            <p:cNvSpPr/>
            <p:nvPr/>
          </p:nvSpPr>
          <p:spPr>
            <a:xfrm>
              <a:off x="1117077" y="2571750"/>
              <a:ext cx="2055045" cy="916168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EA2569-83D4-00D9-6BCD-B0B2D79341E0}"/>
                </a:ext>
              </a:extLst>
            </p:cNvPr>
            <p:cNvSpPr txBox="1"/>
            <p:nvPr/>
          </p:nvSpPr>
          <p:spPr>
            <a:xfrm>
              <a:off x="1298054" y="2637006"/>
              <a:ext cx="1706143" cy="66983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noProof="0" dirty="0">
                  <a:solidFill>
                    <a:schemeClr val="bg1"/>
                  </a:solidFill>
                </a:rPr>
                <a:t>Linux kernel + analytical modeling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5790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3" grpId="0" animBg="1"/>
      <p:bldP spid="23" grpId="1" animBg="1"/>
      <p:bldP spid="10" grpId="0" animBg="1"/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D580-E851-FD37-0E5C-3AB322A75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09961D8-2F07-0B9B-CFA3-61A987A73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3584120"/>
            <a:ext cx="9144000" cy="971143"/>
          </a:xfrm>
        </p:spPr>
        <p:txBody>
          <a:bodyPr>
            <a:normAutofit/>
          </a:bodyPr>
          <a:lstStyle/>
          <a:p>
            <a:pPr lvl="0"/>
            <a:r>
              <a:rPr lang="en-US" sz="1900" noProof="0" dirty="0"/>
              <a:t>Georgios-Alexandros Kostas    Dimitris </a:t>
            </a:r>
            <a:r>
              <a:rPr lang="en-US" sz="1900" noProof="0" dirty="0" err="1"/>
              <a:t>Gizopoulos</a:t>
            </a:r>
            <a:r>
              <a:rPr lang="en-US" sz="1900" noProof="0" dirty="0"/>
              <a:t>    Vasileios Karakostas</a:t>
            </a:r>
          </a:p>
          <a:p>
            <a:pPr lvl="0"/>
            <a:r>
              <a:rPr lang="en-US" sz="1800" noProof="0" dirty="0"/>
              <a:t>University of Athens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5BBC076-64BB-7904-A567-7E67EF3F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dirty="0">
                <a:solidFill>
                  <a:schemeClr val="accent1"/>
                </a:solidFill>
              </a:rPr>
              <a:t>Colored</a:t>
            </a:r>
            <a:r>
              <a:rPr lang="en-US" sz="3200" i="1" dirty="0"/>
              <a:t> </a:t>
            </a:r>
            <a:r>
              <a:rPr lang="en-US" sz="3200" i="1" dirty="0">
                <a:solidFill>
                  <a:schemeClr val="accent2"/>
                </a:solidFill>
              </a:rPr>
              <a:t>Huge</a:t>
            </a:r>
            <a:r>
              <a:rPr lang="en-US" sz="3200" i="1" dirty="0"/>
              <a:t> </a:t>
            </a:r>
            <a:r>
              <a:rPr lang="en-US" sz="3200" i="1" dirty="0">
                <a:solidFill>
                  <a:schemeClr val="accent6"/>
                </a:solidFill>
              </a:rPr>
              <a:t>Pages</a:t>
            </a:r>
            <a:br>
              <a:rPr lang="en-US" sz="3200" noProof="0" dirty="0"/>
            </a:br>
            <a:r>
              <a:rPr lang="en-US" sz="3200" noProof="0" dirty="0"/>
              <a:t>A Hardware-Software Approach for </a:t>
            </a:r>
            <a:br>
              <a:rPr lang="en-US" sz="3200" noProof="0" dirty="0"/>
            </a:br>
            <a:r>
              <a:rPr lang="en-US" sz="3200" noProof="0" dirty="0"/>
              <a:t>Enhanced Isolation and Performance</a:t>
            </a:r>
          </a:p>
        </p:txBody>
      </p:sp>
      <p:pic>
        <p:nvPicPr>
          <p:cNvPr id="2" name="Google Shape;43;p18">
            <a:extLst>
              <a:ext uri="{FF2B5EF4-FFF2-40B4-BE49-F238E27FC236}">
                <a16:creationId xmlns:a16="http://schemas.microsoft.com/office/drawing/2014/main" id="{BAF83C7C-8DBF-51C9-D63E-F2AB997DF7D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77" y="4524712"/>
            <a:ext cx="2392697" cy="581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D63156-005B-BD58-067A-E91F3EC9D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836" y="4524712"/>
            <a:ext cx="1806916" cy="47883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23B40BF-BF6D-E5E6-1D45-02EF869E2856}"/>
              </a:ext>
            </a:extLst>
          </p:cNvPr>
          <p:cNvGrpSpPr/>
          <p:nvPr/>
        </p:nvGrpSpPr>
        <p:grpSpPr>
          <a:xfrm>
            <a:off x="7387252" y="4412623"/>
            <a:ext cx="1447577" cy="810003"/>
            <a:chOff x="7608634" y="4412623"/>
            <a:chExt cx="1447577" cy="810003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3EAB71B-CB18-9EEF-C5C7-EEA0C837F0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24357" y="4533501"/>
              <a:ext cx="631854" cy="42123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F6B6CA7-6890-CAA4-6E84-34069CC9F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08634" y="4412623"/>
              <a:ext cx="809622" cy="810003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CEEAC33-2044-8A59-B7DF-AE6DFA713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45" y="4420828"/>
            <a:ext cx="2306592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802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44.6|9.3|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10.2|3.2|30.9|7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10.2|3.2|30.9|7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5|5.5|8.5|9.8|17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5.6|6.7|18.8|5.5|4.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C8DA6DED8164D469DB2972074859B57" ma:contentTypeVersion="19" ma:contentTypeDescription="Ein neues Dokument erstellen." ma:contentTypeScope="" ma:versionID="32080a8f8ab1a2a3c04b25d849c86933">
  <xsd:schema xmlns:xsd="http://www.w3.org/2001/XMLSchema" xmlns:xs="http://www.w3.org/2001/XMLSchema" xmlns:p="http://schemas.microsoft.com/office/2006/metadata/properties" xmlns:ns2="ee7a3f07-f920-473d-8ace-d059ac70c890" xmlns:ns3="6325b798-e2ef-461c-873a-7c2c81cc8c46" targetNamespace="http://schemas.microsoft.com/office/2006/metadata/properties" ma:root="true" ma:fieldsID="daa9661638bc999577f0983977f18297" ns2:_="" ns3:_="">
    <xsd:import namespace="ee7a3f07-f920-473d-8ace-d059ac70c890"/>
    <xsd:import namespace="6325b798-e2ef-461c-873a-7c2c81cc8c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a3f07-f920-473d-8ace-d059ac70c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731c44e6-fe3a-48e4-b4a0-d2a855a599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25b798-e2ef-461c-873a-7c2c81cc8c4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45c57e-e85f-475b-a3f8-85b290db80cb}" ma:internalName="TaxCatchAll" ma:showField="CatchAllData" ma:web="6325b798-e2ef-461c-873a-7c2c81cc8c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7a3f07-f920-473d-8ace-d059ac70c890">
      <Terms xmlns="http://schemas.microsoft.com/office/infopath/2007/PartnerControls"/>
    </lcf76f155ced4ddcb4097134ff3c332f>
    <TaxCatchAll xmlns="6325b798-e2ef-461c-873a-7c2c81cc8c46" xsi:nil="true"/>
  </documentManagement>
</p:properties>
</file>

<file path=customXml/itemProps1.xml><?xml version="1.0" encoding="utf-8"?>
<ds:datastoreItem xmlns:ds="http://schemas.openxmlformats.org/officeDocument/2006/customXml" ds:itemID="{1154B396-DF7B-4906-9868-BD0EC77F93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03F77C-1E96-4FC8-B971-850F7B660E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7a3f07-f920-473d-8ace-d059ac70c890"/>
    <ds:schemaRef ds:uri="6325b798-e2ef-461c-873a-7c2c81cc8c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843148-A36E-4059-B061-760DFF98B99E}">
  <ds:schemaRefs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6325b798-e2ef-461c-873a-7c2c81cc8c46"/>
    <ds:schemaRef ds:uri="http://schemas.microsoft.com/office/2006/metadata/properties"/>
    <ds:schemaRef ds:uri="http://schemas.microsoft.com/office/infopath/2007/PartnerControls"/>
    <ds:schemaRef ds:uri="ee7a3f07-f920-473d-8ace-d059ac70c89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8695</TotalTime>
  <Words>551</Words>
  <Application>Microsoft Office PowerPoint</Application>
  <PresentationFormat>On-screen Show (16:9)</PresentationFormat>
  <Paragraphs>124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Colored Huge Pages A Hardware-Software Approach for  Enhanced Isolation and Performance</vt:lpstr>
      <vt:lpstr>Page Coloring + Huge Pages (?)</vt:lpstr>
      <vt:lpstr>Prior Work: Scattered Superpages</vt:lpstr>
      <vt:lpstr>Our Approach: Colored Huge Pages</vt:lpstr>
      <vt:lpstr>Enhanced L2 TLB</vt:lpstr>
      <vt:lpstr>Fetching CHP Translations</vt:lpstr>
      <vt:lpstr>Address Translation with CHP</vt:lpstr>
      <vt:lpstr>Evaluation</vt:lpstr>
      <vt:lpstr>Colored Huge Pages A Hardware-Software Approach for  Enhanced Isolation and Performance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</dc:title>
  <dc:creator>Anja Zeun</dc:creator>
  <cp:lastModifiedBy>Vasileios Karakostas</cp:lastModifiedBy>
  <cp:revision>444</cp:revision>
  <dcterms:created xsi:type="dcterms:W3CDTF">2016-09-12T10:42:56Z</dcterms:created>
  <dcterms:modified xsi:type="dcterms:W3CDTF">2026-08-31T14:16:28Z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0x010100DC8DA6DED8164D469DB2972074859B57</vt:lpwstr>
  </property>
  <property fmtid="{D5CDD505-2E9C-101B-9397-08002B2CF9AE}" pid="3" name="Order">
    <vt:r8>3042600</vt:r8>
  </property>
  <property fmtid="{D5CDD505-2E9C-101B-9397-08002B2CF9AE}" pid="4" name="MediaServiceImageTags">
    <vt:lpwstr/>
  </property>
</Properties>
</file>