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65" r:id="rId5"/>
    <p:sldId id="267" r:id="rId6"/>
    <p:sldId id="271" r:id="rId7"/>
    <p:sldId id="272" r:id="rId8"/>
    <p:sldId id="295" r:id="rId9"/>
    <p:sldId id="274" r:id="rId10"/>
    <p:sldId id="279" r:id="rId11"/>
    <p:sldId id="283" r:id="rId12"/>
    <p:sldId id="281" r:id="rId13"/>
    <p:sldId id="284" r:id="rId14"/>
    <p:sldId id="285" r:id="rId15"/>
    <p:sldId id="286" r:id="rId16"/>
    <p:sldId id="288" r:id="rId17"/>
    <p:sldId id="307" r:id="rId18"/>
    <p:sldId id="280" r:id="rId19"/>
    <p:sldId id="308" r:id="rId20"/>
    <p:sldId id="300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943BF9-4279-83F4-9F43-99534BBD080C}" name="Vasileios Karakostas" initials="VK" userId="S::vkarakos@o365.uoa.gr::6c01281b-cb91-4633-99ec-cb14dbea11d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ED5"/>
    <a:srgbClr val="156082"/>
    <a:srgbClr val="4EA72E"/>
    <a:srgbClr val="7F7F7F"/>
    <a:srgbClr val="5B9BD5"/>
    <a:srgbClr val="BAB0AC"/>
    <a:srgbClr val="8CD17D"/>
    <a:srgbClr val="429490"/>
    <a:srgbClr val="499894"/>
    <a:srgbClr val="9C75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78855" autoAdjust="0"/>
  </p:normalViewPr>
  <p:slideViewPr>
    <p:cSldViewPr snapToGrid="0">
      <p:cViewPr varScale="1">
        <p:scale>
          <a:sx n="95" d="100"/>
          <a:sy n="95" d="100"/>
        </p:scale>
        <p:origin x="1842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Motivation!$B$3</c:f>
              <c:strCache>
                <c:ptCount val="1"/>
                <c:pt idx="0">
                  <c:v>No Contention (4KB)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Motivation!$C$2:$I$2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Motivation!$C$3:$I$3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3F-4F66-8B68-8B32B5B62CD6}"/>
            </c:ext>
          </c:extLst>
        </c:ser>
        <c:ser>
          <c:idx val="1"/>
          <c:order val="1"/>
          <c:tx>
            <c:strRef>
              <c:f>Motivation!$B$4</c:f>
              <c:strCache>
                <c:ptCount val="1"/>
                <c:pt idx="0">
                  <c:v>Contention, No coloring (4KB)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Motivation!$C$2:$I$2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Motivation!$C$4:$I$4</c:f>
              <c:numCache>
                <c:formatCode>General</c:formatCode>
                <c:ptCount val="7"/>
                <c:pt idx="0">
                  <c:v>1.94</c:v>
                </c:pt>
                <c:pt idx="1">
                  <c:v>1.31</c:v>
                </c:pt>
                <c:pt idx="2">
                  <c:v>1.52</c:v>
                </c:pt>
                <c:pt idx="3">
                  <c:v>1.32</c:v>
                </c:pt>
                <c:pt idx="4">
                  <c:v>1.17</c:v>
                </c:pt>
                <c:pt idx="5">
                  <c:v>1.31</c:v>
                </c:pt>
                <c:pt idx="6">
                  <c:v>1.41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3F-4F66-8B68-8B32B5B62CD6}"/>
            </c:ext>
          </c:extLst>
        </c:ser>
        <c:ser>
          <c:idx val="2"/>
          <c:order val="2"/>
          <c:tx>
            <c:strRef>
              <c:f>Motivation!$B$5</c:f>
              <c:strCache>
                <c:ptCount val="1"/>
                <c:pt idx="0">
                  <c:v>Contention, No coloring (THP)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Motivation!$C$2:$I$2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Motivation!$C$5:$I$5</c:f>
              <c:numCache>
                <c:formatCode>General</c:formatCode>
                <c:ptCount val="7"/>
                <c:pt idx="0">
                  <c:v>1.76</c:v>
                </c:pt>
                <c:pt idx="1">
                  <c:v>1.21</c:v>
                </c:pt>
                <c:pt idx="2">
                  <c:v>1.37</c:v>
                </c:pt>
                <c:pt idx="3">
                  <c:v>0.77</c:v>
                </c:pt>
                <c:pt idx="4">
                  <c:v>1.08</c:v>
                </c:pt>
                <c:pt idx="5">
                  <c:v>0.78</c:v>
                </c:pt>
                <c:pt idx="6">
                  <c:v>1.1100000000000001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3F-4F66-8B68-8B32B5B62CD6}"/>
            </c:ext>
          </c:extLst>
        </c:ser>
        <c:ser>
          <c:idx val="3"/>
          <c:order val="3"/>
          <c:tx>
            <c:strRef>
              <c:f>Motivation!$B$6</c:f>
              <c:strCache>
                <c:ptCount val="1"/>
                <c:pt idx="0">
                  <c:v>Contention, Coloring (4KB)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Motivation!$C$2:$I$2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Motivation!$C$6:$I$6</c:f>
              <c:numCache>
                <c:formatCode>General</c:formatCode>
                <c:ptCount val="7"/>
                <c:pt idx="0">
                  <c:v>1.1599999999999999</c:v>
                </c:pt>
                <c:pt idx="1">
                  <c:v>1.1299999999999999</c:v>
                </c:pt>
                <c:pt idx="2">
                  <c:v>1.3</c:v>
                </c:pt>
                <c:pt idx="3">
                  <c:v>1.19</c:v>
                </c:pt>
                <c:pt idx="4">
                  <c:v>1.1399999999999999</c:v>
                </c:pt>
                <c:pt idx="5">
                  <c:v>1.2</c:v>
                </c:pt>
                <c:pt idx="6">
                  <c:v>1.18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3F-4F66-8B68-8B32B5B62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825376"/>
        <c:axId val="400251072"/>
      </c:barChart>
      <c:catAx>
        <c:axId val="40982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400251072"/>
        <c:crosses val="autoZero"/>
        <c:auto val="1"/>
        <c:lblAlgn val="ctr"/>
        <c:lblOffset val="100"/>
        <c:noMultiLvlLbl val="0"/>
      </c:catAx>
      <c:valAx>
        <c:axId val="400251072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Normalized Execution 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40982537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6531693038297639E-3"/>
          <c:y val="2.0860492581384667E-2"/>
          <c:w val="0.97981989327548191"/>
          <c:h val="0.137356214537847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'Results-speedup'!$B$3</c:f>
              <c:strCache>
                <c:ptCount val="1"/>
                <c:pt idx="0">
                  <c:v>Contention, No coloring (4KB)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'Results-speedup'!$C$2:$I$2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'Results-speedup'!$C$3:$I$3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C3-4D45-A2BE-FA1DE92A864E}"/>
            </c:ext>
          </c:extLst>
        </c:ser>
        <c:ser>
          <c:idx val="2"/>
          <c:order val="1"/>
          <c:tx>
            <c:strRef>
              <c:f>'Results-speedup'!$B$4</c:f>
              <c:strCache>
                <c:ptCount val="1"/>
                <c:pt idx="0">
                  <c:v>Contention, No coloring (THP)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'Results-speedup'!$C$2:$I$2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'Results-speedup'!$C$4:$I$4</c:f>
              <c:numCache>
                <c:formatCode>General</c:formatCode>
                <c:ptCount val="7"/>
                <c:pt idx="0">
                  <c:v>1.0469999999999999</c:v>
                </c:pt>
                <c:pt idx="1">
                  <c:v>1.0900000000000001</c:v>
                </c:pt>
                <c:pt idx="2">
                  <c:v>1.097</c:v>
                </c:pt>
                <c:pt idx="3">
                  <c:v>1.4239999999999999</c:v>
                </c:pt>
                <c:pt idx="4">
                  <c:v>1.073</c:v>
                </c:pt>
                <c:pt idx="5">
                  <c:v>1.4159999999999999</c:v>
                </c:pt>
                <c:pt idx="6">
                  <c:v>1.21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C3-4D45-A2BE-FA1DE92A864E}"/>
            </c:ext>
          </c:extLst>
        </c:ser>
        <c:ser>
          <c:idx val="3"/>
          <c:order val="2"/>
          <c:tx>
            <c:strRef>
              <c:f>'Results-speedup'!$B$5</c:f>
              <c:strCache>
                <c:ptCount val="1"/>
                <c:pt idx="0">
                  <c:v>Contention, Coloring (4KB)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'Results-speedup'!$C$2:$I$2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'Results-speedup'!$C$5:$I$5</c:f>
              <c:numCache>
                <c:formatCode>General</c:formatCode>
                <c:ptCount val="7"/>
                <c:pt idx="0">
                  <c:v>1.37</c:v>
                </c:pt>
                <c:pt idx="1">
                  <c:v>1.212</c:v>
                </c:pt>
                <c:pt idx="2">
                  <c:v>1.1559999999999999</c:v>
                </c:pt>
                <c:pt idx="3">
                  <c:v>1.1080000000000001</c:v>
                </c:pt>
                <c:pt idx="4">
                  <c:v>1.0369999999999999</c:v>
                </c:pt>
                <c:pt idx="5">
                  <c:v>1.1180000000000001</c:v>
                </c:pt>
                <c:pt idx="6">
                  <c:v>1.1739999999999999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C3-4D45-A2BE-FA1DE92A864E}"/>
            </c:ext>
          </c:extLst>
        </c:ser>
        <c:ser>
          <c:idx val="0"/>
          <c:order val="3"/>
          <c:tx>
            <c:strRef>
              <c:f>'Results-speedup'!$B$6</c:f>
              <c:strCache>
                <c:ptCount val="1"/>
                <c:pt idx="0">
                  <c:v>Colored Huge Pages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'Results-speedup'!$C$2:$I$2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'Results-speedup'!$C$6:$I$6</c:f>
              <c:numCache>
                <c:formatCode>General</c:formatCode>
                <c:ptCount val="7"/>
                <c:pt idx="0">
                  <c:v>1.41</c:v>
                </c:pt>
                <c:pt idx="1">
                  <c:v>1.2909999999999999</c:v>
                </c:pt>
                <c:pt idx="2">
                  <c:v>1.2410000000000001</c:v>
                </c:pt>
                <c:pt idx="3">
                  <c:v>1.4530000000000001</c:v>
                </c:pt>
                <c:pt idx="4">
                  <c:v>1.1020000000000001</c:v>
                </c:pt>
                <c:pt idx="5">
                  <c:v>1.456</c:v>
                </c:pt>
                <c:pt idx="6">
                  <c:v>1.337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C3-4D45-A2BE-FA1DE92A8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8185264"/>
        <c:axId val="638186704"/>
      </c:barChart>
      <c:catAx>
        <c:axId val="63818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638186704"/>
        <c:crosses val="autoZero"/>
        <c:auto val="1"/>
        <c:lblAlgn val="ctr"/>
        <c:lblOffset val="100"/>
        <c:noMultiLvlLbl val="0"/>
      </c:catAx>
      <c:valAx>
        <c:axId val="638186704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63818526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6637997173430244E-2"/>
          <c:y val="2.7777777777777776E-2"/>
          <c:w val="0.97145760921896596"/>
          <c:h val="0.18290317876932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66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49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90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96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60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6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04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88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21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76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79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802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55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67692-B5E5-0B19-09A8-9DD36CDE8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6642D4-63FA-E46D-EC1D-2DB145F72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241DD2-215D-C3BC-6E59-7A23E9E10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D7C9B-4E90-C200-8E32-834AC008B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39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23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1DB83-EBC3-9C86-1D63-B113915AF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8F8A4-21EC-14DF-BD42-32563542C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9C744D-5308-9E2A-51A9-AB1FE5779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19B4E-458E-A9D7-8BAE-7F6DF67EDB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36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C0CA3-5670-EF1D-9D9F-1F2CB0409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324726-033D-8D29-3BB1-3896D682B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2EC3E7-1993-CDB7-9E73-7FB451E56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C3706-6A7B-1AA5-8BA3-0827D4B12A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2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05933"/>
            <a:ext cx="9144000" cy="4305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Logos are allowed on this page only!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4597F52-D981-3A1A-1788-258CB0F2FF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6pPr>
            <a:lvl7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7pPr>
            <a:lvl8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8pPr>
            <a:lvl9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1"/>
              <a:t>Georgios-Alexandros Kostas - University of Athens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6457949" y="4767263"/>
            <a:ext cx="2349551" cy="273844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2" name="Date Placeholder 14">
            <a:extLst>
              <a:ext uri="{FF2B5EF4-FFF2-40B4-BE49-F238E27FC236}">
                <a16:creationId xmlns:a16="http://schemas.microsoft.com/office/drawing/2014/main" id="{FF64369C-A00C-FE1E-9C1E-326B36488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499" y="4767263"/>
            <a:ext cx="2349551" cy="273844"/>
          </a:xfrm>
          <a:prstGeom prst="rect">
            <a:avLst/>
          </a:prstGeom>
        </p:spPr>
        <p:txBody>
          <a:bodyPr anchor="b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1"/>
              <a:t>February 6, 2026</a:t>
            </a:r>
            <a:endParaRPr lang="en-US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336499" y="4767263"/>
            <a:ext cx="2349551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r>
              <a:rPr lang="en-US" noProof="1"/>
              <a:t>February 6, 2026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anchor="b"/>
          <a:lstStyle>
            <a:lvl1pPr algn="ctr">
              <a:defRPr sz="1200"/>
            </a:lvl1pPr>
          </a:lstStyle>
          <a:p>
            <a:r>
              <a:rPr lang="en-US" noProof="1"/>
              <a:t>Georgios-Alexandros Kostas - University of Athens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6457949" y="4767263"/>
            <a:ext cx="2349551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Blau, Electric Blue (Farbe), Screenshot, Wasser enthält.&#10;&#10;Automatisch generierte Beschreibung">
            <a:extLst>
              <a:ext uri="{FF2B5EF4-FFF2-40B4-BE49-F238E27FC236}">
                <a16:creationId xmlns:a16="http://schemas.microsoft.com/office/drawing/2014/main" id="{9F332A90-E8AD-7129-182A-27B2BCDA568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00"/>
          <a:stretch/>
        </p:blipFill>
        <p:spPr>
          <a:xfrm>
            <a:off x="0" y="0"/>
            <a:ext cx="9144000" cy="73152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1C6C7C0-6042-50CA-9F16-FB4558F5D6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1722" y="40914"/>
            <a:ext cx="1136960" cy="64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584120"/>
            <a:ext cx="9144000" cy="971143"/>
          </a:xfrm>
        </p:spPr>
        <p:txBody>
          <a:bodyPr>
            <a:normAutofit/>
          </a:bodyPr>
          <a:lstStyle/>
          <a:p>
            <a:pPr lvl="0"/>
            <a:r>
              <a:rPr lang="en-US" sz="1900" noProof="0" dirty="0"/>
              <a:t>Georgios-Alexandros Kostas    Dimitris </a:t>
            </a:r>
            <a:r>
              <a:rPr lang="en-US" sz="1900" noProof="0" dirty="0" err="1"/>
              <a:t>Gizopoulos</a:t>
            </a:r>
            <a:r>
              <a:rPr lang="en-US" sz="1900" noProof="0" dirty="0"/>
              <a:t>    Vasileios Karakostas</a:t>
            </a:r>
          </a:p>
          <a:p>
            <a:pPr lvl="0"/>
            <a:r>
              <a:rPr lang="en-US" sz="1800" noProof="0" dirty="0"/>
              <a:t>University of Athens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noProof="0" dirty="0">
                <a:solidFill>
                  <a:schemeClr val="accent1"/>
                </a:solidFill>
              </a:rPr>
              <a:t>Colored</a:t>
            </a:r>
            <a:r>
              <a:rPr lang="en-US" sz="3200" i="1" noProof="0" dirty="0"/>
              <a:t> </a:t>
            </a:r>
            <a:r>
              <a:rPr lang="en-US" sz="3200" i="1" noProof="0" dirty="0">
                <a:solidFill>
                  <a:schemeClr val="accent2"/>
                </a:solidFill>
              </a:rPr>
              <a:t>Huge</a:t>
            </a:r>
            <a:r>
              <a:rPr lang="en-US" sz="3200" i="1" noProof="0" dirty="0"/>
              <a:t> </a:t>
            </a:r>
            <a:r>
              <a:rPr lang="en-US" sz="3200" i="1" noProof="0" dirty="0">
                <a:solidFill>
                  <a:schemeClr val="accent6"/>
                </a:solidFill>
              </a:rPr>
              <a:t>Pages</a:t>
            </a:r>
            <a:br>
              <a:rPr lang="en-US" sz="3200" noProof="0" dirty="0"/>
            </a:br>
            <a:r>
              <a:rPr lang="en-US" sz="3200" noProof="0" dirty="0"/>
              <a:t>A Hardware-Software Approach for </a:t>
            </a:r>
            <a:br>
              <a:rPr lang="en-US" sz="3200" noProof="0" dirty="0"/>
            </a:br>
            <a:r>
              <a:rPr lang="en-US" sz="3200" noProof="0" dirty="0"/>
              <a:t>Enhanced Isolation and Performance</a:t>
            </a:r>
          </a:p>
        </p:txBody>
      </p:sp>
      <p:pic>
        <p:nvPicPr>
          <p:cNvPr id="2" name="Google Shape;43;p18">
            <a:extLst>
              <a:ext uri="{FF2B5EF4-FFF2-40B4-BE49-F238E27FC236}">
                <a16:creationId xmlns:a16="http://schemas.microsoft.com/office/drawing/2014/main" id="{74D35FBA-68BD-B631-F40A-65FE02F0924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77" y="4524712"/>
            <a:ext cx="2392697" cy="581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AAADDB-A619-72FA-857B-6CD3C30D3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836" y="4524712"/>
            <a:ext cx="1806916" cy="47883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B7C9F3-4D99-06B4-7332-B81D7D2E3EF5}"/>
              </a:ext>
            </a:extLst>
          </p:cNvPr>
          <p:cNvGrpSpPr/>
          <p:nvPr/>
        </p:nvGrpSpPr>
        <p:grpSpPr>
          <a:xfrm>
            <a:off x="7387252" y="4412623"/>
            <a:ext cx="1447577" cy="810003"/>
            <a:chOff x="7608634" y="4412623"/>
            <a:chExt cx="1447577" cy="810003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6147334-F8CF-2436-EABF-25D660CC8A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24357" y="4533501"/>
              <a:ext cx="631854" cy="42123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0B9D9C7-BFFF-C7B8-D884-124E466C1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08634" y="4412623"/>
              <a:ext cx="809622" cy="810003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9F50D34-AD84-E59D-05A8-6D306A6215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45" y="4420828"/>
            <a:ext cx="2306592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7893F6D-141A-3626-C5D4-8ABB715B2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8606672" cy="3615910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000" noProof="0" dirty="0"/>
              <a:t>Microarchitectural</a:t>
            </a:r>
            <a:r>
              <a:rPr lang="en-US" sz="2000" b="0" noProof="0" dirty="0"/>
              <a:t> components are </a:t>
            </a:r>
            <a:r>
              <a:rPr lang="en-US" sz="2000" noProof="0" dirty="0"/>
              <a:t>shared</a:t>
            </a:r>
            <a:r>
              <a:rPr lang="en-US" sz="2000" b="0" noProof="0" dirty="0"/>
              <a:t> by multiple cores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Up to 94% overhead from </a:t>
            </a:r>
            <a:r>
              <a:rPr lang="en-US" sz="1800" noProof="0" dirty="0"/>
              <a:t>interference</a:t>
            </a:r>
            <a:r>
              <a:rPr lang="en-US" sz="1800" b="0" noProof="0" dirty="0"/>
              <a:t> in the </a:t>
            </a:r>
            <a:r>
              <a:rPr lang="en-US" sz="1800" noProof="0" dirty="0"/>
              <a:t>Last-Level Cache (LLC)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Mitigation: </a:t>
            </a:r>
            <a:r>
              <a:rPr lang="en-US" sz="1800" noProof="0" dirty="0"/>
              <a:t>cache partitioning</a:t>
            </a:r>
            <a:r>
              <a:rPr lang="en-US" sz="1800" b="0" noProof="0" dirty="0"/>
              <a:t> using </a:t>
            </a:r>
            <a:r>
              <a:rPr lang="en-US" sz="1800" noProof="0" dirty="0"/>
              <a:t>page coloring </a:t>
            </a:r>
            <a:r>
              <a:rPr lang="en-US" sz="1800" b="0" noProof="0" dirty="0"/>
              <a:t>(reduces overhead to 16%)</a:t>
            </a:r>
          </a:p>
          <a:p>
            <a:pPr>
              <a:lnSpc>
                <a:spcPct val="100000"/>
              </a:lnSpc>
            </a:pPr>
            <a:r>
              <a:rPr lang="en-US" sz="2000" noProof="0" dirty="0"/>
              <a:t>Ever-growing</a:t>
            </a:r>
            <a:r>
              <a:rPr lang="en-US" sz="2000" b="0" noProof="0" dirty="0"/>
              <a:t> application </a:t>
            </a:r>
            <a:r>
              <a:rPr lang="en-US" sz="2000" noProof="0" dirty="0"/>
              <a:t>memory footprints</a:t>
            </a:r>
            <a:r>
              <a:rPr lang="en-US" sz="2000" b="0" noProof="0" dirty="0"/>
              <a:t> stress virtual memory</a:t>
            </a:r>
          </a:p>
          <a:p>
            <a:pPr lvl="1">
              <a:lnSpc>
                <a:spcPct val="100000"/>
              </a:lnSpc>
            </a:pPr>
            <a:r>
              <a:rPr lang="en-US" sz="1800" noProof="0" dirty="0"/>
              <a:t>Page table walks</a:t>
            </a:r>
            <a:r>
              <a:rPr lang="en-US" sz="1800" b="0" noProof="0" dirty="0"/>
              <a:t> become a bottleneck (50+% of execution time)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Mitigation: </a:t>
            </a:r>
            <a:r>
              <a:rPr lang="en-US" sz="1800" noProof="0" dirty="0"/>
              <a:t>improved TLB</a:t>
            </a:r>
            <a:r>
              <a:rPr lang="en-US" sz="1800" b="0" noProof="0" dirty="0"/>
              <a:t> performance with </a:t>
            </a:r>
            <a:r>
              <a:rPr lang="en-US" sz="1800" noProof="0" dirty="0"/>
              <a:t>huge pages </a:t>
            </a:r>
            <a:r>
              <a:rPr lang="en-US" sz="1800" b="0" noProof="0" dirty="0"/>
              <a:t>(40+% speedup)</a:t>
            </a:r>
          </a:p>
          <a:p>
            <a:pPr>
              <a:lnSpc>
                <a:spcPct val="100000"/>
              </a:lnSpc>
            </a:pPr>
            <a:r>
              <a:rPr lang="en-US" sz="2000" noProof="0" dirty="0"/>
              <a:t>Problem:</a:t>
            </a:r>
            <a:r>
              <a:rPr lang="en-US" sz="2000" b="0" noProof="0" dirty="0"/>
              <a:t> page coloring and huge pages are </a:t>
            </a:r>
            <a:r>
              <a:rPr lang="en-US" sz="2000" noProof="0" dirty="0"/>
              <a:t>fundamentally incompatible!</a:t>
            </a:r>
          </a:p>
          <a:p>
            <a:pPr>
              <a:lnSpc>
                <a:spcPct val="100000"/>
              </a:lnSpc>
            </a:pPr>
            <a:r>
              <a:rPr lang="en-US" sz="2000" noProof="0" dirty="0"/>
              <a:t>Our Proposal</a:t>
            </a:r>
            <a:r>
              <a:rPr lang="en-US" sz="2000" b="0" noProof="0" dirty="0"/>
              <a:t>: </a:t>
            </a:r>
            <a:r>
              <a:rPr lang="en-US" sz="2000" noProof="0" dirty="0">
                <a:solidFill>
                  <a:schemeClr val="accent1"/>
                </a:solidFill>
              </a:rPr>
              <a:t>Colored</a:t>
            </a:r>
            <a:r>
              <a:rPr lang="en-US" sz="2000" noProof="0" dirty="0"/>
              <a:t> </a:t>
            </a:r>
            <a:r>
              <a:rPr lang="en-US" sz="2000" noProof="0" dirty="0">
                <a:solidFill>
                  <a:schemeClr val="accent2"/>
                </a:solidFill>
              </a:rPr>
              <a:t>Huge</a:t>
            </a:r>
            <a:r>
              <a:rPr lang="en-US" sz="2000" noProof="0" dirty="0"/>
              <a:t> </a:t>
            </a:r>
            <a:r>
              <a:rPr lang="en-US" sz="2000" noProof="0" dirty="0">
                <a:solidFill>
                  <a:schemeClr val="accent6"/>
                </a:solidFill>
              </a:rPr>
              <a:t>Pages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Hardware/Software </a:t>
            </a:r>
            <a:r>
              <a:rPr lang="en-US" sz="1800" b="0" dirty="0"/>
              <a:t>approach </a:t>
            </a:r>
            <a:r>
              <a:rPr lang="en-US" sz="1800" dirty="0"/>
              <a:t>combining both</a:t>
            </a:r>
            <a:r>
              <a:rPr lang="en-US" sz="1800" b="0" dirty="0"/>
              <a:t> techniques </a:t>
            </a:r>
            <a:r>
              <a:rPr lang="en-US" sz="1800" dirty="0"/>
              <a:t>efficiently</a:t>
            </a:r>
            <a:r>
              <a:rPr lang="en-US" sz="1800" b="0" dirty="0"/>
              <a:t> &amp; </a:t>
            </a:r>
            <a:r>
              <a:rPr lang="en-US" sz="1800" dirty="0"/>
              <a:t>robustly</a:t>
            </a:r>
            <a:endParaRPr lang="en-US" sz="1800" noProof="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Enhances performance</a:t>
            </a:r>
            <a:r>
              <a:rPr lang="en-US" sz="1800" b="0" dirty="0"/>
              <a:t> through </a:t>
            </a:r>
            <a:r>
              <a:rPr lang="en-US" sz="1800" noProof="0" dirty="0"/>
              <a:t>LLC isolation</a:t>
            </a:r>
            <a:r>
              <a:rPr lang="en-US" sz="1800" b="0" noProof="0" dirty="0"/>
              <a:t> &amp; improved </a:t>
            </a:r>
            <a:r>
              <a:rPr lang="en-US" sz="1800" noProof="0" dirty="0"/>
              <a:t>address translation</a:t>
            </a:r>
            <a:endParaRPr lang="en-US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226A781-3E9A-46A3-1B94-CCC30B4E8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Executive Summary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82C246-EC09-5E4E-6C6A-B7F2CF905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04BEE0-65E9-DCC3-4639-B8E7F17E0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3A49B3C-0E4A-A40D-DF57-C00C51043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February 6, 2026</a:t>
            </a:r>
          </a:p>
        </p:txBody>
      </p:sp>
    </p:spTree>
    <p:extLst>
      <p:ext uri="{BB962C8B-B14F-4D97-AF65-F5344CB8AC3E}">
        <p14:creationId xmlns:p14="http://schemas.microsoft.com/office/powerpoint/2010/main" val="330250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F2263-40A6-49AB-A71B-4228A4CBC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C28B9A-C24F-FE69-1486-CE31788A04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39" t="11488" r="2487" b="8723"/>
          <a:stretch>
            <a:fillRect/>
          </a:stretch>
        </p:blipFill>
        <p:spPr>
          <a:xfrm>
            <a:off x="3822569" y="2797502"/>
            <a:ext cx="5185244" cy="1135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B9127D-82E5-42D5-5545-E55FC9C1DC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773" b="8218"/>
          <a:stretch>
            <a:fillRect/>
          </a:stretch>
        </p:blipFill>
        <p:spPr>
          <a:xfrm>
            <a:off x="3754475" y="2841492"/>
            <a:ext cx="5321431" cy="1404593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9393D0A-7056-CA6E-3D10-1D7A8237D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8606672" cy="165332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2000" noProof="0" dirty="0"/>
              <a:t>Page Coloring</a:t>
            </a:r>
            <a:r>
              <a:rPr lang="en-US" sz="2000" b="0" noProof="0" dirty="0"/>
              <a:t>: Software-based approach for </a:t>
            </a:r>
            <a:r>
              <a:rPr lang="en-US" sz="2000" noProof="0" dirty="0"/>
              <a:t>partitioning</a:t>
            </a:r>
            <a:r>
              <a:rPr lang="en-US" sz="2000" b="0" noProof="0" dirty="0"/>
              <a:t> shared hardware components</a:t>
            </a:r>
          </a:p>
          <a:p>
            <a:pPr>
              <a:lnSpc>
                <a:spcPct val="100000"/>
              </a:lnSpc>
            </a:pPr>
            <a:r>
              <a:rPr lang="en-US" sz="2000" noProof="0" dirty="0"/>
              <a:t>Key idea: </a:t>
            </a:r>
            <a:r>
              <a:rPr lang="en-US" sz="2000" b="0" noProof="0" dirty="0"/>
              <a:t>bits of PFN can </a:t>
            </a:r>
            <a:r>
              <a:rPr lang="en-US" sz="2000" noProof="0" dirty="0"/>
              <a:t>influence</a:t>
            </a:r>
            <a:r>
              <a:rPr lang="en-US" sz="2000" b="0" noProof="0" dirty="0"/>
              <a:t> which </a:t>
            </a:r>
            <a:r>
              <a:rPr lang="en-US" sz="2000" noProof="0" dirty="0"/>
              <a:t>portions</a:t>
            </a:r>
            <a:r>
              <a:rPr lang="en-US" sz="2000" b="0" noProof="0" dirty="0"/>
              <a:t> of a </a:t>
            </a:r>
            <a:r>
              <a:rPr lang="en-US" sz="2000" noProof="0" dirty="0"/>
              <a:t>shared resource</a:t>
            </a:r>
            <a:r>
              <a:rPr lang="en-US" sz="2000" b="0" noProof="0" dirty="0"/>
              <a:t> a process can access </a:t>
            </a:r>
            <a:r>
              <a:rPr lang="en-US" sz="2000" b="0" noProof="0" dirty="0">
                <a:sym typeface="Wingdings" panose="05000000000000000000" pitchFamily="2" charset="2"/>
              </a:rPr>
              <a:t></a:t>
            </a:r>
            <a:r>
              <a:rPr lang="en-US" sz="2000" b="0" noProof="0" dirty="0"/>
              <a:t> </a:t>
            </a:r>
            <a:r>
              <a:rPr lang="en-US" sz="2000" noProof="0" dirty="0"/>
              <a:t>OS steers</a:t>
            </a:r>
            <a:r>
              <a:rPr lang="en-US" sz="2000" b="0" noProof="0" dirty="0"/>
              <a:t> frame </a:t>
            </a:r>
            <a:r>
              <a:rPr lang="en-US" sz="2000" noProof="0" dirty="0"/>
              <a:t>allocation</a:t>
            </a:r>
            <a:r>
              <a:rPr lang="en-US" sz="2000" b="0" noProof="0" dirty="0"/>
              <a:t> to achieve partitioning</a:t>
            </a:r>
          </a:p>
          <a:p>
            <a:pPr>
              <a:lnSpc>
                <a:spcPct val="100000"/>
              </a:lnSpc>
            </a:pPr>
            <a:r>
              <a:rPr lang="en-US" sz="2000" b="0" noProof="0" dirty="0"/>
              <a:t>Example: </a:t>
            </a:r>
            <a:r>
              <a:rPr lang="en-US" sz="2000" noProof="0" dirty="0"/>
              <a:t>LLC partitioning</a:t>
            </a:r>
          </a:p>
          <a:p>
            <a:pPr>
              <a:lnSpc>
                <a:spcPct val="100000"/>
              </a:lnSpc>
            </a:pPr>
            <a:endParaRPr lang="en-US" sz="2000" b="0" noProof="0" dirty="0"/>
          </a:p>
          <a:p>
            <a:pPr marL="0" indent="0">
              <a:lnSpc>
                <a:spcPct val="100000"/>
              </a:lnSpc>
              <a:buNone/>
            </a:pPr>
            <a:endParaRPr lang="en-US" sz="2000" b="0" noProof="0" dirty="0"/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75C16F7-00A6-606B-B556-97A3E3117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Page Coloring + Huge Pages (?)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43C10B-0F53-4C5E-035D-3906C16F3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27B8205-5194-34EA-9FFA-ACA1F10D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B0CE706-532A-944D-6B78-9695257F9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February 6, 2026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918C6EF-FFDC-2F66-06BF-6603181F9A29}"/>
              </a:ext>
            </a:extLst>
          </p:cNvPr>
          <p:cNvGrpSpPr/>
          <p:nvPr/>
        </p:nvGrpSpPr>
        <p:grpSpPr>
          <a:xfrm>
            <a:off x="857839" y="3267075"/>
            <a:ext cx="2055044" cy="916168"/>
            <a:chOff x="1117076" y="2571750"/>
            <a:chExt cx="2055044" cy="916168"/>
          </a:xfrm>
        </p:grpSpPr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29291CB8-AAD9-55B4-73E1-4798302C9923}"/>
                </a:ext>
              </a:extLst>
            </p:cNvPr>
            <p:cNvSpPr/>
            <p:nvPr/>
          </p:nvSpPr>
          <p:spPr>
            <a:xfrm>
              <a:off x="1117076" y="2571750"/>
              <a:ext cx="2055044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EB3BCC-1EA6-2752-DC83-9CB1B24F71DB}"/>
                </a:ext>
              </a:extLst>
            </p:cNvPr>
            <p:cNvSpPr txBox="1"/>
            <p:nvPr/>
          </p:nvSpPr>
          <p:spPr>
            <a:xfrm>
              <a:off x="1246105" y="2670142"/>
              <a:ext cx="1794039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noProof="0" dirty="0">
                  <a:solidFill>
                    <a:schemeClr val="bg1"/>
                  </a:solidFill>
                </a:rPr>
                <a:t>2</a:t>
              </a:r>
              <a:r>
                <a:rPr lang="en-US" sz="1600" i="1" baseline="30000" noProof="0" dirty="0">
                  <a:solidFill>
                    <a:schemeClr val="bg1"/>
                  </a:solidFill>
                </a:rPr>
                <a:t>color_bits </a:t>
              </a:r>
              <a:r>
                <a:rPr lang="en-US" sz="1600" noProof="0" dirty="0">
                  <a:solidFill>
                    <a:schemeClr val="bg1"/>
                  </a:solidFill>
                </a:rPr>
                <a:t>distinct cache domains</a:t>
              </a:r>
            </a:p>
          </p:txBody>
        </p:sp>
      </p:grp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12AAC954-1E09-E1AF-ADA3-CDA289426F09}"/>
              </a:ext>
            </a:extLst>
          </p:cNvPr>
          <p:cNvSpPr txBox="1">
            <a:spLocks/>
          </p:cNvSpPr>
          <p:nvPr/>
        </p:nvSpPr>
        <p:spPr>
          <a:xfrm>
            <a:off x="278091" y="2771285"/>
            <a:ext cx="8606672" cy="1518789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900" b="0" noProof="0" dirty="0"/>
              <a:t>When using </a:t>
            </a:r>
            <a:r>
              <a:rPr lang="en-US" sz="1900" noProof="0" dirty="0"/>
              <a:t>huge pages</a:t>
            </a:r>
            <a:r>
              <a:rPr lang="en-US" sz="1900" b="0" noProof="0" dirty="0"/>
              <a:t>:</a:t>
            </a:r>
          </a:p>
          <a:p>
            <a:pPr>
              <a:lnSpc>
                <a:spcPct val="100000"/>
              </a:lnSpc>
            </a:pPr>
            <a:endParaRPr lang="en-US" sz="2000" b="0" noProof="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sz="2000" b="0" noProof="0" dirty="0"/>
          </a:p>
          <a:p>
            <a:endParaRPr lang="en-US" b="0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93A5A7-CF14-4CE9-897D-80610F3FB22E}"/>
              </a:ext>
            </a:extLst>
          </p:cNvPr>
          <p:cNvGrpSpPr/>
          <p:nvPr/>
        </p:nvGrpSpPr>
        <p:grpSpPr>
          <a:xfrm>
            <a:off x="807660" y="3267075"/>
            <a:ext cx="2152454" cy="916168"/>
            <a:chOff x="1117076" y="2571750"/>
            <a:chExt cx="2055044" cy="916168"/>
          </a:xfrm>
        </p:grpSpPr>
        <p:sp>
          <p:nvSpPr>
            <p:cNvPr id="15" name="Cloud 14">
              <a:extLst>
                <a:ext uri="{FF2B5EF4-FFF2-40B4-BE49-F238E27FC236}">
                  <a16:creationId xmlns:a16="http://schemas.microsoft.com/office/drawing/2014/main" id="{6AF717E7-217B-141F-7550-D85C12043F5C}"/>
                </a:ext>
              </a:extLst>
            </p:cNvPr>
            <p:cNvSpPr/>
            <p:nvPr/>
          </p:nvSpPr>
          <p:spPr>
            <a:xfrm>
              <a:off x="1117076" y="2571750"/>
              <a:ext cx="2055044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109E8CD-2ED4-174C-E8D1-D782F72C6572}"/>
                </a:ext>
              </a:extLst>
            </p:cNvPr>
            <p:cNvSpPr txBox="1"/>
            <p:nvPr/>
          </p:nvSpPr>
          <p:spPr>
            <a:xfrm>
              <a:off x="1246105" y="2670142"/>
              <a:ext cx="1794039" cy="58477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noProof="0" dirty="0">
                  <a:solidFill>
                    <a:schemeClr val="bg1"/>
                  </a:solidFill>
                </a:rPr>
                <a:t>Huge page occupies all colors </a:t>
              </a:r>
              <a:r>
                <a:rPr lang="en-US" sz="1600" noProof="0" dirty="0">
                  <a:solidFill>
                    <a:schemeClr val="bg1"/>
                  </a:solidFill>
                  <a:sym typeface="Wingdings" panose="05000000000000000000" pitchFamily="2" charset="2"/>
                </a:rPr>
                <a:t></a:t>
              </a:r>
              <a:endParaRPr lang="en-US" sz="1600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C4E2437-52E6-A319-DA57-BA02BC43C432}"/>
              </a:ext>
            </a:extLst>
          </p:cNvPr>
          <p:cNvSpPr/>
          <p:nvPr/>
        </p:nvSpPr>
        <p:spPr>
          <a:xfrm>
            <a:off x="5874149" y="3144557"/>
            <a:ext cx="1867771" cy="431128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6E104B-4775-1660-2978-9FC0D966844F}"/>
              </a:ext>
            </a:extLst>
          </p:cNvPr>
          <p:cNvSpPr/>
          <p:nvPr/>
        </p:nvSpPr>
        <p:spPr>
          <a:xfrm>
            <a:off x="3837809" y="3134695"/>
            <a:ext cx="3939671" cy="466389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098F2F-8483-1D7A-EC10-554E4B1846E0}"/>
              </a:ext>
            </a:extLst>
          </p:cNvPr>
          <p:cNvSpPr/>
          <p:nvPr/>
        </p:nvSpPr>
        <p:spPr>
          <a:xfrm>
            <a:off x="5858908" y="3134696"/>
            <a:ext cx="1009251" cy="461010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430133-CDAF-876E-485D-1EC0E9AA27FD}"/>
              </a:ext>
            </a:extLst>
          </p:cNvPr>
          <p:cNvSpPr/>
          <p:nvPr/>
        </p:nvSpPr>
        <p:spPr>
          <a:xfrm>
            <a:off x="5786119" y="3163061"/>
            <a:ext cx="3173449" cy="361824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39A013-F913-1425-A4B8-D10CA7BDD70C}"/>
              </a:ext>
            </a:extLst>
          </p:cNvPr>
          <p:cNvSpPr/>
          <p:nvPr/>
        </p:nvSpPr>
        <p:spPr>
          <a:xfrm>
            <a:off x="5075099" y="4013797"/>
            <a:ext cx="1274902" cy="241203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345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F0B5D-3781-0289-CB8E-57A2AECF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AF29D01-0D90-7B72-8C46-21453F4546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6691942"/>
              </p:ext>
            </p:extLst>
          </p:nvPr>
        </p:nvGraphicFramePr>
        <p:xfrm>
          <a:off x="382429" y="887015"/>
          <a:ext cx="8379143" cy="295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itel 2">
            <a:extLst>
              <a:ext uri="{FF2B5EF4-FFF2-40B4-BE49-F238E27FC236}">
                <a16:creationId xmlns:a16="http://schemas.microsoft.com/office/drawing/2014/main" id="{202F0A53-BD21-7BA0-99D7-8B83B66E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Motivation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E03A6F-626F-C2E3-E50D-D9F7C151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2163807-1C0F-8210-3315-576F25618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F354322-73A7-0C1F-7616-255A3D98E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8CFF102-32B3-3DAB-256F-7ECF20C21BF8}"/>
              </a:ext>
            </a:extLst>
          </p:cNvPr>
          <p:cNvGrpSpPr/>
          <p:nvPr/>
        </p:nvGrpSpPr>
        <p:grpSpPr>
          <a:xfrm>
            <a:off x="6651767" y="3793956"/>
            <a:ext cx="1505881" cy="1231640"/>
            <a:chOff x="7144245" y="3633151"/>
            <a:chExt cx="1505881" cy="1231640"/>
          </a:xfrm>
        </p:grpSpPr>
        <p:pic>
          <p:nvPicPr>
            <p:cNvPr id="1028" name="Picture 4" descr="Idea - Free technology icons">
              <a:extLst>
                <a:ext uri="{FF2B5EF4-FFF2-40B4-BE49-F238E27FC236}">
                  <a16:creationId xmlns:a16="http://schemas.microsoft.com/office/drawing/2014/main" id="{A6611268-F0C5-F304-5ADF-C8A6021474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4245" y="4376312"/>
              <a:ext cx="488479" cy="488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90A46CE-BD9B-5FEB-1D96-B2182D3EC34C}"/>
                </a:ext>
              </a:extLst>
            </p:cNvPr>
            <p:cNvGrpSpPr/>
            <p:nvPr/>
          </p:nvGrpSpPr>
          <p:grpSpPr>
            <a:xfrm>
              <a:off x="7148945" y="3633151"/>
              <a:ext cx="1501181" cy="694345"/>
              <a:chOff x="7370252" y="3597200"/>
              <a:chExt cx="1279873" cy="730296"/>
            </a:xfrm>
          </p:grpSpPr>
          <p:sp>
            <p:nvSpPr>
              <p:cNvPr id="23" name="Thought Bubble: Cloud 22">
                <a:extLst>
                  <a:ext uri="{FF2B5EF4-FFF2-40B4-BE49-F238E27FC236}">
                    <a16:creationId xmlns:a16="http://schemas.microsoft.com/office/drawing/2014/main" id="{17E5A130-6EFE-0CD0-E040-2BFA3F676F73}"/>
                  </a:ext>
                </a:extLst>
              </p:cNvPr>
              <p:cNvSpPr/>
              <p:nvPr/>
            </p:nvSpPr>
            <p:spPr>
              <a:xfrm>
                <a:off x="7370252" y="3597200"/>
                <a:ext cx="1279873" cy="730296"/>
              </a:xfrm>
              <a:prstGeom prst="cloudCallou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BBF7FE3-747D-924C-2AB8-93E8D22E8B3E}"/>
                  </a:ext>
                </a:extLst>
              </p:cNvPr>
              <p:cNvSpPr txBox="1"/>
              <p:nvPr/>
            </p:nvSpPr>
            <p:spPr>
              <a:xfrm>
                <a:off x="7525582" y="3648544"/>
                <a:ext cx="1035633" cy="615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noProof="0" dirty="0">
                    <a:solidFill>
                      <a:schemeClr val="bg1"/>
                    </a:solidFill>
                  </a:rPr>
                  <a:t>Can we get both?</a:t>
                </a:r>
              </a:p>
            </p:txBody>
          </p:sp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4039558B-C23A-BC34-340D-3BA97E1D6A32}"/>
              </a:ext>
            </a:extLst>
          </p:cNvPr>
          <p:cNvSpPr/>
          <p:nvPr/>
        </p:nvSpPr>
        <p:spPr>
          <a:xfrm>
            <a:off x="3516030" y="3953622"/>
            <a:ext cx="2117574" cy="56940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LLC Contention: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>
                <a:solidFill>
                  <a:schemeClr val="bg1"/>
                </a:solidFill>
              </a:rPr>
              <a:t>1.41x slowdown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06865B-6ABE-A5A6-4570-1625F1BEA825}"/>
              </a:ext>
            </a:extLst>
          </p:cNvPr>
          <p:cNvSpPr/>
          <p:nvPr/>
        </p:nvSpPr>
        <p:spPr>
          <a:xfrm>
            <a:off x="7807088" y="1840374"/>
            <a:ext cx="350560" cy="1708153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7DE0233-11C5-A4AA-ED19-27692DA269AB}"/>
              </a:ext>
            </a:extLst>
          </p:cNvPr>
          <p:cNvSpPr/>
          <p:nvPr/>
        </p:nvSpPr>
        <p:spPr>
          <a:xfrm>
            <a:off x="3412628" y="3912322"/>
            <a:ext cx="2324379" cy="6543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Page Coloring: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>
                <a:solidFill>
                  <a:schemeClr val="bg1"/>
                </a:solidFill>
              </a:rPr>
              <a:t>reduce overhead to 1.18x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F1102E2-DD9C-B5F9-D5FD-CE3D7AEB3602}"/>
              </a:ext>
            </a:extLst>
          </p:cNvPr>
          <p:cNvSpPr/>
          <p:nvPr/>
        </p:nvSpPr>
        <p:spPr>
          <a:xfrm>
            <a:off x="8205192" y="2118163"/>
            <a:ext cx="335260" cy="14593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D01F09F-1644-09C1-31A4-68D58FCD697A}"/>
              </a:ext>
            </a:extLst>
          </p:cNvPr>
          <p:cNvSpPr/>
          <p:nvPr/>
        </p:nvSpPr>
        <p:spPr>
          <a:xfrm>
            <a:off x="3412628" y="3912322"/>
            <a:ext cx="2324379" cy="6543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Huge Pages (THP):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>
                <a:solidFill>
                  <a:schemeClr val="bg1"/>
                </a:solidFill>
              </a:rPr>
              <a:t>reduce overhead to 1.11x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50459D6-F906-9061-B467-B97631D55026}"/>
              </a:ext>
            </a:extLst>
          </p:cNvPr>
          <p:cNvSpPr/>
          <p:nvPr/>
        </p:nvSpPr>
        <p:spPr>
          <a:xfrm>
            <a:off x="8009052" y="2176041"/>
            <a:ext cx="335260" cy="138984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42270A-9860-BA17-9F09-AE6842331166}"/>
              </a:ext>
            </a:extLst>
          </p:cNvPr>
          <p:cNvSpPr/>
          <p:nvPr/>
        </p:nvSpPr>
        <p:spPr>
          <a:xfrm>
            <a:off x="2242167" y="1047310"/>
            <a:ext cx="2077074" cy="209439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en-US" noProof="0" dirty="0"/>
              <a:t>`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A36575-96A0-E5E4-859E-65DF54F4CC09}"/>
              </a:ext>
            </a:extLst>
          </p:cNvPr>
          <p:cNvSpPr/>
          <p:nvPr/>
        </p:nvSpPr>
        <p:spPr>
          <a:xfrm>
            <a:off x="6658017" y="1047310"/>
            <a:ext cx="1868728" cy="209439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EFA9AB-1CC5-4EAB-A24A-2943BC2C7D01}"/>
              </a:ext>
            </a:extLst>
          </p:cNvPr>
          <p:cNvSpPr/>
          <p:nvPr/>
        </p:nvSpPr>
        <p:spPr>
          <a:xfrm>
            <a:off x="4454636" y="1047310"/>
            <a:ext cx="2077074" cy="209439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542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11" grpId="0" animBg="1"/>
      <p:bldP spid="11" grpId="2" animBg="1"/>
      <p:bldP spid="11" grpId="3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C6F37-60BF-A6F4-A04D-19A5A3433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74C934-E13C-EE82-5D94-3C0078118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noProof="0" dirty="0"/>
              <a:t>Colored Huge Pages (CHP) vs. Prior Approaches</a:t>
            </a:r>
            <a:endParaRPr lang="en-US" sz="2000" b="0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18AF2E-46F4-879C-A233-222A4122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Prior Approaches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0059FE-B89A-6B01-1D45-AE27B943F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9ADA2BA-387F-1BE3-C7FE-F8E83A58B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3532EF-68E8-056A-A786-6BEFFCAC4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326885"/>
              </p:ext>
            </p:extLst>
          </p:nvPr>
        </p:nvGraphicFramePr>
        <p:xfrm>
          <a:off x="755136" y="1774070"/>
          <a:ext cx="7506880" cy="25546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1376">
                  <a:extLst>
                    <a:ext uri="{9D8B030D-6E8A-4147-A177-3AD203B41FA5}">
                      <a16:colId xmlns:a16="http://schemas.microsoft.com/office/drawing/2014/main" val="334447471"/>
                    </a:ext>
                  </a:extLst>
                </a:gridCol>
                <a:gridCol w="1501376">
                  <a:extLst>
                    <a:ext uri="{9D8B030D-6E8A-4147-A177-3AD203B41FA5}">
                      <a16:colId xmlns:a16="http://schemas.microsoft.com/office/drawing/2014/main" val="4137099342"/>
                    </a:ext>
                  </a:extLst>
                </a:gridCol>
                <a:gridCol w="1501376">
                  <a:extLst>
                    <a:ext uri="{9D8B030D-6E8A-4147-A177-3AD203B41FA5}">
                      <a16:colId xmlns:a16="http://schemas.microsoft.com/office/drawing/2014/main" val="3318328144"/>
                    </a:ext>
                  </a:extLst>
                </a:gridCol>
                <a:gridCol w="1501376">
                  <a:extLst>
                    <a:ext uri="{9D8B030D-6E8A-4147-A177-3AD203B41FA5}">
                      <a16:colId xmlns:a16="http://schemas.microsoft.com/office/drawing/2014/main" val="3307352045"/>
                    </a:ext>
                  </a:extLst>
                </a:gridCol>
                <a:gridCol w="1501376">
                  <a:extLst>
                    <a:ext uri="{9D8B030D-6E8A-4147-A177-3AD203B41FA5}">
                      <a16:colId xmlns:a16="http://schemas.microsoft.com/office/drawing/2014/main" val="1793484034"/>
                    </a:ext>
                  </a:extLst>
                </a:gridCol>
              </a:tblGrid>
              <a:tr h="591542"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Approach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Fragmentation Robustness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No Extra LLC Conflict Misses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HW/SW Compatibility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/>
                        <a:t>OS Design &amp; Evaluation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944834"/>
                  </a:ext>
                </a:extLst>
              </a:tr>
              <a:tr h="591542">
                <a:tc>
                  <a:txBody>
                    <a:bodyPr/>
                    <a:lstStyle/>
                    <a:p>
                      <a:pPr algn="ctr"/>
                      <a:r>
                        <a:rPr lang="en-US" b="0" noProof="0" dirty="0"/>
                        <a:t>Scattered </a:t>
                      </a:r>
                      <a:r>
                        <a:rPr lang="en-US" b="0" noProof="0" dirty="0" err="1"/>
                        <a:t>Superpages</a:t>
                      </a:r>
                      <a:r>
                        <a:rPr lang="en-US" b="0" noProof="0" dirty="0"/>
                        <a:t> </a:t>
                      </a:r>
                      <a:br>
                        <a:rPr lang="en-US" b="0" noProof="0" dirty="0"/>
                      </a:br>
                      <a:r>
                        <a:rPr lang="en-US" sz="1200" b="0" i="1" noProof="0" dirty="0"/>
                        <a:t>[ICCD ‘13]</a:t>
                      </a:r>
                      <a:endParaRPr lang="en-US" b="0" i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69376"/>
                  </a:ext>
                </a:extLst>
              </a:tr>
              <a:tr h="591542">
                <a:tc>
                  <a:txBody>
                    <a:bodyPr/>
                    <a:lstStyle/>
                    <a:p>
                      <a:pPr algn="ctr"/>
                      <a:r>
                        <a:rPr lang="en-US" b="0" noProof="0" dirty="0"/>
                        <a:t>SWAP </a:t>
                      </a:r>
                      <a:br>
                        <a:rPr lang="en-US" b="0" noProof="0" dirty="0"/>
                      </a:br>
                      <a:r>
                        <a:rPr lang="en-US" sz="1200" b="0" i="1" noProof="0" dirty="0"/>
                        <a:t>[DAC ‘14]</a:t>
                      </a:r>
                      <a:endParaRPr lang="en-US" b="0" i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960312"/>
                  </a:ext>
                </a:extLst>
              </a:tr>
              <a:tr h="591542"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/>
                        <a:t>Colored Huges Pages </a:t>
                      </a:r>
                    </a:p>
                    <a:p>
                      <a:pPr algn="ctr"/>
                      <a:r>
                        <a:rPr lang="en-US" sz="1200" b="0" i="1" noProof="0" dirty="0"/>
                        <a:t>(this work)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115497"/>
                  </a:ext>
                </a:extLst>
              </a:tr>
            </a:tbl>
          </a:graphicData>
        </a:graphic>
      </p:graphicFrame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2623098E-FC20-E81D-6D14-BF3E4BF2A1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0478" y="3157298"/>
            <a:ext cx="362932" cy="362932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A497D51E-D8C1-DE9C-5CD8-FD64F8C4A1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0478" y="3768966"/>
            <a:ext cx="362932" cy="362932"/>
          </a:xfrm>
          <a:prstGeom prst="rect">
            <a:avLst/>
          </a:prstGeom>
        </p:spPr>
      </p:pic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596D5FF7-DC74-BB62-6788-B7185D8742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7688" y="3768966"/>
            <a:ext cx="362932" cy="362932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023B3CCD-F1E1-1251-0FF9-66C0988BD2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5175" y="3768966"/>
            <a:ext cx="362932" cy="362932"/>
          </a:xfrm>
          <a:prstGeom prst="rect">
            <a:avLst/>
          </a:prstGeom>
        </p:spPr>
      </p:pic>
      <p:pic>
        <p:nvPicPr>
          <p:cNvPr id="13" name="Graphic 12" descr="Checkmark with solid fill">
            <a:extLst>
              <a:ext uri="{FF2B5EF4-FFF2-40B4-BE49-F238E27FC236}">
                <a16:creationId xmlns:a16="http://schemas.microsoft.com/office/drawing/2014/main" id="{888582FA-4E43-5659-C518-59E0123F0D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42849" y="3768966"/>
            <a:ext cx="362932" cy="362932"/>
          </a:xfrm>
          <a:prstGeom prst="rect">
            <a:avLst/>
          </a:prstGeom>
        </p:spPr>
      </p:pic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0B5FB2B6-AB62-5DAE-F208-EC7F51AEA9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2992" y="2534892"/>
            <a:ext cx="362932" cy="362932"/>
          </a:xfrm>
          <a:prstGeom prst="rect">
            <a:avLst/>
          </a:prstGeom>
        </p:spPr>
      </p:pic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B1EC3CAC-001C-E686-9B6F-230F45FBEF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5175" y="2534892"/>
            <a:ext cx="362932" cy="362932"/>
          </a:xfrm>
          <a:prstGeom prst="rect">
            <a:avLst/>
          </a:prstGeom>
        </p:spPr>
      </p:pic>
      <p:pic>
        <p:nvPicPr>
          <p:cNvPr id="17" name="Graphic 16" descr="Close with solid fill">
            <a:extLst>
              <a:ext uri="{FF2B5EF4-FFF2-40B4-BE49-F238E27FC236}">
                <a16:creationId xmlns:a16="http://schemas.microsoft.com/office/drawing/2014/main" id="{B8F3A322-48D4-5F02-DE3D-4310CDED00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0478" y="2533736"/>
            <a:ext cx="364088" cy="364088"/>
          </a:xfrm>
          <a:prstGeom prst="rect">
            <a:avLst/>
          </a:prstGeom>
        </p:spPr>
      </p:pic>
      <p:pic>
        <p:nvPicPr>
          <p:cNvPr id="19" name="Graphic 18" descr="Close with solid fill">
            <a:extLst>
              <a:ext uri="{FF2B5EF4-FFF2-40B4-BE49-F238E27FC236}">
                <a16:creationId xmlns:a16="http://schemas.microsoft.com/office/drawing/2014/main" id="{584AA2FE-B22F-8FC6-DF9B-D2150126BF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0258" y="3156720"/>
            <a:ext cx="364088" cy="364088"/>
          </a:xfrm>
          <a:prstGeom prst="rect">
            <a:avLst/>
          </a:prstGeom>
        </p:spPr>
      </p:pic>
      <p:pic>
        <p:nvPicPr>
          <p:cNvPr id="20" name="Graphic 19" descr="Close with solid fill">
            <a:extLst>
              <a:ext uri="{FF2B5EF4-FFF2-40B4-BE49-F238E27FC236}">
                <a16:creationId xmlns:a16="http://schemas.microsoft.com/office/drawing/2014/main" id="{14386316-2659-6AE9-41EA-989C4193A5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5175" y="3156720"/>
            <a:ext cx="364088" cy="364088"/>
          </a:xfrm>
          <a:prstGeom prst="rect">
            <a:avLst/>
          </a:prstGeom>
        </p:spPr>
      </p:pic>
      <p:pic>
        <p:nvPicPr>
          <p:cNvPr id="21" name="Graphic 20" descr="Close with solid fill">
            <a:extLst>
              <a:ext uri="{FF2B5EF4-FFF2-40B4-BE49-F238E27FC236}">
                <a16:creationId xmlns:a16="http://schemas.microsoft.com/office/drawing/2014/main" id="{F1A1F427-947D-5882-1302-D5AAAF3C3E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2849" y="3162302"/>
            <a:ext cx="364088" cy="364088"/>
          </a:xfrm>
          <a:prstGeom prst="rect">
            <a:avLst/>
          </a:prstGeom>
        </p:spPr>
      </p:pic>
      <p:pic>
        <p:nvPicPr>
          <p:cNvPr id="22" name="Graphic 21" descr="Close with solid fill">
            <a:extLst>
              <a:ext uri="{FF2B5EF4-FFF2-40B4-BE49-F238E27FC236}">
                <a16:creationId xmlns:a16="http://schemas.microsoft.com/office/drawing/2014/main" id="{FA688343-0838-B2CD-4588-1FAC056875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2849" y="2533736"/>
            <a:ext cx="364088" cy="364088"/>
          </a:xfrm>
          <a:prstGeom prst="rect">
            <a:avLst/>
          </a:prstGeom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92B6B503-5FAB-A1AD-65D5-F3B3E3F23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</p:spTree>
    <p:extLst>
      <p:ext uri="{BB962C8B-B14F-4D97-AF65-F5344CB8AC3E}">
        <p14:creationId xmlns:p14="http://schemas.microsoft.com/office/powerpoint/2010/main" val="203837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30AC4-8BD0-5A47-8E71-F40419B12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7">
            <a:extLst>
              <a:ext uri="{FF2B5EF4-FFF2-40B4-BE49-F238E27FC236}">
                <a16:creationId xmlns:a16="http://schemas.microsoft.com/office/drawing/2014/main" id="{FBDB7920-0140-1A76-41CA-8880BC434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752" y="3399305"/>
            <a:ext cx="958455" cy="27384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C1ADFC8-45F9-AB67-EA3A-B2CBE2ECB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101" y="1760629"/>
            <a:ext cx="3380746" cy="3143556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E45957F-F5CA-231E-2497-783E0BB70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933254"/>
            <a:ext cx="3755661" cy="369946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noProof="0" dirty="0"/>
              <a:t>Problem:</a:t>
            </a:r>
            <a:r>
              <a:rPr lang="en-US" sz="1800" b="0" noProof="0" dirty="0"/>
              <a:t> huge page occupies </a:t>
            </a:r>
            <a:br>
              <a:rPr lang="en-US" sz="1800" b="0" noProof="0" dirty="0"/>
            </a:br>
            <a:r>
              <a:rPr lang="en-US" sz="1800" noProof="0" dirty="0"/>
              <a:t>all</a:t>
            </a:r>
            <a:r>
              <a:rPr lang="en-US" sz="1800" b="0" noProof="0" dirty="0"/>
              <a:t> colors </a:t>
            </a:r>
            <a:r>
              <a:rPr lang="en-US" sz="1800" b="0" noProof="0" dirty="0">
                <a:sym typeface="Wingdings" panose="05000000000000000000" pitchFamily="2" charset="2"/>
              </a:rPr>
              <a:t></a:t>
            </a:r>
            <a:r>
              <a:rPr lang="en-US" sz="1800" b="0" noProof="0" dirty="0"/>
              <a:t> </a:t>
            </a:r>
            <a:r>
              <a:rPr lang="en-US" sz="1800" noProof="0" dirty="0"/>
              <a:t>no coloring possible</a:t>
            </a:r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DE26F24-35B1-2A9E-D04C-2E573D7E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Scattered </a:t>
            </a:r>
            <a:r>
              <a:rPr lang="en-US" noProof="0" dirty="0" err="1"/>
              <a:t>Superpages</a:t>
            </a:r>
            <a:r>
              <a:rPr lang="en-US" noProof="0" dirty="0"/>
              <a:t> </a:t>
            </a:r>
            <a:r>
              <a:rPr lang="en-US" sz="2200" i="1" noProof="0" dirty="0"/>
              <a:t>[ICCD </a:t>
            </a:r>
            <a:r>
              <a:rPr lang="en-US" sz="2200" b="0" i="1" noProof="0" dirty="0"/>
              <a:t>’</a:t>
            </a:r>
            <a:r>
              <a:rPr lang="en-US" sz="2200" i="1" noProof="0" dirty="0"/>
              <a:t>13]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F9509E-1F9B-C177-4A7B-5A091700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0293A1-254B-E189-9C22-EAE73424F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CD206FB-0289-0D7E-773B-F0936B148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2E2880-8C30-F3D2-7D48-7535734166C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112"/>
          <a:stretch>
            <a:fillRect/>
          </a:stretch>
        </p:blipFill>
        <p:spPr>
          <a:xfrm>
            <a:off x="217195" y="1822216"/>
            <a:ext cx="3592804" cy="2945047"/>
          </a:xfrm>
          <a:prstGeom prst="rect">
            <a:avLst/>
          </a:prstGeom>
        </p:spPr>
      </p:pic>
      <p:sp>
        <p:nvSpPr>
          <p:cNvPr id="12" name="Inhaltsplatzhalter 1">
            <a:extLst>
              <a:ext uri="{FF2B5EF4-FFF2-40B4-BE49-F238E27FC236}">
                <a16:creationId xmlns:a16="http://schemas.microsoft.com/office/drawing/2014/main" id="{FD05200E-2892-7986-ACB1-932DFAC05BC9}"/>
              </a:ext>
            </a:extLst>
          </p:cNvPr>
          <p:cNvSpPr txBox="1">
            <a:spLocks/>
          </p:cNvSpPr>
          <p:nvPr/>
        </p:nvSpPr>
        <p:spPr>
          <a:xfrm>
            <a:off x="5129753" y="933254"/>
            <a:ext cx="3634033" cy="3699469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800" noProof="0" dirty="0"/>
              <a:t>Approach: break</a:t>
            </a:r>
            <a:r>
              <a:rPr lang="en-US" sz="1800" b="0" noProof="0" dirty="0"/>
              <a:t> down </a:t>
            </a:r>
            <a:r>
              <a:rPr lang="en-US" sz="1800" noProof="0" dirty="0"/>
              <a:t>physical</a:t>
            </a:r>
            <a:r>
              <a:rPr lang="en-US" sz="1800" b="0" noProof="0" dirty="0"/>
              <a:t> </a:t>
            </a:r>
            <a:r>
              <a:rPr lang="en-US" sz="1800" noProof="0" dirty="0"/>
              <a:t>huge</a:t>
            </a:r>
            <a:r>
              <a:rPr lang="en-US" sz="1800" b="0" noProof="0" dirty="0"/>
              <a:t> page into </a:t>
            </a:r>
            <a:r>
              <a:rPr lang="en-US" sz="1800" noProof="0" dirty="0"/>
              <a:t>individual</a:t>
            </a:r>
            <a:r>
              <a:rPr lang="en-US" sz="1800" b="0" noProof="0" dirty="0"/>
              <a:t> base pages of the </a:t>
            </a:r>
            <a:r>
              <a:rPr lang="en-US" sz="1800" noProof="0" dirty="0"/>
              <a:t>desired color</a:t>
            </a:r>
          </a:p>
          <a:p>
            <a:endParaRPr lang="en-US" b="0" noProof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A4DC4B-C9C1-E710-4C8A-BA9876D878B7}"/>
              </a:ext>
            </a:extLst>
          </p:cNvPr>
          <p:cNvGrpSpPr/>
          <p:nvPr/>
        </p:nvGrpSpPr>
        <p:grpSpPr>
          <a:xfrm>
            <a:off x="3715733" y="3967362"/>
            <a:ext cx="1610412" cy="600164"/>
            <a:chOff x="1079369" y="3771977"/>
            <a:chExt cx="2469823" cy="9806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5F914DE-6BDC-F757-7697-A80C963EB003}"/>
                </a:ext>
              </a:extLst>
            </p:cNvPr>
            <p:cNvSpPr/>
            <p:nvPr/>
          </p:nvSpPr>
          <p:spPr>
            <a:xfrm>
              <a:off x="1079369" y="3771977"/>
              <a:ext cx="2469823" cy="944305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pic>
          <p:nvPicPr>
            <p:cNvPr id="10" name="Picture 4" descr="Idea - Free technology icons">
              <a:extLst>
                <a:ext uri="{FF2B5EF4-FFF2-40B4-BE49-F238E27FC236}">
                  <a16:creationId xmlns:a16="http://schemas.microsoft.com/office/drawing/2014/main" id="{7A06FFF9-1F0E-D274-2B98-DF72BEA0D3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505" y="3941784"/>
              <a:ext cx="488479" cy="488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4F548E-F8FE-DC5F-6B1F-A4683C7B3EC0}"/>
                </a:ext>
              </a:extLst>
            </p:cNvPr>
            <p:cNvSpPr txBox="1"/>
            <p:nvPr/>
          </p:nvSpPr>
          <p:spPr>
            <a:xfrm>
              <a:off x="1608984" y="3771977"/>
              <a:ext cx="1828080" cy="980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100" noProof="0" dirty="0">
                  <a:solidFill>
                    <a:schemeClr val="bg1"/>
                  </a:solidFill>
                </a:rPr>
                <a:t>Skip pages with colors other than the desired one</a:t>
              </a:r>
            </a:p>
          </p:txBody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19C0FF7-9A72-C4CA-9071-B5EA61B14D99}"/>
              </a:ext>
            </a:extLst>
          </p:cNvPr>
          <p:cNvSpPr/>
          <p:nvPr/>
        </p:nvSpPr>
        <p:spPr>
          <a:xfrm>
            <a:off x="8401156" y="3377044"/>
            <a:ext cx="525649" cy="296106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C74A0B4-DE85-5D2C-2389-9E09F1207AA4}"/>
              </a:ext>
            </a:extLst>
          </p:cNvPr>
          <p:cNvSpPr txBox="1"/>
          <p:nvPr/>
        </p:nvSpPr>
        <p:spPr>
          <a:xfrm>
            <a:off x="3670774" y="3797241"/>
            <a:ext cx="1700329" cy="79082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bg1"/>
                </a:solidFill>
              </a:rPr>
              <a:t>Problem: </a:t>
            </a:r>
            <a:r>
              <a:rPr lang="en-US" sz="1400" noProof="0" dirty="0">
                <a:solidFill>
                  <a:schemeClr val="bg1"/>
                </a:solidFill>
              </a:rPr>
              <a:t>massive physical contiguity required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355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1" grpId="0" animBg="1"/>
      <p:bldP spid="131" grpId="1" animBg="1"/>
      <p:bldP spid="1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0E6FA-EF31-CF3A-E44B-63AF6A5FB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8B59CB4-5C1C-D4A6-5AD3-BCAA2D34A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Colored Huge Pages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40927BE-CC71-06E5-4D3E-77E0B903E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111AE8-D0AB-3498-9DF5-140355C25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082" y="1049948"/>
            <a:ext cx="4225594" cy="2980472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6F605A-B86D-4DF2-A6A1-95F31EBAF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EB62839-6795-6287-A001-4A942E807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B42D71DA-CADD-1454-3C27-C7D5C692B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6749" y="1016813"/>
            <a:ext cx="3960845" cy="3026195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0F90E5C-C9CB-B569-A3E2-78A9FECFA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64" y="1016813"/>
            <a:ext cx="4970965" cy="3615910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000" u="sng" noProof="0" dirty="0"/>
              <a:t>Key Idea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allow </a:t>
            </a:r>
            <a:r>
              <a:rPr lang="en-US" sz="2000" noProof="0" dirty="0"/>
              <a:t>each 2MB </a:t>
            </a:r>
            <a:r>
              <a:rPr lang="en-US" sz="2000" noProof="0" dirty="0" err="1"/>
              <a:t>strided</a:t>
            </a:r>
            <a:r>
              <a:rPr lang="en-US" sz="2000" b="0" noProof="0" dirty="0"/>
              <a:t> </a:t>
            </a:r>
            <a:br>
              <a:rPr lang="en-US" sz="2000" b="0" noProof="0" dirty="0"/>
            </a:br>
            <a:r>
              <a:rPr lang="en-US" sz="2000" b="0" noProof="0" dirty="0"/>
              <a:t>mapping to </a:t>
            </a:r>
            <a:r>
              <a:rPr lang="en-US" sz="2000" noProof="0" dirty="0"/>
              <a:t>break</a:t>
            </a:r>
            <a:r>
              <a:rPr lang="en-US" sz="2000" b="0" noProof="0" dirty="0"/>
              <a:t> down into </a:t>
            </a:r>
            <a:r>
              <a:rPr lang="en-US" sz="2000" noProof="0" dirty="0"/>
              <a:t>multiple </a:t>
            </a:r>
            <a:br>
              <a:rPr lang="en-US" sz="2000" noProof="0" dirty="0"/>
            </a:br>
            <a:r>
              <a:rPr lang="en-US" sz="2000" noProof="0" dirty="0"/>
              <a:t>sub-mappings</a:t>
            </a:r>
            <a:r>
              <a:rPr lang="en-US" sz="2000" b="0" noProof="0" dirty="0"/>
              <a:t> (</a:t>
            </a:r>
            <a:r>
              <a:rPr lang="en-US" sz="2000" b="0" dirty="0" err="1"/>
              <a:t>i</a:t>
            </a:r>
            <a:r>
              <a:rPr lang="en-US" sz="2000" b="0" noProof="0" dirty="0"/>
              <a:t>.e., 8)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Each </a:t>
            </a:r>
            <a:r>
              <a:rPr lang="en-US" sz="1800" noProof="0" dirty="0"/>
              <a:t>256KB</a:t>
            </a:r>
            <a:r>
              <a:rPr lang="en-US" sz="1800" b="0" noProof="0" dirty="0"/>
              <a:t> sub-mapping </a:t>
            </a:r>
            <a:r>
              <a:rPr lang="en-US" sz="1800" noProof="0" dirty="0"/>
              <a:t>maintains</a:t>
            </a:r>
            <a:r>
              <a:rPr lang="en-US" sz="1800" b="0" noProof="0" dirty="0"/>
              <a:t> the </a:t>
            </a:r>
            <a:br>
              <a:rPr lang="en-US" sz="1800" b="0" noProof="0" dirty="0"/>
            </a:br>
            <a:r>
              <a:rPr lang="en-US" sz="1800" b="0" noProof="0" dirty="0"/>
              <a:t>same </a:t>
            </a:r>
            <a:r>
              <a:rPr lang="en-US" sz="1800" noProof="0" dirty="0" err="1"/>
              <a:t>strided</a:t>
            </a:r>
            <a:r>
              <a:rPr lang="en-US" sz="1800" b="0" noProof="0" dirty="0"/>
              <a:t> structure 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Can </a:t>
            </a:r>
            <a:r>
              <a:rPr lang="en-US" sz="1800" noProof="0" dirty="0"/>
              <a:t>begin independently</a:t>
            </a:r>
            <a:r>
              <a:rPr lang="en-US" sz="1800" b="0" noProof="0" dirty="0"/>
              <a:t> of the others</a:t>
            </a:r>
          </a:p>
          <a:p>
            <a:pPr lvl="1">
              <a:lnSpc>
                <a:spcPct val="100000"/>
              </a:lnSpc>
            </a:pPr>
            <a:r>
              <a:rPr lang="en-US" sz="1800" noProof="0" dirty="0"/>
              <a:t>Lowers contiguity</a:t>
            </a:r>
            <a:r>
              <a:rPr lang="en-US" sz="1800" b="0" noProof="0" dirty="0"/>
              <a:t> requirements</a:t>
            </a:r>
          </a:p>
          <a:p>
            <a:r>
              <a:rPr lang="en-US" sz="2000" noProof="0" dirty="0"/>
              <a:t>Hardware</a:t>
            </a:r>
            <a:r>
              <a:rPr lang="en-US" sz="2000" b="0" noProof="0" dirty="0"/>
              <a:t>: efficient translation with simple</a:t>
            </a:r>
            <a:br>
              <a:rPr lang="en-US" sz="2000" b="0" noProof="0" dirty="0"/>
            </a:br>
            <a:r>
              <a:rPr lang="en-US" sz="2000" b="0" noProof="0" dirty="0"/>
              <a:t>modifications in the </a:t>
            </a:r>
            <a:r>
              <a:rPr lang="en-US" sz="2000" noProof="0" dirty="0"/>
              <a:t>TLB</a:t>
            </a:r>
            <a:r>
              <a:rPr lang="en-US" sz="2000" b="0" noProof="0" dirty="0"/>
              <a:t> and </a:t>
            </a:r>
            <a:r>
              <a:rPr lang="en-US" sz="2000" noProof="0" dirty="0"/>
              <a:t>PTW</a:t>
            </a:r>
          </a:p>
          <a:p>
            <a:r>
              <a:rPr lang="en-US" sz="2000" noProof="0" dirty="0"/>
              <a:t>Software</a:t>
            </a:r>
            <a:r>
              <a:rPr lang="en-US" sz="2000" b="0" noProof="0" dirty="0"/>
              <a:t>: </a:t>
            </a:r>
            <a:r>
              <a:rPr lang="en-US" sz="2000" noProof="0" dirty="0"/>
              <a:t>OS constructs</a:t>
            </a:r>
            <a:r>
              <a:rPr lang="en-US" sz="2000" b="0" noProof="0" dirty="0"/>
              <a:t> and </a:t>
            </a:r>
            <a:r>
              <a:rPr lang="en-US" sz="2000" noProof="0" dirty="0"/>
              <a:t>installs</a:t>
            </a:r>
            <a:r>
              <a:rPr lang="en-US" sz="2000" b="0" noProof="0" dirty="0"/>
              <a:t> these mappings in process address space</a:t>
            </a:r>
          </a:p>
          <a:p>
            <a:pPr>
              <a:lnSpc>
                <a:spcPct val="100000"/>
              </a:lnSpc>
            </a:pPr>
            <a:endParaRPr lang="en-US" sz="2200" b="0" noProof="0" dirty="0"/>
          </a:p>
          <a:p>
            <a:pPr lvl="1">
              <a:lnSpc>
                <a:spcPct val="100000"/>
              </a:lnSpc>
            </a:pPr>
            <a:endParaRPr lang="en-US" b="0" noProof="0" dirty="0"/>
          </a:p>
          <a:p>
            <a:endParaRPr lang="en-US" b="0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77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5E953-9840-E408-26AC-3BB65D015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E6A7607-C57C-6392-2856-FD2508136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8606672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u="sng" noProof="0" dirty="0"/>
              <a:t>Challenge 1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need to </a:t>
            </a:r>
            <a:r>
              <a:rPr lang="en-US" sz="2000" noProof="0" dirty="0"/>
              <a:t>hold</a:t>
            </a:r>
            <a:r>
              <a:rPr lang="en-US" sz="2000" b="0" noProof="0" dirty="0"/>
              <a:t> 8 PFNs per CHP translation</a:t>
            </a:r>
          </a:p>
          <a:p>
            <a:pPr>
              <a:lnSpc>
                <a:spcPct val="100000"/>
              </a:lnSpc>
            </a:pPr>
            <a:r>
              <a:rPr lang="en-US" sz="2000" u="sng" noProof="0" dirty="0"/>
              <a:t>Solution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</a:t>
            </a:r>
            <a:r>
              <a:rPr lang="en-US" sz="2000" noProof="0" dirty="0"/>
              <a:t>widen</a:t>
            </a:r>
            <a:r>
              <a:rPr lang="en-US" sz="2000" b="0" noProof="0" dirty="0"/>
              <a:t> each </a:t>
            </a:r>
            <a:r>
              <a:rPr lang="en-US" sz="2000" noProof="0" dirty="0"/>
              <a:t>L2 TLB entry</a:t>
            </a:r>
            <a:r>
              <a:rPr lang="en-US" sz="2000" b="0" noProof="0" dirty="0"/>
              <a:t> to fit 7 additional PFNs</a:t>
            </a:r>
          </a:p>
          <a:p>
            <a:pPr lvl="1">
              <a:lnSpc>
                <a:spcPct val="100000"/>
              </a:lnSpc>
            </a:pPr>
            <a:r>
              <a:rPr lang="en-US" sz="1600" b="0" noProof="0" dirty="0"/>
              <a:t>More silicon required but indexing time remains practically unaffected</a:t>
            </a:r>
          </a:p>
          <a:p>
            <a:pPr marL="342900" lvl="1" indent="0">
              <a:lnSpc>
                <a:spcPct val="100000"/>
              </a:lnSpc>
              <a:buNone/>
            </a:pPr>
            <a:endParaRPr lang="en-US" sz="1800" b="0" noProof="0" dirty="0"/>
          </a:p>
          <a:p>
            <a:pPr marL="342900" lvl="1" indent="0">
              <a:lnSpc>
                <a:spcPct val="100000"/>
              </a:lnSpc>
              <a:buNone/>
            </a:pPr>
            <a:endParaRPr lang="en-US" sz="1800" b="0" noProof="0" dirty="0"/>
          </a:p>
          <a:p>
            <a:pPr>
              <a:lnSpc>
                <a:spcPct val="100000"/>
              </a:lnSpc>
            </a:pPr>
            <a:r>
              <a:rPr lang="en-US" sz="2000" b="0" noProof="0" dirty="0"/>
              <a:t>Looked up </a:t>
            </a:r>
            <a:r>
              <a:rPr lang="en-US" sz="2000" noProof="0" dirty="0"/>
              <a:t>after L1 TLB miss</a:t>
            </a:r>
          </a:p>
          <a:p>
            <a:pPr>
              <a:lnSpc>
                <a:spcPct val="100000"/>
              </a:lnSpc>
            </a:pPr>
            <a:r>
              <a:rPr lang="en-US" sz="2000" b="0" noProof="0" dirty="0"/>
              <a:t>Upon L2 TLB hit for a CHP, </a:t>
            </a:r>
            <a:r>
              <a:rPr lang="en-US" sz="2000" noProof="0" dirty="0"/>
              <a:t>construct &amp; install</a:t>
            </a:r>
            <a:r>
              <a:rPr lang="en-US" sz="2000" b="0" noProof="0" dirty="0"/>
              <a:t> 4KB entry in L1 TLB</a:t>
            </a:r>
          </a:p>
          <a:p>
            <a:pPr lvl="1"/>
            <a:endParaRPr lang="en-US" b="0" noProof="0" dirty="0"/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791A599-FCAF-0D34-AE52-29C85ED56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Enhanced L2 TLB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AFA7AD-76EB-0ABA-285D-D0D78C21D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3D26FA-0AE3-E45F-FA5F-A8B456E83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CD099182-8B80-9F3C-68CF-3AE8F3614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2E61432-FCC2-1323-EEAF-9AB007516D74}"/>
              </a:ext>
            </a:extLst>
          </p:cNvPr>
          <p:cNvGrpSpPr/>
          <p:nvPr/>
        </p:nvGrpSpPr>
        <p:grpSpPr>
          <a:xfrm>
            <a:off x="6848573" y="3606766"/>
            <a:ext cx="1833515" cy="1147583"/>
            <a:chOff x="1117077" y="2571750"/>
            <a:chExt cx="2055045" cy="916168"/>
          </a:xfrm>
        </p:grpSpPr>
        <p:sp>
          <p:nvSpPr>
            <p:cNvPr id="9" name="Cloud 8">
              <a:extLst>
                <a:ext uri="{FF2B5EF4-FFF2-40B4-BE49-F238E27FC236}">
                  <a16:creationId xmlns:a16="http://schemas.microsoft.com/office/drawing/2014/main" id="{E16CBF59-0B0A-3C48-7059-2572E7C4EB40}"/>
                </a:ext>
              </a:extLst>
            </p:cNvPr>
            <p:cNvSpPr/>
            <p:nvPr/>
          </p:nvSpPr>
          <p:spPr>
            <a:xfrm>
              <a:off x="1117077" y="2571750"/>
              <a:ext cx="2055045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E56AD7-9C83-1835-F02B-72B4237D84C0}"/>
                </a:ext>
              </a:extLst>
            </p:cNvPr>
            <p:cNvSpPr txBox="1"/>
            <p:nvPr/>
          </p:nvSpPr>
          <p:spPr>
            <a:xfrm>
              <a:off x="1303373" y="2644330"/>
              <a:ext cx="1706143" cy="73713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noProof="0" dirty="0">
                  <a:solidFill>
                    <a:schemeClr val="bg1"/>
                  </a:solidFill>
                </a:rPr>
                <a:t>Why only modify the L2 TLB?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AD68EC0-3F28-FD6A-3624-E97D9123A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23" y="2209766"/>
            <a:ext cx="7480554" cy="4636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794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EC67D-E29A-7E96-CB17-81A0A44E1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3F1C94E-2042-D2C8-0E3F-4D7C0423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7550870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u="sng" noProof="0" dirty="0"/>
              <a:t>Challenge 2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need to </a:t>
            </a:r>
            <a:r>
              <a:rPr lang="en-US" sz="2000" noProof="0" dirty="0"/>
              <a:t>retrieve</a:t>
            </a:r>
            <a:r>
              <a:rPr lang="en-US" sz="2000" b="0" noProof="0" dirty="0"/>
              <a:t> 8 PFNs per CHP translation</a:t>
            </a:r>
          </a:p>
          <a:p>
            <a:pPr>
              <a:lnSpc>
                <a:spcPct val="100000"/>
              </a:lnSpc>
            </a:pPr>
            <a:r>
              <a:rPr lang="en-US" sz="2000" u="sng" noProof="0" dirty="0"/>
              <a:t>Solution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retrieve </a:t>
            </a:r>
            <a:r>
              <a:rPr lang="en-US" sz="2000" noProof="0" dirty="0"/>
              <a:t>all 8 PFNs</a:t>
            </a:r>
            <a:r>
              <a:rPr lang="en-US" sz="2000" b="0" noProof="0" dirty="0"/>
              <a:t> with a </a:t>
            </a:r>
            <a:r>
              <a:rPr lang="en-US" sz="2000" noProof="0" dirty="0"/>
              <a:t>single memory reference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Fetching all 8 sub-mapping translations almost as cheap as fetching just one</a:t>
            </a:r>
            <a:endParaRPr lang="en-US" sz="1600" b="0" noProof="0" dirty="0"/>
          </a:p>
          <a:p>
            <a:pPr marL="0" indent="0">
              <a:lnSpc>
                <a:spcPct val="100000"/>
              </a:lnSpc>
              <a:buNone/>
            </a:pPr>
            <a:endParaRPr lang="en-US" sz="2000" b="0" noProof="0" dirty="0"/>
          </a:p>
          <a:p>
            <a:pPr marL="0" indent="0">
              <a:lnSpc>
                <a:spcPct val="100000"/>
              </a:lnSpc>
              <a:buNone/>
            </a:pPr>
            <a:endParaRPr lang="en-US" sz="2000" b="0" noProof="0" dirty="0"/>
          </a:p>
          <a:p>
            <a:pPr>
              <a:lnSpc>
                <a:spcPct val="100000"/>
              </a:lnSpc>
            </a:pPr>
            <a:endParaRPr lang="en-US" b="0" noProof="0" dirty="0"/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01FD251-EAF5-A10E-E020-A183EF00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Fetching CHP Translations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447F14-4927-5FB0-1C90-D2C20A6CD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6BDEC4E-835B-928C-CBA1-BD67E084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12DA0B8-219C-B6A0-332D-B99EFF27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E088D67-E364-5139-2A9F-6CD707D774A4}"/>
              </a:ext>
            </a:extLst>
          </p:cNvPr>
          <p:cNvGrpSpPr/>
          <p:nvPr/>
        </p:nvGrpSpPr>
        <p:grpSpPr>
          <a:xfrm>
            <a:off x="7466030" y="1864609"/>
            <a:ext cx="1622444" cy="1379259"/>
            <a:chOff x="7144245" y="3633151"/>
            <a:chExt cx="1505881" cy="1231640"/>
          </a:xfrm>
        </p:grpSpPr>
        <p:pic>
          <p:nvPicPr>
            <p:cNvPr id="15" name="Picture 4" descr="Idea - Free technology icons">
              <a:extLst>
                <a:ext uri="{FF2B5EF4-FFF2-40B4-BE49-F238E27FC236}">
                  <a16:creationId xmlns:a16="http://schemas.microsoft.com/office/drawing/2014/main" id="{A492F5D7-BB6A-6B09-E726-DD7F9A7C6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4245" y="4376312"/>
              <a:ext cx="488479" cy="488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98B95CC-52FF-1E3B-A861-75EEFE0B1C63}"/>
                </a:ext>
              </a:extLst>
            </p:cNvPr>
            <p:cNvGrpSpPr/>
            <p:nvPr/>
          </p:nvGrpSpPr>
          <p:grpSpPr>
            <a:xfrm>
              <a:off x="7148945" y="3633151"/>
              <a:ext cx="1501181" cy="708423"/>
              <a:chOff x="7370252" y="3597200"/>
              <a:chExt cx="1279873" cy="745103"/>
            </a:xfrm>
          </p:grpSpPr>
          <p:sp>
            <p:nvSpPr>
              <p:cNvPr id="17" name="Thought Bubble: Cloud 16">
                <a:extLst>
                  <a:ext uri="{FF2B5EF4-FFF2-40B4-BE49-F238E27FC236}">
                    <a16:creationId xmlns:a16="http://schemas.microsoft.com/office/drawing/2014/main" id="{37E77266-94D5-2D31-512F-4DCB681CA665}"/>
                  </a:ext>
                </a:extLst>
              </p:cNvPr>
              <p:cNvSpPr/>
              <p:nvPr/>
            </p:nvSpPr>
            <p:spPr>
              <a:xfrm>
                <a:off x="7370252" y="3597200"/>
                <a:ext cx="1279873" cy="730296"/>
              </a:xfrm>
              <a:prstGeom prst="cloudCallou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EB3B1B7-383F-F7BA-850E-67C1FDE1888B}"/>
                  </a:ext>
                </a:extLst>
              </p:cNvPr>
              <p:cNvSpPr txBox="1"/>
              <p:nvPr/>
            </p:nvSpPr>
            <p:spPr>
              <a:xfrm>
                <a:off x="7525582" y="3648544"/>
                <a:ext cx="1035633" cy="693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 dirty="0">
                    <a:solidFill>
                      <a:schemeClr val="bg1"/>
                    </a:solidFill>
                  </a:rPr>
                  <a:t>All 8 PFNs fit into </a:t>
                </a:r>
                <a:r>
                  <a:rPr lang="en-US" sz="1400" b="1" noProof="0" dirty="0">
                    <a:solidFill>
                      <a:schemeClr val="bg1"/>
                    </a:solidFill>
                  </a:rPr>
                  <a:t>one</a:t>
                </a:r>
                <a:r>
                  <a:rPr lang="en-US" sz="1400" noProof="0" dirty="0">
                    <a:solidFill>
                      <a:schemeClr val="bg1"/>
                    </a:solidFill>
                  </a:rPr>
                  <a:t> cache line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6864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79060-8AE8-828A-6B72-4CCCC5AE7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FACDEAA-8270-6FA8-BA5F-FE521520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Address Translation with CHP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289343-BC8A-E322-539D-88F21E538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A32513F-3701-03BE-751D-1AC6A6E6D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52D8EBA-E565-8F30-60F0-E5513472E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2979EC04-5411-6437-9EFD-84A584E4D7CB}"/>
              </a:ext>
            </a:extLst>
          </p:cNvPr>
          <p:cNvSpPr txBox="1"/>
          <p:nvPr/>
        </p:nvSpPr>
        <p:spPr>
          <a:xfrm rot="16200000">
            <a:off x="-448452" y="2545865"/>
            <a:ext cx="1593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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Parallel Lookup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BDCEE8E-1AA2-0F6E-5688-9DABF160583C}"/>
              </a:ext>
            </a:extLst>
          </p:cNvPr>
          <p:cNvSpPr txBox="1"/>
          <p:nvPr/>
        </p:nvSpPr>
        <p:spPr>
          <a:xfrm>
            <a:off x="910839" y="1830787"/>
            <a:ext cx="1525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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VPN Extraction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9F71115E-3774-C0FE-418F-ACE956AAD0D1}"/>
              </a:ext>
            </a:extLst>
          </p:cNvPr>
          <p:cNvSpPr txBox="1"/>
          <p:nvPr/>
        </p:nvSpPr>
        <p:spPr>
          <a:xfrm>
            <a:off x="4487438" y="982965"/>
            <a:ext cx="1846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Huge Page Offset</a:t>
            </a:r>
          </a:p>
        </p:txBody>
      </p:sp>
      <p:sp>
        <p:nvSpPr>
          <p:cNvPr id="214" name="Αριστερό άγκιστρο 10">
            <a:extLst>
              <a:ext uri="{FF2B5EF4-FFF2-40B4-BE49-F238E27FC236}">
                <a16:creationId xmlns:a16="http://schemas.microsoft.com/office/drawing/2014/main" id="{0E3E10D3-D7F9-2C59-0209-4F6FA191B221}"/>
              </a:ext>
            </a:extLst>
          </p:cNvPr>
          <p:cNvSpPr/>
          <p:nvPr/>
        </p:nvSpPr>
        <p:spPr>
          <a:xfrm rot="5400000" flipH="1" flipV="1">
            <a:off x="6035578" y="1467567"/>
            <a:ext cx="88696" cy="899182"/>
          </a:xfrm>
          <a:prstGeom prst="leftBrac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D754DEA-6D44-9CC7-F833-A672CCEF9EDE}"/>
              </a:ext>
            </a:extLst>
          </p:cNvPr>
          <p:cNvSpPr txBox="1"/>
          <p:nvPr/>
        </p:nvSpPr>
        <p:spPr>
          <a:xfrm>
            <a:off x="5560620" y="1902826"/>
            <a:ext cx="1061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base page offset</a:t>
            </a:r>
          </a:p>
        </p:txBody>
      </p:sp>
      <p:sp>
        <p:nvSpPr>
          <p:cNvPr id="216" name="Αριστερό άγκιστρο 32">
            <a:extLst>
              <a:ext uri="{FF2B5EF4-FFF2-40B4-BE49-F238E27FC236}">
                <a16:creationId xmlns:a16="http://schemas.microsoft.com/office/drawing/2014/main" id="{1FCF214C-7AAF-049C-A385-85B186BA5586}"/>
              </a:ext>
            </a:extLst>
          </p:cNvPr>
          <p:cNvSpPr/>
          <p:nvPr/>
        </p:nvSpPr>
        <p:spPr>
          <a:xfrm rot="5400000">
            <a:off x="5328146" y="182751"/>
            <a:ext cx="111636" cy="2310086"/>
          </a:xfrm>
          <a:prstGeom prst="leftBrac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7" name="Ομάδα 5">
            <a:extLst>
              <a:ext uri="{FF2B5EF4-FFF2-40B4-BE49-F238E27FC236}">
                <a16:creationId xmlns:a16="http://schemas.microsoft.com/office/drawing/2014/main" id="{E0A732EC-D2A9-3981-3BF1-088ECBD61080}"/>
              </a:ext>
            </a:extLst>
          </p:cNvPr>
          <p:cNvGrpSpPr/>
          <p:nvPr/>
        </p:nvGrpSpPr>
        <p:grpSpPr>
          <a:xfrm>
            <a:off x="2209044" y="1410856"/>
            <a:ext cx="4329963" cy="426433"/>
            <a:chOff x="2442075" y="276159"/>
            <a:chExt cx="5064556" cy="680720"/>
          </a:xfrm>
        </p:grpSpPr>
        <p:sp>
          <p:nvSpPr>
            <p:cNvPr id="268" name="Ορθογώνιο 26">
              <a:extLst>
                <a:ext uri="{FF2B5EF4-FFF2-40B4-BE49-F238E27FC236}">
                  <a16:creationId xmlns:a16="http://schemas.microsoft.com/office/drawing/2014/main" id="{9C454326-A07F-4480-459F-288CDB490302}"/>
                </a:ext>
              </a:extLst>
            </p:cNvPr>
            <p:cNvSpPr/>
            <p:nvPr/>
          </p:nvSpPr>
          <p:spPr>
            <a:xfrm>
              <a:off x="2442075" y="276159"/>
              <a:ext cx="2362556" cy="680720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pc="-50" noProof="0" dirty="0">
                  <a:solidFill>
                    <a:schemeClr val="tx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VPN</a:t>
              </a:r>
              <a:endParaRPr lang="en-US" sz="1600" spc="-50" noProof="0" dirty="0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69" name="Ορθογώνιο 6">
              <a:extLst>
                <a:ext uri="{FF2B5EF4-FFF2-40B4-BE49-F238E27FC236}">
                  <a16:creationId xmlns:a16="http://schemas.microsoft.com/office/drawing/2014/main" id="{6950BDAA-FD1F-7C8D-BCE1-2437F2C61CB5}"/>
                </a:ext>
              </a:extLst>
            </p:cNvPr>
            <p:cNvSpPr/>
            <p:nvPr/>
          </p:nvSpPr>
          <p:spPr>
            <a:xfrm>
              <a:off x="6426631" y="276159"/>
              <a:ext cx="1080000" cy="68072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Ορθογώνιο 22">
              <a:extLst>
                <a:ext uri="{FF2B5EF4-FFF2-40B4-BE49-F238E27FC236}">
                  <a16:creationId xmlns:a16="http://schemas.microsoft.com/office/drawing/2014/main" id="{C8A28D1B-4988-F7A0-EEC3-D0C53FC422C2}"/>
                </a:ext>
              </a:extLst>
            </p:cNvPr>
            <p:cNvSpPr/>
            <p:nvPr/>
          </p:nvSpPr>
          <p:spPr>
            <a:xfrm>
              <a:off x="5092631" y="276159"/>
              <a:ext cx="1343530" cy="6807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Ορθογώνιο 24">
              <a:extLst>
                <a:ext uri="{FF2B5EF4-FFF2-40B4-BE49-F238E27FC236}">
                  <a16:creationId xmlns:a16="http://schemas.microsoft.com/office/drawing/2014/main" id="{9C87476C-A554-16F3-5EE5-C463017629A2}"/>
                </a:ext>
              </a:extLst>
            </p:cNvPr>
            <p:cNvSpPr/>
            <p:nvPr/>
          </p:nvSpPr>
          <p:spPr>
            <a:xfrm>
              <a:off x="4804631" y="276159"/>
              <a:ext cx="288000" cy="68072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8" name="Ομάδα 14">
            <a:extLst>
              <a:ext uri="{FF2B5EF4-FFF2-40B4-BE49-F238E27FC236}">
                <a16:creationId xmlns:a16="http://schemas.microsoft.com/office/drawing/2014/main" id="{C8413E3B-3276-6043-2B2C-502E6277EA40}"/>
              </a:ext>
            </a:extLst>
          </p:cNvPr>
          <p:cNvGrpSpPr/>
          <p:nvPr/>
        </p:nvGrpSpPr>
        <p:grpSpPr>
          <a:xfrm>
            <a:off x="5068117" y="4044579"/>
            <a:ext cx="3161965" cy="426433"/>
            <a:chOff x="2442075" y="276159"/>
            <a:chExt cx="3698403" cy="680720"/>
          </a:xfrm>
        </p:grpSpPr>
        <p:sp>
          <p:nvSpPr>
            <p:cNvPr id="266" name="Ορθογώνιο 17">
              <a:extLst>
                <a:ext uri="{FF2B5EF4-FFF2-40B4-BE49-F238E27FC236}">
                  <a16:creationId xmlns:a16="http://schemas.microsoft.com/office/drawing/2014/main" id="{E6756677-8E7F-B006-D97C-C0D3EEBB8D8C}"/>
                </a:ext>
              </a:extLst>
            </p:cNvPr>
            <p:cNvSpPr/>
            <p:nvPr/>
          </p:nvSpPr>
          <p:spPr>
            <a:xfrm>
              <a:off x="2442075" y="276159"/>
              <a:ext cx="2362556" cy="68072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Target PFN</a:t>
              </a:r>
              <a:endParaRPr lang="en-US" sz="1400" baseline="-250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67" name="Ορθογώνιο 29">
              <a:extLst>
                <a:ext uri="{FF2B5EF4-FFF2-40B4-BE49-F238E27FC236}">
                  <a16:creationId xmlns:a16="http://schemas.microsoft.com/office/drawing/2014/main" id="{CF64F6E5-F9FC-9D0F-4451-63DC0550CCC4}"/>
                </a:ext>
              </a:extLst>
            </p:cNvPr>
            <p:cNvSpPr/>
            <p:nvPr/>
          </p:nvSpPr>
          <p:spPr>
            <a:xfrm>
              <a:off x="4798315" y="276159"/>
              <a:ext cx="1342163" cy="680720"/>
            </a:xfrm>
            <a:prstGeom prst="rect">
              <a:avLst/>
            </a:prstGeom>
            <a:solidFill>
              <a:srgbClr val="F6BE98"/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chemeClr val="tx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huge offset</a:t>
              </a:r>
            </a:p>
          </p:txBody>
        </p:sp>
      </p:grpSp>
      <p:sp>
        <p:nvSpPr>
          <p:cNvPr id="219" name="Ορθογώνιο 80">
            <a:extLst>
              <a:ext uri="{FF2B5EF4-FFF2-40B4-BE49-F238E27FC236}">
                <a16:creationId xmlns:a16="http://schemas.microsoft.com/office/drawing/2014/main" id="{45C853D7-1932-E9A3-D946-5A4BB3B9C696}"/>
              </a:ext>
            </a:extLst>
          </p:cNvPr>
          <p:cNvSpPr/>
          <p:nvPr/>
        </p:nvSpPr>
        <p:spPr>
          <a:xfrm>
            <a:off x="5343114" y="2540720"/>
            <a:ext cx="2564835" cy="437586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noProof="0" dirty="0" err="1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page_index</a:t>
            </a:r>
            <a:r>
              <a:rPr lang="en-US" sz="1400" noProof="0" dirty="0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 * </a:t>
            </a:r>
            <a:r>
              <a:rPr lang="en-US" sz="1400" noProof="0" dirty="0" err="1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num_colors</a:t>
            </a:r>
            <a:endParaRPr lang="en-US" sz="1400" noProof="0" dirty="0">
              <a:solidFill>
                <a:schemeClr val="tx1"/>
              </a:solidFill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20" name="Ευθεία γραμμή σύνδεσης 119">
            <a:extLst>
              <a:ext uri="{FF2B5EF4-FFF2-40B4-BE49-F238E27FC236}">
                <a16:creationId xmlns:a16="http://schemas.microsoft.com/office/drawing/2014/main" id="{B75CA88B-4007-C98E-714E-ADB3CE80C9D9}"/>
              </a:ext>
            </a:extLst>
          </p:cNvPr>
          <p:cNvCxnSpPr/>
          <p:nvPr/>
        </p:nvCxnSpPr>
        <p:spPr>
          <a:xfrm>
            <a:off x="3216659" y="1872811"/>
            <a:ext cx="0" cy="2446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Ευθεία γραμμή σύνδεσης 120">
            <a:extLst>
              <a:ext uri="{FF2B5EF4-FFF2-40B4-BE49-F238E27FC236}">
                <a16:creationId xmlns:a16="http://schemas.microsoft.com/office/drawing/2014/main" id="{E5AF0534-754D-9117-F526-B7B39A011956}"/>
              </a:ext>
            </a:extLst>
          </p:cNvPr>
          <p:cNvCxnSpPr>
            <a:cxnSpLocks/>
          </p:cNvCxnSpPr>
          <p:nvPr/>
        </p:nvCxnSpPr>
        <p:spPr>
          <a:xfrm flipH="1" flipV="1">
            <a:off x="471922" y="2105013"/>
            <a:ext cx="2741748" cy="6363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Ευθεία γραμμή σύνδεσης 126">
            <a:extLst>
              <a:ext uri="{FF2B5EF4-FFF2-40B4-BE49-F238E27FC236}">
                <a16:creationId xmlns:a16="http://schemas.microsoft.com/office/drawing/2014/main" id="{3B7F10BF-FF4E-2B27-0C2D-F94812416E96}"/>
              </a:ext>
            </a:extLst>
          </p:cNvPr>
          <p:cNvCxnSpPr>
            <a:cxnSpLocks/>
          </p:cNvCxnSpPr>
          <p:nvPr/>
        </p:nvCxnSpPr>
        <p:spPr>
          <a:xfrm>
            <a:off x="471922" y="2105013"/>
            <a:ext cx="0" cy="1167770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Ευθεία γραμμή σύνδεσης 133">
            <a:extLst>
              <a:ext uri="{FF2B5EF4-FFF2-40B4-BE49-F238E27FC236}">
                <a16:creationId xmlns:a16="http://schemas.microsoft.com/office/drawing/2014/main" id="{99A4FE64-6BEE-A402-1303-66FD8A1D1855}"/>
              </a:ext>
            </a:extLst>
          </p:cNvPr>
          <p:cNvCxnSpPr>
            <a:cxnSpLocks/>
          </p:cNvCxnSpPr>
          <p:nvPr/>
        </p:nvCxnSpPr>
        <p:spPr>
          <a:xfrm>
            <a:off x="4362145" y="1880721"/>
            <a:ext cx="0" cy="499770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>
            <a:extLst>
              <a:ext uri="{FF2B5EF4-FFF2-40B4-BE49-F238E27FC236}">
                <a16:creationId xmlns:a16="http://schemas.microsoft.com/office/drawing/2014/main" id="{6ABD4861-FF57-8667-41FA-AE1181440BA1}"/>
              </a:ext>
            </a:extLst>
          </p:cNvPr>
          <p:cNvSpPr txBox="1"/>
          <p:nvPr/>
        </p:nvSpPr>
        <p:spPr>
          <a:xfrm>
            <a:off x="2119453" y="2103558"/>
            <a:ext cx="2268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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Sub-entry Index Calculation</a:t>
            </a:r>
            <a:endParaRPr lang="en-US" sz="120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225" name="Οβάλ 149">
            <a:extLst>
              <a:ext uri="{FF2B5EF4-FFF2-40B4-BE49-F238E27FC236}">
                <a16:creationId xmlns:a16="http://schemas.microsoft.com/office/drawing/2014/main" id="{664F74EF-B8E1-6B8B-EB97-336817201AC9}"/>
              </a:ext>
            </a:extLst>
          </p:cNvPr>
          <p:cNvSpPr>
            <a:spLocks/>
          </p:cNvSpPr>
          <p:nvPr/>
        </p:nvSpPr>
        <p:spPr>
          <a:xfrm>
            <a:off x="6462229" y="3347009"/>
            <a:ext cx="338328" cy="33832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226" name="Ευθεία γραμμή σύνδεσης 157">
            <a:extLst>
              <a:ext uri="{FF2B5EF4-FFF2-40B4-BE49-F238E27FC236}">
                <a16:creationId xmlns:a16="http://schemas.microsoft.com/office/drawing/2014/main" id="{584B2617-D97D-6A6E-B8B5-6A9E30B99877}"/>
              </a:ext>
            </a:extLst>
          </p:cNvPr>
          <p:cNvCxnSpPr>
            <a:cxnSpLocks/>
          </p:cNvCxnSpPr>
          <p:nvPr/>
        </p:nvCxnSpPr>
        <p:spPr>
          <a:xfrm>
            <a:off x="6624604" y="3751178"/>
            <a:ext cx="1856" cy="251743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8A1FFC73-F58E-29A0-A2F9-E412E985B205}"/>
              </a:ext>
            </a:extLst>
          </p:cNvPr>
          <p:cNvSpPr txBox="1"/>
          <p:nvPr/>
        </p:nvSpPr>
        <p:spPr>
          <a:xfrm>
            <a:off x="6660485" y="3701680"/>
            <a:ext cx="2019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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Final PFN Calculation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36896D86-24A7-7273-CFB2-86779A684BBD}"/>
              </a:ext>
            </a:extLst>
          </p:cNvPr>
          <p:cNvSpPr txBox="1"/>
          <p:nvPr/>
        </p:nvSpPr>
        <p:spPr>
          <a:xfrm>
            <a:off x="6657041" y="3036387"/>
            <a:ext cx="2350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pc="-1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</a:t>
            </a:r>
            <a:r>
              <a:rPr lang="en-US" sz="1200" spc="-1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spc="-1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Page Offset Computation</a:t>
            </a:r>
          </a:p>
        </p:txBody>
      </p:sp>
      <p:cxnSp>
        <p:nvCxnSpPr>
          <p:cNvPr id="229" name="Ευθεία γραμμή σύνδεσης 160">
            <a:extLst>
              <a:ext uri="{FF2B5EF4-FFF2-40B4-BE49-F238E27FC236}">
                <a16:creationId xmlns:a16="http://schemas.microsoft.com/office/drawing/2014/main" id="{8CBEA3BD-5B59-A9ED-E59F-F7975FC3A2EE}"/>
              </a:ext>
            </a:extLst>
          </p:cNvPr>
          <p:cNvCxnSpPr>
            <a:cxnSpLocks/>
          </p:cNvCxnSpPr>
          <p:nvPr/>
        </p:nvCxnSpPr>
        <p:spPr>
          <a:xfrm>
            <a:off x="5394973" y="971857"/>
            <a:ext cx="0" cy="11033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Ευθεία γραμμή σύνδεσης 161">
            <a:extLst>
              <a:ext uri="{FF2B5EF4-FFF2-40B4-BE49-F238E27FC236}">
                <a16:creationId xmlns:a16="http://schemas.microsoft.com/office/drawing/2014/main" id="{9619980E-E7C8-619F-26FD-259C2B173F27}"/>
              </a:ext>
            </a:extLst>
          </p:cNvPr>
          <p:cNvCxnSpPr>
            <a:cxnSpLocks/>
            <a:endCxn id="213" idx="0"/>
          </p:cNvCxnSpPr>
          <p:nvPr/>
        </p:nvCxnSpPr>
        <p:spPr>
          <a:xfrm flipH="1" flipV="1">
            <a:off x="5410789" y="982965"/>
            <a:ext cx="3317260" cy="9672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Ευθεία γραμμή σύνδεσης 162">
            <a:extLst>
              <a:ext uri="{FF2B5EF4-FFF2-40B4-BE49-F238E27FC236}">
                <a16:creationId xmlns:a16="http://schemas.microsoft.com/office/drawing/2014/main" id="{3215FBE3-798A-2FC8-1F81-3A3749A76DCC}"/>
              </a:ext>
            </a:extLst>
          </p:cNvPr>
          <p:cNvCxnSpPr>
            <a:cxnSpLocks/>
          </p:cNvCxnSpPr>
          <p:nvPr/>
        </p:nvCxnSpPr>
        <p:spPr>
          <a:xfrm>
            <a:off x="8735523" y="992637"/>
            <a:ext cx="14331" cy="3618316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Ευθεία γραμμή σύνδεσης 164">
            <a:extLst>
              <a:ext uri="{FF2B5EF4-FFF2-40B4-BE49-F238E27FC236}">
                <a16:creationId xmlns:a16="http://schemas.microsoft.com/office/drawing/2014/main" id="{B7C5D190-755C-F4A9-CBE0-61ED4B5EAE63}"/>
              </a:ext>
            </a:extLst>
          </p:cNvPr>
          <p:cNvCxnSpPr>
            <a:cxnSpLocks/>
          </p:cNvCxnSpPr>
          <p:nvPr/>
        </p:nvCxnSpPr>
        <p:spPr>
          <a:xfrm flipH="1">
            <a:off x="7664062" y="4612146"/>
            <a:ext cx="1085791" cy="3863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Ευθεία γραμμή σύνδεσης 166">
            <a:extLst>
              <a:ext uri="{FF2B5EF4-FFF2-40B4-BE49-F238E27FC236}">
                <a16:creationId xmlns:a16="http://schemas.microsoft.com/office/drawing/2014/main" id="{F15AC938-D9CF-3781-28F6-92F6D12C0424}"/>
              </a:ext>
            </a:extLst>
          </p:cNvPr>
          <p:cNvCxnSpPr>
            <a:cxnSpLocks/>
          </p:cNvCxnSpPr>
          <p:nvPr/>
        </p:nvCxnSpPr>
        <p:spPr>
          <a:xfrm flipV="1">
            <a:off x="7664126" y="4460457"/>
            <a:ext cx="0" cy="150496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3CC220F2-A11A-946B-B2FE-7D1A154B13D5}"/>
              </a:ext>
            </a:extLst>
          </p:cNvPr>
          <p:cNvSpPr txBox="1"/>
          <p:nvPr/>
        </p:nvSpPr>
        <p:spPr>
          <a:xfrm>
            <a:off x="4475147" y="1924521"/>
            <a:ext cx="8976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page </a:t>
            </a:r>
            <a:br>
              <a:rPr lang="en-US" sz="11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sz="11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index</a:t>
            </a:r>
            <a:endParaRPr lang="en-US" sz="110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35" name="Ευθεία γραμμή σύνδεσης 175">
            <a:extLst>
              <a:ext uri="{FF2B5EF4-FFF2-40B4-BE49-F238E27FC236}">
                <a16:creationId xmlns:a16="http://schemas.microsoft.com/office/drawing/2014/main" id="{A42D4F4D-4F9F-3A13-1022-7E9A26810A4B}"/>
              </a:ext>
            </a:extLst>
          </p:cNvPr>
          <p:cNvCxnSpPr>
            <a:cxnSpLocks/>
          </p:cNvCxnSpPr>
          <p:nvPr/>
        </p:nvCxnSpPr>
        <p:spPr>
          <a:xfrm flipV="1">
            <a:off x="4923963" y="2306174"/>
            <a:ext cx="0" cy="58317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Ευθεία γραμμή σύνδεσης 177">
            <a:extLst>
              <a:ext uri="{FF2B5EF4-FFF2-40B4-BE49-F238E27FC236}">
                <a16:creationId xmlns:a16="http://schemas.microsoft.com/office/drawing/2014/main" id="{130519BC-EBE1-CF27-364C-173FC36E8365}"/>
              </a:ext>
            </a:extLst>
          </p:cNvPr>
          <p:cNvCxnSpPr>
            <a:cxnSpLocks/>
          </p:cNvCxnSpPr>
          <p:nvPr/>
        </p:nvCxnSpPr>
        <p:spPr>
          <a:xfrm flipH="1">
            <a:off x="4923962" y="2364855"/>
            <a:ext cx="1697790" cy="796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Ευθεία γραμμή σύνδεσης 179">
            <a:extLst>
              <a:ext uri="{FF2B5EF4-FFF2-40B4-BE49-F238E27FC236}">
                <a16:creationId xmlns:a16="http://schemas.microsoft.com/office/drawing/2014/main" id="{1156BDC1-153E-2EDD-0698-478E880399A1}"/>
              </a:ext>
            </a:extLst>
          </p:cNvPr>
          <p:cNvCxnSpPr>
            <a:cxnSpLocks/>
          </p:cNvCxnSpPr>
          <p:nvPr/>
        </p:nvCxnSpPr>
        <p:spPr>
          <a:xfrm>
            <a:off x="6624989" y="2364855"/>
            <a:ext cx="1086" cy="145723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Αριστερό άγκιστρο 180">
            <a:extLst>
              <a:ext uri="{FF2B5EF4-FFF2-40B4-BE49-F238E27FC236}">
                <a16:creationId xmlns:a16="http://schemas.microsoft.com/office/drawing/2014/main" id="{783C5567-6997-7490-C8E0-FC6BF6A46718}"/>
              </a:ext>
            </a:extLst>
          </p:cNvPr>
          <p:cNvSpPr/>
          <p:nvPr/>
        </p:nvSpPr>
        <p:spPr>
          <a:xfrm rot="5400000" flipH="1" flipV="1">
            <a:off x="4859669" y="1241426"/>
            <a:ext cx="104728" cy="1366222"/>
          </a:xfrm>
          <a:prstGeom prst="leftBrac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BDD21CA4-7F71-3465-FBFB-C499D3EB8AE6}"/>
              </a:ext>
            </a:extLst>
          </p:cNvPr>
          <p:cNvSpPr txBox="1"/>
          <p:nvPr/>
        </p:nvSpPr>
        <p:spPr>
          <a:xfrm>
            <a:off x="4178169" y="3188907"/>
            <a:ext cx="1780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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Sub-entry Extraction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D7981E7-8C3A-CD76-3A6F-0C5FF771D1E1}"/>
              </a:ext>
            </a:extLst>
          </p:cNvPr>
          <p:cNvSpPr txBox="1"/>
          <p:nvPr/>
        </p:nvSpPr>
        <p:spPr>
          <a:xfrm>
            <a:off x="2320645" y="2560394"/>
            <a:ext cx="167859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Extended L2 TLB</a:t>
            </a:r>
          </a:p>
        </p:txBody>
      </p:sp>
      <p:cxnSp>
        <p:nvCxnSpPr>
          <p:cNvPr id="241" name="Ευθεία γραμμή σύνδεσης 129">
            <a:extLst>
              <a:ext uri="{FF2B5EF4-FFF2-40B4-BE49-F238E27FC236}">
                <a16:creationId xmlns:a16="http://schemas.microsoft.com/office/drawing/2014/main" id="{FD5D9215-B9C2-36FC-1068-04A381B6B39B}"/>
              </a:ext>
            </a:extLst>
          </p:cNvPr>
          <p:cNvCxnSpPr>
            <a:cxnSpLocks/>
          </p:cNvCxnSpPr>
          <p:nvPr/>
        </p:nvCxnSpPr>
        <p:spPr>
          <a:xfrm>
            <a:off x="471922" y="3272783"/>
            <a:ext cx="326775" cy="0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Ευθεία γραμμή σύνδεσης 135">
            <a:extLst>
              <a:ext uri="{FF2B5EF4-FFF2-40B4-BE49-F238E27FC236}">
                <a16:creationId xmlns:a16="http://schemas.microsoft.com/office/drawing/2014/main" id="{FBB9508A-23F4-754E-DC1F-D308088BF418}"/>
              </a:ext>
            </a:extLst>
          </p:cNvPr>
          <p:cNvCxnSpPr>
            <a:cxnSpLocks/>
          </p:cNvCxnSpPr>
          <p:nvPr/>
        </p:nvCxnSpPr>
        <p:spPr>
          <a:xfrm flipH="1">
            <a:off x="2191054" y="2380492"/>
            <a:ext cx="2169462" cy="0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Ομάδα 9">
            <a:extLst>
              <a:ext uri="{FF2B5EF4-FFF2-40B4-BE49-F238E27FC236}">
                <a16:creationId xmlns:a16="http://schemas.microsoft.com/office/drawing/2014/main" id="{DC94E768-1039-BB0C-9FC4-D24BAA712D23}"/>
              </a:ext>
            </a:extLst>
          </p:cNvPr>
          <p:cNvGrpSpPr/>
          <p:nvPr/>
        </p:nvGrpSpPr>
        <p:grpSpPr>
          <a:xfrm>
            <a:off x="798957" y="2380492"/>
            <a:ext cx="3133799" cy="1909592"/>
            <a:chOff x="1342637" y="1902369"/>
            <a:chExt cx="3665458" cy="3048304"/>
          </a:xfrm>
        </p:grpSpPr>
        <p:sp>
          <p:nvSpPr>
            <p:cNvPr id="254" name="Ορθογώνιο 19">
              <a:extLst>
                <a:ext uri="{FF2B5EF4-FFF2-40B4-BE49-F238E27FC236}">
                  <a16:creationId xmlns:a16="http://schemas.microsoft.com/office/drawing/2014/main" id="{21CAE90E-523B-7019-C26F-9B14D6892DB9}"/>
                </a:ext>
              </a:extLst>
            </p:cNvPr>
            <p:cNvSpPr/>
            <p:nvPr/>
          </p:nvSpPr>
          <p:spPr>
            <a:xfrm>
              <a:off x="1342637" y="2579796"/>
              <a:ext cx="3665458" cy="237087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Ορθογώνιο 108">
              <a:extLst>
                <a:ext uri="{FF2B5EF4-FFF2-40B4-BE49-F238E27FC236}">
                  <a16:creationId xmlns:a16="http://schemas.microsoft.com/office/drawing/2014/main" id="{E85CFBB9-B182-BC3C-4FBA-4DD98CB1D7D9}"/>
                </a:ext>
              </a:extLst>
            </p:cNvPr>
            <p:cNvSpPr/>
            <p:nvPr/>
          </p:nvSpPr>
          <p:spPr>
            <a:xfrm>
              <a:off x="3241199" y="3108824"/>
              <a:ext cx="587638" cy="4358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256" name="Ευθεία γραμμή σύνδεσης 39">
              <a:extLst>
                <a:ext uri="{FF2B5EF4-FFF2-40B4-BE49-F238E27FC236}">
                  <a16:creationId xmlns:a16="http://schemas.microsoft.com/office/drawing/2014/main" id="{4EEFABBE-93F4-F387-D8D0-81EA9F7944D7}"/>
                </a:ext>
              </a:extLst>
            </p:cNvPr>
            <p:cNvCxnSpPr>
              <a:cxnSpLocks/>
            </p:cNvCxnSpPr>
            <p:nvPr/>
          </p:nvCxnSpPr>
          <p:spPr>
            <a:xfrm>
              <a:off x="3308919" y="3326743"/>
              <a:ext cx="447957" cy="0"/>
            </a:xfrm>
            <a:prstGeom prst="line">
              <a:avLst/>
            </a:prstGeom>
            <a:ln w="47625" cap="rnd">
              <a:solidFill>
                <a:schemeClr val="bg1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57" name="Ομάδα 81">
              <a:extLst>
                <a:ext uri="{FF2B5EF4-FFF2-40B4-BE49-F238E27FC236}">
                  <a16:creationId xmlns:a16="http://schemas.microsoft.com/office/drawing/2014/main" id="{1EE1E8AB-8175-B72D-AFBE-769CDAD99E27}"/>
                </a:ext>
              </a:extLst>
            </p:cNvPr>
            <p:cNvGrpSpPr/>
            <p:nvPr/>
          </p:nvGrpSpPr>
          <p:grpSpPr>
            <a:xfrm>
              <a:off x="1634480" y="3108824"/>
              <a:ext cx="1020081" cy="436043"/>
              <a:chOff x="953760" y="3088640"/>
              <a:chExt cx="2492499" cy="681039"/>
            </a:xfrm>
          </p:grpSpPr>
          <p:sp>
            <p:nvSpPr>
              <p:cNvPr id="264" name="Ορθογώνιο 82">
                <a:extLst>
                  <a:ext uri="{FF2B5EF4-FFF2-40B4-BE49-F238E27FC236}">
                    <a16:creationId xmlns:a16="http://schemas.microsoft.com/office/drawing/2014/main" id="{B824D994-A92A-5301-7B19-CE72A00EE139}"/>
                  </a:ext>
                </a:extLst>
              </p:cNvPr>
              <p:cNvSpPr/>
              <p:nvPr/>
            </p:nvSpPr>
            <p:spPr>
              <a:xfrm>
                <a:off x="2010406" y="3088640"/>
                <a:ext cx="1435853" cy="6807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noProof="0" dirty="0">
                    <a:solidFill>
                      <a:schemeClr val="tx1"/>
                    </a:solidFill>
                    <a:latin typeface="Arial" panose="020B0604020202020204" pitchFamily="34" charset="0"/>
                    <a:ea typeface="CMU Serif" panose="02000603000000000000" pitchFamily="2" charset="0"/>
                    <a:cs typeface="Arial" panose="020B0604020202020204" pitchFamily="34" charset="0"/>
                  </a:rPr>
                  <a:t>PFN0</a:t>
                </a:r>
              </a:p>
            </p:txBody>
          </p:sp>
          <p:sp>
            <p:nvSpPr>
              <p:cNvPr id="265" name="Ορθογώνιο 100">
                <a:extLst>
                  <a:ext uri="{FF2B5EF4-FFF2-40B4-BE49-F238E27FC236}">
                    <a16:creationId xmlns:a16="http://schemas.microsoft.com/office/drawing/2014/main" id="{B7FF3898-C80F-39E9-E3FA-AC088235A31C}"/>
                  </a:ext>
                </a:extLst>
              </p:cNvPr>
              <p:cNvSpPr/>
              <p:nvPr/>
            </p:nvSpPr>
            <p:spPr>
              <a:xfrm>
                <a:off x="953760" y="3088959"/>
                <a:ext cx="1054678" cy="68072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>
                    <a:solidFill>
                      <a:schemeClr val="tx1"/>
                    </a:solidFill>
                    <a:latin typeface="Arial" panose="020B0604020202020204" pitchFamily="34" charset="0"/>
                    <a:ea typeface="CMU Serif" panose="02000603000000000000" pitchFamily="2" charset="0"/>
                    <a:cs typeface="Arial" panose="020B0604020202020204" pitchFamily="34" charset="0"/>
                  </a:rPr>
                  <a:t>tag</a:t>
                </a:r>
              </a:p>
            </p:txBody>
          </p:sp>
        </p:grpSp>
        <p:sp>
          <p:nvSpPr>
            <p:cNvPr id="258" name="Ορθογώνιο 102">
              <a:extLst>
                <a:ext uri="{FF2B5EF4-FFF2-40B4-BE49-F238E27FC236}">
                  <a16:creationId xmlns:a16="http://schemas.microsoft.com/office/drawing/2014/main" id="{2BD77677-EB90-A072-4A61-F0FD7E27F61D}"/>
                </a:ext>
              </a:extLst>
            </p:cNvPr>
            <p:cNvSpPr/>
            <p:nvPr/>
          </p:nvSpPr>
          <p:spPr>
            <a:xfrm>
              <a:off x="2654561" y="3108825"/>
              <a:ext cx="587638" cy="43583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0" dirty="0">
                  <a:solidFill>
                    <a:schemeClr val="bg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PFN1</a:t>
              </a:r>
            </a:p>
          </p:txBody>
        </p:sp>
        <p:sp>
          <p:nvSpPr>
            <p:cNvPr id="259" name="Ορθογώνιο 105">
              <a:extLst>
                <a:ext uri="{FF2B5EF4-FFF2-40B4-BE49-F238E27FC236}">
                  <a16:creationId xmlns:a16="http://schemas.microsoft.com/office/drawing/2014/main" id="{E93CD1BF-849D-ABDB-CD61-10E6DA3D13D5}"/>
                </a:ext>
              </a:extLst>
            </p:cNvPr>
            <p:cNvSpPr/>
            <p:nvPr/>
          </p:nvSpPr>
          <p:spPr>
            <a:xfrm>
              <a:off x="3830902" y="3108825"/>
              <a:ext cx="587638" cy="4358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0" dirty="0">
                  <a:solidFill>
                    <a:schemeClr val="tx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PFN7</a:t>
              </a:r>
            </a:p>
          </p:txBody>
        </p:sp>
        <p:sp>
          <p:nvSpPr>
            <p:cNvPr id="260" name="Ορθογώνιο 106">
              <a:extLst>
                <a:ext uri="{FF2B5EF4-FFF2-40B4-BE49-F238E27FC236}">
                  <a16:creationId xmlns:a16="http://schemas.microsoft.com/office/drawing/2014/main" id="{A1945AF3-110D-B190-8E13-E11F362F2353}"/>
                </a:ext>
              </a:extLst>
            </p:cNvPr>
            <p:cNvSpPr/>
            <p:nvPr/>
          </p:nvSpPr>
          <p:spPr>
            <a:xfrm>
              <a:off x="4427283" y="3108825"/>
              <a:ext cx="580812" cy="435839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0" dirty="0">
                  <a:solidFill>
                    <a:schemeClr val="tx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flags</a:t>
              </a:r>
              <a:endParaRPr lang="en-US" sz="700" noProof="0" dirty="0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261" name="Ευθεία γραμμή σύνδεσης 109">
              <a:extLst>
                <a:ext uri="{FF2B5EF4-FFF2-40B4-BE49-F238E27FC236}">
                  <a16:creationId xmlns:a16="http://schemas.microsoft.com/office/drawing/2014/main" id="{435DDA85-6136-9B13-D1FC-4F41A5C13781}"/>
                </a:ext>
              </a:extLst>
            </p:cNvPr>
            <p:cNvCxnSpPr>
              <a:cxnSpLocks/>
            </p:cNvCxnSpPr>
            <p:nvPr/>
          </p:nvCxnSpPr>
          <p:spPr>
            <a:xfrm>
              <a:off x="2220327" y="2820724"/>
              <a:ext cx="1910080" cy="0"/>
            </a:xfrm>
            <a:prstGeom prst="line">
              <a:avLst/>
            </a:prstGeom>
            <a:ln w="47625" cap="rnd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2" name="Ευθεία γραμμή σύνδεσης 113">
              <a:extLst>
                <a:ext uri="{FF2B5EF4-FFF2-40B4-BE49-F238E27FC236}">
                  <a16:creationId xmlns:a16="http://schemas.microsoft.com/office/drawing/2014/main" id="{FFC8FEF6-1064-C67D-3E99-897F21700701}"/>
                </a:ext>
              </a:extLst>
            </p:cNvPr>
            <p:cNvCxnSpPr>
              <a:cxnSpLocks/>
            </p:cNvCxnSpPr>
            <p:nvPr/>
          </p:nvCxnSpPr>
          <p:spPr>
            <a:xfrm>
              <a:off x="2214251" y="4645754"/>
              <a:ext cx="1910080" cy="0"/>
            </a:xfrm>
            <a:prstGeom prst="line">
              <a:avLst/>
            </a:prstGeom>
            <a:ln w="47625" cap="rnd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3" name="Ευθεία γραμμή σύνδεσης 137">
              <a:extLst>
                <a:ext uri="{FF2B5EF4-FFF2-40B4-BE49-F238E27FC236}">
                  <a16:creationId xmlns:a16="http://schemas.microsoft.com/office/drawing/2014/main" id="{E14B2FAA-F595-492B-E85F-A6B91425E05C}"/>
                </a:ext>
              </a:extLst>
            </p:cNvPr>
            <p:cNvCxnSpPr>
              <a:cxnSpLocks/>
            </p:cNvCxnSpPr>
            <p:nvPr/>
          </p:nvCxnSpPr>
          <p:spPr>
            <a:xfrm>
              <a:off x="2970908" y="1902369"/>
              <a:ext cx="0" cy="1219025"/>
            </a:xfrm>
            <a:prstGeom prst="line">
              <a:avLst/>
            </a:prstGeom>
            <a:ln w="190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4" name="Ευθεία γραμμή σύνδεσης 146">
            <a:extLst>
              <a:ext uri="{FF2B5EF4-FFF2-40B4-BE49-F238E27FC236}">
                <a16:creationId xmlns:a16="http://schemas.microsoft.com/office/drawing/2014/main" id="{2B4B77FF-F780-95CF-4C6E-73319C332D52}"/>
              </a:ext>
            </a:extLst>
          </p:cNvPr>
          <p:cNvCxnSpPr>
            <a:cxnSpLocks/>
          </p:cNvCxnSpPr>
          <p:nvPr/>
        </p:nvCxnSpPr>
        <p:spPr>
          <a:xfrm>
            <a:off x="2171794" y="3419687"/>
            <a:ext cx="0" cy="89129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Αριστερό άγκιστρο 1">
            <a:extLst>
              <a:ext uri="{FF2B5EF4-FFF2-40B4-BE49-F238E27FC236}">
                <a16:creationId xmlns:a16="http://schemas.microsoft.com/office/drawing/2014/main" id="{AC139CF4-382E-4C14-DE46-6FD212F35AF9}"/>
              </a:ext>
            </a:extLst>
          </p:cNvPr>
          <p:cNvSpPr/>
          <p:nvPr/>
        </p:nvSpPr>
        <p:spPr>
          <a:xfrm rot="16200000">
            <a:off x="1622858" y="3327325"/>
            <a:ext cx="85589" cy="502405"/>
          </a:xfrm>
          <a:prstGeom prst="leftBrace">
            <a:avLst>
              <a:gd name="adj1" fmla="val 22619"/>
              <a:gd name="adj2" fmla="val 50569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Αριστερό άγκιστρο 2">
            <a:extLst>
              <a:ext uri="{FF2B5EF4-FFF2-40B4-BE49-F238E27FC236}">
                <a16:creationId xmlns:a16="http://schemas.microsoft.com/office/drawing/2014/main" id="{78C37F16-7A77-69FF-C598-CEAFC70419D5}"/>
              </a:ext>
            </a:extLst>
          </p:cNvPr>
          <p:cNvSpPr/>
          <p:nvPr/>
        </p:nvSpPr>
        <p:spPr>
          <a:xfrm rot="16200000">
            <a:off x="2126994" y="3333707"/>
            <a:ext cx="85589" cy="502405"/>
          </a:xfrm>
          <a:prstGeom prst="leftBrace">
            <a:avLst>
              <a:gd name="adj1" fmla="val 22619"/>
              <a:gd name="adj2" fmla="val 50569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Αριστερό άγκιστρο 3">
            <a:extLst>
              <a:ext uri="{FF2B5EF4-FFF2-40B4-BE49-F238E27FC236}">
                <a16:creationId xmlns:a16="http://schemas.microsoft.com/office/drawing/2014/main" id="{F5E055C2-9E87-F476-6E5C-7A14CDD03CDE}"/>
              </a:ext>
            </a:extLst>
          </p:cNvPr>
          <p:cNvSpPr/>
          <p:nvPr/>
        </p:nvSpPr>
        <p:spPr>
          <a:xfrm rot="16200000">
            <a:off x="3132953" y="3335159"/>
            <a:ext cx="85589" cy="502405"/>
          </a:xfrm>
          <a:prstGeom prst="leftBrace">
            <a:avLst>
              <a:gd name="adj1" fmla="val 22619"/>
              <a:gd name="adj2" fmla="val 50569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491E49DF-3F90-A990-743D-E2221A4A8714}"/>
              </a:ext>
            </a:extLst>
          </p:cNvPr>
          <p:cNvSpPr txBox="1"/>
          <p:nvPr/>
        </p:nvSpPr>
        <p:spPr>
          <a:xfrm>
            <a:off x="1412778" y="3628462"/>
            <a:ext cx="50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spc="-2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sub-map 0</a:t>
            </a:r>
            <a:endParaRPr lang="en-US" sz="900" spc="-2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B4D42CD-44C4-E36E-F138-2ACBB69DAF63}"/>
              </a:ext>
            </a:extLst>
          </p:cNvPr>
          <p:cNvSpPr txBox="1"/>
          <p:nvPr/>
        </p:nvSpPr>
        <p:spPr>
          <a:xfrm>
            <a:off x="1916567" y="3628462"/>
            <a:ext cx="50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spc="-2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sub-map 1</a:t>
            </a:r>
            <a:endParaRPr lang="en-US" sz="900" spc="-2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A255C77A-4EA8-7BA5-04F6-A1C2E5F3A6A9}"/>
              </a:ext>
            </a:extLst>
          </p:cNvPr>
          <p:cNvSpPr txBox="1"/>
          <p:nvPr/>
        </p:nvSpPr>
        <p:spPr>
          <a:xfrm>
            <a:off x="2914768" y="3634951"/>
            <a:ext cx="5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spc="-2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sub-map 7</a:t>
            </a:r>
            <a:endParaRPr lang="en-US" sz="800" spc="-2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251" name="Ορθογώνιο 100">
            <a:extLst>
              <a:ext uri="{FF2B5EF4-FFF2-40B4-BE49-F238E27FC236}">
                <a16:creationId xmlns:a16="http://schemas.microsoft.com/office/drawing/2014/main" id="{45D2E211-603A-29E0-AD91-4A46BCF7BE7E}"/>
              </a:ext>
            </a:extLst>
          </p:cNvPr>
          <p:cNvSpPr/>
          <p:nvPr/>
        </p:nvSpPr>
        <p:spPr>
          <a:xfrm>
            <a:off x="800455" y="3136269"/>
            <a:ext cx="247767" cy="27264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noProof="0" dirty="0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V</a:t>
            </a:r>
          </a:p>
        </p:txBody>
      </p:sp>
      <p:cxnSp>
        <p:nvCxnSpPr>
          <p:cNvPr id="252" name="Ευθεία γραμμή σύνδεσης 147">
            <a:extLst>
              <a:ext uri="{FF2B5EF4-FFF2-40B4-BE49-F238E27FC236}">
                <a16:creationId xmlns:a16="http://schemas.microsoft.com/office/drawing/2014/main" id="{AB8FADA6-5B34-FAFF-8D58-5F865C0899D0}"/>
              </a:ext>
            </a:extLst>
          </p:cNvPr>
          <p:cNvCxnSpPr>
            <a:cxnSpLocks/>
          </p:cNvCxnSpPr>
          <p:nvPr/>
        </p:nvCxnSpPr>
        <p:spPr>
          <a:xfrm flipH="1">
            <a:off x="2171794" y="3515607"/>
            <a:ext cx="4149063" cy="0"/>
          </a:xfrm>
          <a:prstGeom prst="line">
            <a:avLst/>
          </a:prstGeom>
          <a:ln w="19050" cap="rnd">
            <a:round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Ευθεία γραμμή σύνδεσης 157">
            <a:extLst>
              <a:ext uri="{FF2B5EF4-FFF2-40B4-BE49-F238E27FC236}">
                <a16:creationId xmlns:a16="http://schemas.microsoft.com/office/drawing/2014/main" id="{AFA40945-1842-7508-77EF-9D25086D157D}"/>
              </a:ext>
            </a:extLst>
          </p:cNvPr>
          <p:cNvCxnSpPr>
            <a:cxnSpLocks/>
          </p:cNvCxnSpPr>
          <p:nvPr/>
        </p:nvCxnSpPr>
        <p:spPr>
          <a:xfrm>
            <a:off x="6626677" y="3049575"/>
            <a:ext cx="1856" cy="251743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Rectangle 275">
            <a:extLst>
              <a:ext uri="{FF2B5EF4-FFF2-40B4-BE49-F238E27FC236}">
                <a16:creationId xmlns:a16="http://schemas.microsoft.com/office/drawing/2014/main" id="{EA7EC8F8-F89F-D300-E11D-DAD902995327}"/>
              </a:ext>
            </a:extLst>
          </p:cNvPr>
          <p:cNvSpPr/>
          <p:nvPr/>
        </p:nvSpPr>
        <p:spPr>
          <a:xfrm>
            <a:off x="1102888" y="1882361"/>
            <a:ext cx="1317756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102C6D75-1B60-48BC-A79F-8EE7482DEA8E}"/>
              </a:ext>
            </a:extLst>
          </p:cNvPr>
          <p:cNvSpPr/>
          <p:nvPr/>
        </p:nvSpPr>
        <p:spPr>
          <a:xfrm rot="16200000">
            <a:off x="-302850" y="2584826"/>
            <a:ext cx="1317756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D3E392C7-6FCA-9AE0-A61C-C6ECAA6D1F8A}"/>
              </a:ext>
            </a:extLst>
          </p:cNvPr>
          <p:cNvSpPr/>
          <p:nvPr/>
        </p:nvSpPr>
        <p:spPr>
          <a:xfrm>
            <a:off x="2209044" y="2149627"/>
            <a:ext cx="2104882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F01A5A3-97EF-C1E2-B466-FB34EAC7DBA8}"/>
              </a:ext>
            </a:extLst>
          </p:cNvPr>
          <p:cNvSpPr/>
          <p:nvPr/>
        </p:nvSpPr>
        <p:spPr>
          <a:xfrm>
            <a:off x="4246295" y="3245072"/>
            <a:ext cx="1661573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C8DF8900-DA66-2B3D-9A78-991E2C85AFEE}"/>
              </a:ext>
            </a:extLst>
          </p:cNvPr>
          <p:cNvSpPr/>
          <p:nvPr/>
        </p:nvSpPr>
        <p:spPr>
          <a:xfrm>
            <a:off x="6734295" y="3094353"/>
            <a:ext cx="1918696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8CEF628A-0635-821E-7284-E7D3FBA10BE6}"/>
              </a:ext>
            </a:extLst>
          </p:cNvPr>
          <p:cNvSpPr/>
          <p:nvPr/>
        </p:nvSpPr>
        <p:spPr>
          <a:xfrm>
            <a:off x="6710125" y="3760198"/>
            <a:ext cx="1772852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168E0E-F6D9-AB74-EA63-FBA44FF9A316}"/>
              </a:ext>
            </a:extLst>
          </p:cNvPr>
          <p:cNvSpPr/>
          <p:nvPr/>
        </p:nvSpPr>
        <p:spPr>
          <a:xfrm>
            <a:off x="4183250" y="1365817"/>
            <a:ext cx="332466" cy="50824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706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2" grpId="0"/>
      <p:bldP spid="224" grpId="0"/>
      <p:bldP spid="227" grpId="0"/>
      <p:bldP spid="228" grpId="0"/>
      <p:bldP spid="239" grpId="0"/>
      <p:bldP spid="276" grpId="0" animBg="1"/>
      <p:bldP spid="276" grpId="1" animBg="1"/>
      <p:bldP spid="278" grpId="0" animBg="1"/>
      <p:bldP spid="278" grpId="1" animBg="1"/>
      <p:bldP spid="280" grpId="0" animBg="1"/>
      <p:bldP spid="280" grpId="1" animBg="1"/>
      <p:bldP spid="281" grpId="0" animBg="1"/>
      <p:bldP spid="281" grpId="1" animBg="1"/>
      <p:bldP spid="282" grpId="0" animBg="1"/>
      <p:bldP spid="282" grpId="1" animBg="1"/>
      <p:bldP spid="283" grpId="0" animBg="1"/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550D9-F1BA-97B5-F967-DF3474CA2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9DCBD04-4393-7014-7D26-7B2DAA5AC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Enhanced Page Table (Walk)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957CD7B-CA88-D6FA-4E02-F576969E9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30A015B-D287-F382-1B76-7F5FE1FCD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48E6D01-3D52-D3E3-282D-002E2D5B7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3C10749-3D62-AAD5-C73E-A44C870252C9}"/>
              </a:ext>
            </a:extLst>
          </p:cNvPr>
          <p:cNvCxnSpPr>
            <a:cxnSpLocks/>
            <a:stCxn id="9" idx="2"/>
            <a:endCxn id="20" idx="0"/>
          </p:cNvCxnSpPr>
          <p:nvPr/>
        </p:nvCxnSpPr>
        <p:spPr>
          <a:xfrm flipH="1">
            <a:off x="4588044" y="1520887"/>
            <a:ext cx="3" cy="8182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owchart: Terminator 19">
            <a:extLst>
              <a:ext uri="{FF2B5EF4-FFF2-40B4-BE49-F238E27FC236}">
                <a16:creationId xmlns:a16="http://schemas.microsoft.com/office/drawing/2014/main" id="{F365CE15-3963-4156-5D9F-4187D74F28E1}"/>
              </a:ext>
            </a:extLst>
          </p:cNvPr>
          <p:cNvSpPr/>
          <p:nvPr/>
        </p:nvSpPr>
        <p:spPr>
          <a:xfrm>
            <a:off x="3685428" y="2339106"/>
            <a:ext cx="1805231" cy="446755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Commence PTW</a:t>
            </a:r>
          </a:p>
        </p:txBody>
      </p:sp>
      <p:sp>
        <p:nvSpPr>
          <p:cNvPr id="25" name="Flowchart: Decision 24">
            <a:extLst>
              <a:ext uri="{FF2B5EF4-FFF2-40B4-BE49-F238E27FC236}">
                <a16:creationId xmlns:a16="http://schemas.microsoft.com/office/drawing/2014/main" id="{2328E9E3-C062-1176-5DEA-0C82C8810278}"/>
              </a:ext>
            </a:extLst>
          </p:cNvPr>
          <p:cNvSpPr/>
          <p:nvPr/>
        </p:nvSpPr>
        <p:spPr>
          <a:xfrm>
            <a:off x="3786766" y="3457605"/>
            <a:ext cx="1602557" cy="824846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CHP Bit set?</a:t>
            </a:r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DCB922CE-8668-89F1-9F89-EAA10670F667}"/>
              </a:ext>
            </a:extLst>
          </p:cNvPr>
          <p:cNvSpPr/>
          <p:nvPr/>
        </p:nvSpPr>
        <p:spPr>
          <a:xfrm>
            <a:off x="820193" y="3622482"/>
            <a:ext cx="2337995" cy="495091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Construct new L2 TLB Entry with CHP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03BE627-5DB6-A057-13A6-F32264949467}"/>
              </a:ext>
            </a:extLst>
          </p:cNvPr>
          <p:cNvCxnSpPr>
            <a:cxnSpLocks/>
            <a:stCxn id="20" idx="2"/>
            <a:endCxn id="25" idx="0"/>
          </p:cNvCxnSpPr>
          <p:nvPr/>
        </p:nvCxnSpPr>
        <p:spPr>
          <a:xfrm>
            <a:off x="4588044" y="2785861"/>
            <a:ext cx="1" cy="6717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FD97C1B-43F3-D1DF-BD22-43AAC63B1C6A}"/>
              </a:ext>
            </a:extLst>
          </p:cNvPr>
          <p:cNvCxnSpPr>
            <a:cxnSpLocks/>
            <a:stCxn id="25" idx="1"/>
            <a:endCxn id="32" idx="3"/>
          </p:cNvCxnSpPr>
          <p:nvPr/>
        </p:nvCxnSpPr>
        <p:spPr>
          <a:xfrm flipH="1">
            <a:off x="3158188" y="3870028"/>
            <a:ext cx="62857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962D44D-086A-B202-9E41-D08F14BB8D93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5389323" y="3868182"/>
            <a:ext cx="817420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6C8BF236-ABF5-F5A3-72C4-061049BFFA70}"/>
              </a:ext>
            </a:extLst>
          </p:cNvPr>
          <p:cNvSpPr/>
          <p:nvPr/>
        </p:nvSpPr>
        <p:spPr>
          <a:xfrm>
            <a:off x="3914030" y="1172095"/>
            <a:ext cx="1348033" cy="348792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/>
              <a:t>L2 TLB Miss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8E48F91-7A71-3A3B-8578-0B027994DEA9}"/>
              </a:ext>
            </a:extLst>
          </p:cNvPr>
          <p:cNvSpPr txBox="1"/>
          <p:nvPr/>
        </p:nvSpPr>
        <p:spPr>
          <a:xfrm>
            <a:off x="4621040" y="2982154"/>
            <a:ext cx="12820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noProof="0" dirty="0"/>
              <a:t>Reach PMD stage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22B17E5-56AD-EAD3-4E24-49905005FBC6}"/>
              </a:ext>
            </a:extLst>
          </p:cNvPr>
          <p:cNvSpPr txBox="1"/>
          <p:nvPr/>
        </p:nvSpPr>
        <p:spPr>
          <a:xfrm>
            <a:off x="5592784" y="3634990"/>
            <a:ext cx="3377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noProof="0" dirty="0"/>
              <a:t>no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D48AD93-7EAE-A8BF-F842-8162CD338A69}"/>
              </a:ext>
            </a:extLst>
          </p:cNvPr>
          <p:cNvSpPr txBox="1"/>
          <p:nvPr/>
        </p:nvSpPr>
        <p:spPr>
          <a:xfrm>
            <a:off x="3464486" y="3634990"/>
            <a:ext cx="3723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noProof="0" dirty="0"/>
              <a:t>yes</a:t>
            </a:r>
          </a:p>
        </p:txBody>
      </p:sp>
      <p:sp>
        <p:nvSpPr>
          <p:cNvPr id="75" name="Cloud 74">
            <a:extLst>
              <a:ext uri="{FF2B5EF4-FFF2-40B4-BE49-F238E27FC236}">
                <a16:creationId xmlns:a16="http://schemas.microsoft.com/office/drawing/2014/main" id="{2255FF65-CF7A-DB8C-3A5C-05E81BC9AA6E}"/>
              </a:ext>
            </a:extLst>
          </p:cNvPr>
          <p:cNvSpPr/>
          <p:nvPr/>
        </p:nvSpPr>
        <p:spPr>
          <a:xfrm>
            <a:off x="869201" y="885846"/>
            <a:ext cx="1805215" cy="1005259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F6B664D-3B6A-C068-8159-6ED5A4419AC2}"/>
              </a:ext>
            </a:extLst>
          </p:cNvPr>
          <p:cNvSpPr txBox="1"/>
          <p:nvPr/>
        </p:nvSpPr>
        <p:spPr>
          <a:xfrm>
            <a:off x="1032849" y="1093872"/>
            <a:ext cx="1498729" cy="4852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500" noProof="0" dirty="0">
                <a:solidFill>
                  <a:schemeClr val="bg1"/>
                </a:solidFill>
              </a:rPr>
              <a:t>CHP bit in PMD is set by the OS</a:t>
            </a: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30E00239-6AB9-3C98-841E-383FE464BFA6}"/>
              </a:ext>
            </a:extLst>
          </p:cNvPr>
          <p:cNvSpPr/>
          <p:nvPr/>
        </p:nvSpPr>
        <p:spPr>
          <a:xfrm>
            <a:off x="6206743" y="3620637"/>
            <a:ext cx="2337995" cy="495091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Continue with </a:t>
            </a:r>
            <a:br>
              <a:rPr lang="en-US" sz="1600" dirty="0"/>
            </a:br>
            <a:r>
              <a:rPr lang="en-US" sz="1600" dirty="0"/>
              <a:t>default PTW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24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  <p:bldP spid="32" grpId="0" animBg="1"/>
      <p:bldP spid="9" grpId="0" animBg="1"/>
      <p:bldP spid="64" grpId="0"/>
      <p:bldP spid="65" grpId="0"/>
      <p:bldP spid="66" grpId="0"/>
      <p:bldP spid="7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44FCA-F9B1-5A24-4C2E-64F557AC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44D8DD1-3EC0-35DD-CAF8-AF1AFAB08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8606672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0" dirty="0"/>
              <a:t>Intercept</a:t>
            </a:r>
            <a:r>
              <a:rPr lang="en-US" sz="2000" b="0" noProof="0" dirty="0"/>
              <a:t> page </a:t>
            </a:r>
            <a:r>
              <a:rPr lang="en-US" sz="2000" noProof="0" dirty="0"/>
              <a:t>faults</a:t>
            </a:r>
            <a:r>
              <a:rPr lang="en-US" sz="2000" b="0" noProof="0" dirty="0"/>
              <a:t> in </a:t>
            </a:r>
            <a:r>
              <a:rPr lang="en-US" sz="2000" noProof="0" dirty="0"/>
              <a:t>large</a:t>
            </a:r>
            <a:r>
              <a:rPr lang="en-US" sz="2000" b="0" noProof="0" dirty="0"/>
              <a:t> anonymous </a:t>
            </a:r>
            <a:r>
              <a:rPr lang="en-US" sz="2000" noProof="0" dirty="0"/>
              <a:t>VMAs</a:t>
            </a:r>
          </a:p>
          <a:p>
            <a:pPr lvl="1">
              <a:lnSpc>
                <a:spcPct val="100000"/>
              </a:lnSpc>
            </a:pPr>
            <a:r>
              <a:rPr lang="en-US" sz="1800" noProof="0" dirty="0"/>
              <a:t>Best-effort</a:t>
            </a:r>
            <a:r>
              <a:rPr lang="en-US" sz="1800" b="0" noProof="0" dirty="0"/>
              <a:t> to back faulting </a:t>
            </a:r>
            <a:r>
              <a:rPr lang="en-US" sz="1800" noProof="0" dirty="0"/>
              <a:t>2MB region</a:t>
            </a:r>
            <a:r>
              <a:rPr lang="en-US" sz="1800" b="0" noProof="0" dirty="0"/>
              <a:t> with a </a:t>
            </a:r>
            <a:r>
              <a:rPr lang="en-US" sz="1800" noProof="0" dirty="0"/>
              <a:t>CHP</a:t>
            </a:r>
          </a:p>
          <a:p>
            <a:pPr lvl="1">
              <a:lnSpc>
                <a:spcPct val="100000"/>
              </a:lnSpc>
            </a:pPr>
            <a:r>
              <a:rPr lang="en-US" sz="1800" b="0" dirty="0"/>
              <a:t>If not available, </a:t>
            </a:r>
            <a:r>
              <a:rPr lang="en-US" sz="1800" dirty="0"/>
              <a:t>fall back</a:t>
            </a:r>
            <a:r>
              <a:rPr lang="en-US" sz="1800" b="0" dirty="0"/>
              <a:t> to </a:t>
            </a:r>
            <a:r>
              <a:rPr lang="en-US" sz="1800" dirty="0"/>
              <a:t>4KB page coloring</a:t>
            </a:r>
            <a:r>
              <a:rPr lang="en-US" sz="1800" b="0" dirty="0"/>
              <a:t> based on PALLOC </a:t>
            </a:r>
            <a:r>
              <a:rPr lang="en-US" sz="1600" b="0" i="1" dirty="0"/>
              <a:t>[RTAS’14]</a:t>
            </a:r>
            <a:endParaRPr lang="en-US" sz="1600" b="0" i="1" noProof="0" dirty="0"/>
          </a:p>
          <a:p>
            <a:pPr>
              <a:lnSpc>
                <a:spcPct val="100000"/>
              </a:lnSpc>
            </a:pPr>
            <a:r>
              <a:rPr lang="en-US" sz="2000" noProof="0" dirty="0"/>
              <a:t>Allocate</a:t>
            </a:r>
            <a:r>
              <a:rPr lang="en-US" sz="2000" b="0" noProof="0" dirty="0"/>
              <a:t> </a:t>
            </a:r>
            <a:r>
              <a:rPr lang="en-US" sz="2000" noProof="0" dirty="0"/>
              <a:t>8</a:t>
            </a:r>
            <a:r>
              <a:rPr lang="en-US" sz="2000" b="0" noProof="0" dirty="0"/>
              <a:t> </a:t>
            </a:r>
            <a:r>
              <a:rPr lang="en-US" sz="2000" b="0" noProof="0" dirty="0" err="1"/>
              <a:t>strided</a:t>
            </a:r>
            <a:r>
              <a:rPr lang="en-US" sz="2000" b="0" dirty="0"/>
              <a:t> 256KB </a:t>
            </a:r>
            <a:r>
              <a:rPr lang="en-US" sz="2000" dirty="0"/>
              <a:t>sub-mappings</a:t>
            </a:r>
            <a:endParaRPr lang="en-US" sz="2000" noProof="0" dirty="0"/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Request a </a:t>
            </a:r>
            <a:r>
              <a:rPr lang="en-US" sz="1800" noProof="0" dirty="0"/>
              <a:t>#colors * 256KB contiguous </a:t>
            </a:r>
            <a:r>
              <a:rPr lang="en-US" sz="1800" b="0" noProof="0" dirty="0"/>
              <a:t>chunk from the buddy allocator</a:t>
            </a:r>
          </a:p>
          <a:p>
            <a:pPr lvl="1">
              <a:lnSpc>
                <a:spcPct val="100000"/>
              </a:lnSpc>
            </a:pPr>
            <a:r>
              <a:rPr lang="en-US" sz="1800" noProof="0" dirty="0"/>
              <a:t>Carve out</a:t>
            </a:r>
            <a:r>
              <a:rPr lang="en-US" sz="1800" b="0" noProof="0" dirty="0"/>
              <a:t> the </a:t>
            </a:r>
            <a:r>
              <a:rPr lang="en-US" sz="1800" noProof="0" dirty="0"/>
              <a:t>individual 4KB</a:t>
            </a:r>
            <a:r>
              <a:rPr lang="en-US" sz="1800" b="0" noProof="0" dirty="0"/>
              <a:t> pages of the </a:t>
            </a:r>
            <a:r>
              <a:rPr lang="en-US" sz="1800" noProof="0" dirty="0"/>
              <a:t>desired</a:t>
            </a:r>
            <a:r>
              <a:rPr lang="en-US" sz="1800" b="0" noProof="0" dirty="0"/>
              <a:t> color</a:t>
            </a:r>
          </a:p>
          <a:p>
            <a:pPr lvl="1">
              <a:lnSpc>
                <a:spcPct val="100000"/>
              </a:lnSpc>
            </a:pPr>
            <a:r>
              <a:rPr lang="en-US" sz="1800" noProof="0" dirty="0"/>
              <a:t>Install pages</a:t>
            </a:r>
            <a:r>
              <a:rPr lang="en-US" sz="1800" b="0" noProof="0" dirty="0"/>
              <a:t> in process address space</a:t>
            </a:r>
          </a:p>
          <a:p>
            <a:pPr lvl="1">
              <a:lnSpc>
                <a:spcPct val="100000"/>
              </a:lnSpc>
            </a:pPr>
            <a:r>
              <a:rPr lang="en-US" sz="1800" noProof="0" dirty="0"/>
              <a:t>Cache</a:t>
            </a:r>
            <a:r>
              <a:rPr lang="en-US" sz="1800" b="0" noProof="0" dirty="0"/>
              <a:t> left-over mappings in </a:t>
            </a:r>
            <a:r>
              <a:rPr lang="en-US" sz="1800" i="1" noProof="0" dirty="0"/>
              <a:t>Allocator Cache</a:t>
            </a:r>
            <a:r>
              <a:rPr lang="en-US" sz="1800" b="0" i="1" noProof="0" dirty="0"/>
              <a:t> </a:t>
            </a:r>
            <a:r>
              <a:rPr lang="en-US" sz="1800" b="0" noProof="0" dirty="0"/>
              <a:t>for future use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Repeat 8x</a:t>
            </a:r>
          </a:p>
          <a:p>
            <a:pPr lvl="2">
              <a:lnSpc>
                <a:spcPct val="100000"/>
              </a:lnSpc>
            </a:pPr>
            <a:r>
              <a:rPr lang="en-US" sz="1600" b="0" noProof="0" dirty="0"/>
              <a:t>Pick a </a:t>
            </a:r>
            <a:r>
              <a:rPr lang="en-US" sz="1600" noProof="0" dirty="0"/>
              <a:t>different color</a:t>
            </a:r>
            <a:r>
              <a:rPr lang="en-US" sz="1600" b="0" noProof="0" dirty="0"/>
              <a:t> for each sub-mapping for </a:t>
            </a:r>
            <a:r>
              <a:rPr lang="en-US" sz="1600" noProof="0" dirty="0"/>
              <a:t>better distribution</a:t>
            </a:r>
          </a:p>
          <a:p>
            <a:pPr lvl="1">
              <a:lnSpc>
                <a:spcPct val="100000"/>
              </a:lnSpc>
            </a:pPr>
            <a:endParaRPr lang="en-US" sz="1800" b="0" noProof="0" dirty="0"/>
          </a:p>
          <a:p>
            <a:pPr lvl="1">
              <a:lnSpc>
                <a:spcPct val="100000"/>
              </a:lnSpc>
            </a:pPr>
            <a:endParaRPr lang="en-US" sz="1600" b="0" noProof="0" dirty="0"/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C41CF7A-C8A0-5C98-1CE7-CEF64BCE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OS Design &amp; Implementation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779F588-BD46-9BA9-23C6-C412BEAF8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9B7091-F7A0-507F-2392-35967DC4A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7FA46B7-280C-1B4B-57F8-EAAA31387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8599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82FA3-C775-3BEE-AF1D-03B5492A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9B91BF5-634F-A958-795C-BCAEBCB11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0" y="1016813"/>
            <a:ext cx="8818775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0" noProof="0" dirty="0"/>
              <a:t>Intel Comet Lake 2.9 GHz, 8 Cores, 16 GB DDR4</a:t>
            </a:r>
          </a:p>
          <a:p>
            <a:pPr lvl="1">
              <a:lnSpc>
                <a:spcPct val="100000"/>
              </a:lnSpc>
            </a:pPr>
            <a:r>
              <a:rPr lang="en-US" sz="1600" b="0" noProof="0" dirty="0"/>
              <a:t>16 MB 16-way shared LLC</a:t>
            </a:r>
          </a:p>
          <a:p>
            <a:pPr lvl="1">
              <a:lnSpc>
                <a:spcPct val="100000"/>
              </a:lnSpc>
            </a:pPr>
            <a:r>
              <a:rPr lang="en-US" sz="1600" b="0" noProof="0" dirty="0"/>
              <a:t>8 colors</a:t>
            </a:r>
          </a:p>
          <a:p>
            <a:pPr>
              <a:lnSpc>
                <a:spcPct val="100000"/>
              </a:lnSpc>
            </a:pPr>
            <a:r>
              <a:rPr lang="en-US" sz="2000" b="0" noProof="0" dirty="0"/>
              <a:t>Prototyped on Linux kernel v6.6</a:t>
            </a:r>
          </a:p>
          <a:p>
            <a:pPr>
              <a:lnSpc>
                <a:spcPct val="100000"/>
              </a:lnSpc>
            </a:pPr>
            <a:r>
              <a:rPr lang="en-US" sz="2000" b="0" noProof="0" dirty="0"/>
              <a:t>Memory-intensive workloads (SPEC 2006, GAPBS)</a:t>
            </a:r>
          </a:p>
          <a:p>
            <a:pPr>
              <a:lnSpc>
                <a:spcPct val="100000"/>
              </a:lnSpc>
            </a:pPr>
            <a:r>
              <a:rPr lang="en-US" sz="2000" b="0" noProof="0" dirty="0"/>
              <a:t>Performance estimation using hardware counters &amp; analytical modeling</a:t>
            </a:r>
          </a:p>
          <a:p>
            <a:pPr>
              <a:lnSpc>
                <a:spcPct val="100000"/>
              </a:lnSpc>
            </a:pPr>
            <a:r>
              <a:rPr lang="en-US" sz="2000" b="0" noProof="0" dirty="0"/>
              <a:t>Co-location scenarios using </a:t>
            </a:r>
            <a:r>
              <a:rPr lang="en-US" sz="2000" b="0" i="1" noProof="0" dirty="0"/>
              <a:t>stress-ng</a:t>
            </a:r>
            <a:r>
              <a:rPr lang="en-US" sz="2000" b="0" noProof="0" dirty="0"/>
              <a:t> to introduce LLC contention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Enough colors for each workload so &lt;4% performance degradation when running alone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Remaining colors assigned to stressor</a:t>
            </a:r>
          </a:p>
          <a:p>
            <a:pPr>
              <a:lnSpc>
                <a:spcPct val="100000"/>
              </a:lnSpc>
            </a:pPr>
            <a:endParaRPr lang="en-US" sz="1800" b="0" noProof="0" dirty="0"/>
          </a:p>
          <a:p>
            <a:pPr lvl="1">
              <a:lnSpc>
                <a:spcPct val="100000"/>
              </a:lnSpc>
            </a:pPr>
            <a:endParaRPr lang="en-US" sz="1600" b="0" noProof="0" dirty="0"/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CE8FFF8-BF06-5813-7EF9-FF742D9A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Methodology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769277-4ECC-10A3-697D-0731560AC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63CA0FC-AD27-83E5-CF83-65B90FED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9F38B12-78D1-5914-BB5B-043981029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8868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2B8C4-52F4-DB88-6958-BD6E885F4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788E24-163F-595A-137C-24652B94B445}"/>
              </a:ext>
            </a:extLst>
          </p:cNvPr>
          <p:cNvSpPr/>
          <p:nvPr/>
        </p:nvSpPr>
        <p:spPr>
          <a:xfrm>
            <a:off x="3318306" y="4199224"/>
            <a:ext cx="2747675" cy="506309"/>
          </a:xfrm>
          <a:prstGeom prst="rect">
            <a:avLst/>
          </a:prstGeom>
          <a:solidFill>
            <a:srgbClr val="0F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Huge Pages (THP):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>
                <a:solidFill>
                  <a:schemeClr val="bg1"/>
                </a:solidFill>
              </a:rPr>
              <a:t>21% speedup </a:t>
            </a:r>
            <a:r>
              <a:rPr lang="en-US" sz="1600" noProof="0" dirty="0"/>
              <a:t>(up to 42.4%) 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F2DAEA83-B42E-1E62-6D3B-260AF3B877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3357585"/>
              </p:ext>
            </p:extLst>
          </p:nvPr>
        </p:nvGraphicFramePr>
        <p:xfrm>
          <a:off x="547687" y="1416050"/>
          <a:ext cx="80486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DB74CF1-344E-3328-F4F1-398283F4D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03" y="1016813"/>
            <a:ext cx="8818775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0" dirty="0"/>
              <a:t>Performance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D73A7F1-09D0-EAF3-5819-733A1427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Evaluation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FF1A3B-63BD-E474-4C61-2BB8BB878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D4490-C1D3-E1B6-5C06-F5C58319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42A87B8-6AB5-EE7D-C24B-979A20713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FA1EB9-56B6-7508-97D7-FBED0D8303E1}"/>
              </a:ext>
            </a:extLst>
          </p:cNvPr>
          <p:cNvSpPr/>
          <p:nvPr/>
        </p:nvSpPr>
        <p:spPr>
          <a:xfrm>
            <a:off x="2515327" y="2262851"/>
            <a:ext cx="306098" cy="162341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562A2D-702A-9EC2-6F23-BD597BFB775E}"/>
              </a:ext>
            </a:extLst>
          </p:cNvPr>
          <p:cNvSpPr/>
          <p:nvPr/>
        </p:nvSpPr>
        <p:spPr>
          <a:xfrm>
            <a:off x="2677059" y="2120457"/>
            <a:ext cx="341134" cy="176580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F4ADC52-EA02-71FB-2DC4-048C05E1ABA8}"/>
              </a:ext>
            </a:extLst>
          </p:cNvPr>
          <p:cNvSpPr/>
          <p:nvPr/>
        </p:nvSpPr>
        <p:spPr>
          <a:xfrm>
            <a:off x="2853408" y="2019782"/>
            <a:ext cx="376169" cy="1866479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037B4A-E11C-75E1-B1D1-3A4CB28DD371}"/>
              </a:ext>
            </a:extLst>
          </p:cNvPr>
          <p:cNvSpPr/>
          <p:nvPr/>
        </p:nvSpPr>
        <p:spPr>
          <a:xfrm>
            <a:off x="805860" y="1629458"/>
            <a:ext cx="2038846" cy="19336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DD3CA47-1D41-D745-9A4A-A3EADB4255D3}"/>
              </a:ext>
            </a:extLst>
          </p:cNvPr>
          <p:cNvSpPr/>
          <p:nvPr/>
        </p:nvSpPr>
        <p:spPr>
          <a:xfrm rot="5400000">
            <a:off x="6902945" y="3011732"/>
            <a:ext cx="1512637" cy="295639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F157BE-D16A-E37C-C47E-E2723A1A61D9}"/>
              </a:ext>
            </a:extLst>
          </p:cNvPr>
          <p:cNvSpPr/>
          <p:nvPr/>
        </p:nvSpPr>
        <p:spPr>
          <a:xfrm>
            <a:off x="2945152" y="1629459"/>
            <a:ext cx="2046799" cy="19336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EB9440-8614-75CD-0254-9162E1CAFAFF}"/>
              </a:ext>
            </a:extLst>
          </p:cNvPr>
          <p:cNvSpPr/>
          <p:nvPr/>
        </p:nvSpPr>
        <p:spPr>
          <a:xfrm>
            <a:off x="5064521" y="1629458"/>
            <a:ext cx="1828800" cy="19336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DB20AC-286C-46DC-BA47-4F7056D4B030}"/>
              </a:ext>
            </a:extLst>
          </p:cNvPr>
          <p:cNvSpPr/>
          <p:nvPr/>
        </p:nvSpPr>
        <p:spPr>
          <a:xfrm>
            <a:off x="7008281" y="1629458"/>
            <a:ext cx="1408176" cy="19336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A909104-194E-E60D-9E82-B6E2338D9E9C}"/>
              </a:ext>
            </a:extLst>
          </p:cNvPr>
          <p:cNvSpPr/>
          <p:nvPr/>
        </p:nvSpPr>
        <p:spPr>
          <a:xfrm rot="5400000">
            <a:off x="6946551" y="2868128"/>
            <a:ext cx="1790978" cy="295639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79D654C-B4C3-D678-E9B9-765C49CE8753}"/>
              </a:ext>
            </a:extLst>
          </p:cNvPr>
          <p:cNvSpPr/>
          <p:nvPr/>
        </p:nvSpPr>
        <p:spPr>
          <a:xfrm rot="5400000">
            <a:off x="7165139" y="2888165"/>
            <a:ext cx="1736805" cy="309744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8E2131-6DAE-590B-386F-56B1227D6806}"/>
              </a:ext>
            </a:extLst>
          </p:cNvPr>
          <p:cNvSpPr/>
          <p:nvPr/>
        </p:nvSpPr>
        <p:spPr>
          <a:xfrm rot="5400000">
            <a:off x="7243427" y="2765434"/>
            <a:ext cx="1953681" cy="338328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4B7DD6-32B2-7845-6498-0904DA5D0EA6}"/>
              </a:ext>
            </a:extLst>
          </p:cNvPr>
          <p:cNvSpPr/>
          <p:nvPr/>
        </p:nvSpPr>
        <p:spPr>
          <a:xfrm>
            <a:off x="3312941" y="4199225"/>
            <a:ext cx="2753417" cy="506309"/>
          </a:xfrm>
          <a:prstGeom prst="rect">
            <a:avLst/>
          </a:prstGeom>
          <a:solidFill>
            <a:srgbClr val="7F7F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Contention with 4KB Pages: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/>
              <a:t>Baseline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A30589-8272-7E5F-0907-E7972F975517}"/>
              </a:ext>
            </a:extLst>
          </p:cNvPr>
          <p:cNvSpPr/>
          <p:nvPr/>
        </p:nvSpPr>
        <p:spPr>
          <a:xfrm>
            <a:off x="3307530" y="4195720"/>
            <a:ext cx="2753086" cy="498732"/>
          </a:xfrm>
          <a:prstGeom prst="rect">
            <a:avLst/>
          </a:prstGeom>
          <a:solidFill>
            <a:srgbClr val="4EA72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Colored Huge Pages (CHP):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/>
              <a:t>33.7% speedup (up to 45.6%)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863269-4A54-2D62-A764-48B059357A7D}"/>
              </a:ext>
            </a:extLst>
          </p:cNvPr>
          <p:cNvSpPr/>
          <p:nvPr/>
        </p:nvSpPr>
        <p:spPr>
          <a:xfrm>
            <a:off x="3318307" y="4192214"/>
            <a:ext cx="2747675" cy="502237"/>
          </a:xfrm>
          <a:prstGeom prst="rect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Page Coloring: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/>
              <a:t>17.4% speedup (up to 37%)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790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10" grpId="0" animBg="1"/>
      <p:bldP spid="10" grpId="1" animBg="1"/>
      <p:bldP spid="9" grpId="0" animBg="1"/>
      <p:bldP spid="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A6892-7594-3295-5B59-888134A8A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18D0252-6880-8F6E-4A63-25205C214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217" y="2339861"/>
            <a:ext cx="4698712" cy="2427402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376ACBB-F736-9BF8-AF0F-3E334CC1C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8729722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0" dirty="0"/>
              <a:t>Impact of the #Sub-mappings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Decreased</a:t>
            </a:r>
            <a:r>
              <a:rPr lang="en-US" sz="1600" b="0" noProof="0" dirty="0"/>
              <a:t> allocation </a:t>
            </a:r>
            <a:r>
              <a:rPr lang="en-US" sz="1600" noProof="0" dirty="0"/>
              <a:t>effectiveness</a:t>
            </a:r>
            <a:r>
              <a:rPr lang="en-US" sz="1600" b="0" noProof="0" dirty="0"/>
              <a:t> when </a:t>
            </a:r>
            <a:r>
              <a:rPr lang="en-US" sz="1600" noProof="0" dirty="0"/>
              <a:t>fewer sub-mappings</a:t>
            </a:r>
            <a:r>
              <a:rPr lang="en-US" sz="1600" b="0" noProof="0" dirty="0"/>
              <a:t> are used</a:t>
            </a:r>
          </a:p>
          <a:p>
            <a:pPr lvl="1">
              <a:lnSpc>
                <a:spcPct val="100000"/>
              </a:lnSpc>
            </a:pPr>
            <a:r>
              <a:rPr lang="en-US" sz="1600" b="0" noProof="0" dirty="0"/>
              <a:t>Difference </a:t>
            </a:r>
            <a:r>
              <a:rPr lang="en-US" sz="1600" noProof="0" dirty="0"/>
              <a:t>more pronounced</a:t>
            </a:r>
            <a:r>
              <a:rPr lang="en-US" sz="1600" b="0" noProof="0" dirty="0"/>
              <a:t> under </a:t>
            </a:r>
            <a:r>
              <a:rPr lang="en-US" sz="1600" noProof="0" dirty="0"/>
              <a:t>higher fragmentation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Best</a:t>
            </a:r>
            <a:r>
              <a:rPr lang="en-US" sz="1600" b="0" noProof="0" dirty="0"/>
              <a:t> results with </a:t>
            </a:r>
            <a:r>
              <a:rPr lang="en-US" sz="1600" noProof="0" dirty="0"/>
              <a:t>8 sub-mappings</a:t>
            </a:r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D9F1EAF-390C-2AE0-EB10-E0E02BFF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Evaluation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FEBF28-F8A3-F462-F9B5-934D80973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18E8A1-1380-19FA-DF54-8BE011F9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740C771-F0EB-A700-D378-FA6FD27A1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06F0284-C4ED-7A6E-D377-2ABA34B5B40C}"/>
              </a:ext>
            </a:extLst>
          </p:cNvPr>
          <p:cNvGrpSpPr/>
          <p:nvPr/>
        </p:nvGrpSpPr>
        <p:grpSpPr>
          <a:xfrm>
            <a:off x="5634318" y="2712807"/>
            <a:ext cx="2978523" cy="1391770"/>
            <a:chOff x="1117077" y="2571750"/>
            <a:chExt cx="2055045" cy="916168"/>
          </a:xfrm>
        </p:grpSpPr>
        <p:sp>
          <p:nvSpPr>
            <p:cNvPr id="16" name="Cloud 15">
              <a:extLst>
                <a:ext uri="{FF2B5EF4-FFF2-40B4-BE49-F238E27FC236}">
                  <a16:creationId xmlns:a16="http://schemas.microsoft.com/office/drawing/2014/main" id="{5373F7DA-915A-5E59-2E61-D9FDD106A6E0}"/>
                </a:ext>
              </a:extLst>
            </p:cNvPr>
            <p:cNvSpPr/>
            <p:nvPr/>
          </p:nvSpPr>
          <p:spPr>
            <a:xfrm>
              <a:off x="1117077" y="2571750"/>
              <a:ext cx="2055045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77ED84-2C1A-95E1-72D5-035B3ECC19CE}"/>
                </a:ext>
              </a:extLst>
            </p:cNvPr>
            <p:cNvSpPr txBox="1"/>
            <p:nvPr/>
          </p:nvSpPr>
          <p:spPr>
            <a:xfrm>
              <a:off x="1303373" y="2657684"/>
              <a:ext cx="1706143" cy="6495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500" noProof="0" dirty="0">
                  <a:solidFill>
                    <a:schemeClr val="bg1"/>
                  </a:solidFill>
                </a:rPr>
                <a:t>1 sub-mapping corresponds to </a:t>
              </a:r>
              <a:r>
                <a:rPr lang="en-US" sz="1500" i="1" noProof="0" dirty="0">
                  <a:solidFill>
                    <a:schemeClr val="bg1"/>
                  </a:solidFill>
                </a:rPr>
                <a:t>Scattered </a:t>
              </a:r>
              <a:r>
                <a:rPr lang="en-US" sz="1500" i="1" noProof="0" dirty="0" err="1">
                  <a:solidFill>
                    <a:schemeClr val="bg1"/>
                  </a:solidFill>
                </a:rPr>
                <a:t>Superpages</a:t>
              </a:r>
              <a:r>
                <a:rPr lang="en-US" sz="1500" i="1" noProof="0" dirty="0">
                  <a:solidFill>
                    <a:schemeClr val="bg1"/>
                  </a:solidFill>
                </a:rPr>
                <a:t> [ICCD ‘13]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EE9EC00-9ADD-4B55-EF2A-6658C69DC066}"/>
              </a:ext>
            </a:extLst>
          </p:cNvPr>
          <p:cNvGrpSpPr/>
          <p:nvPr/>
        </p:nvGrpSpPr>
        <p:grpSpPr>
          <a:xfrm>
            <a:off x="5904330" y="2838426"/>
            <a:ext cx="2385923" cy="1149499"/>
            <a:chOff x="1117077" y="2571750"/>
            <a:chExt cx="2055045" cy="916168"/>
          </a:xfrm>
        </p:grpSpPr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FD63DDE6-BF22-BBAE-EDEA-C3CCA5BA8571}"/>
                </a:ext>
              </a:extLst>
            </p:cNvPr>
            <p:cNvSpPr/>
            <p:nvPr/>
          </p:nvSpPr>
          <p:spPr>
            <a:xfrm>
              <a:off x="1117077" y="2571750"/>
              <a:ext cx="2055045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F80FA9-9FCE-D5B5-37C1-8FF2BCF139AF}"/>
                </a:ext>
              </a:extLst>
            </p:cNvPr>
            <p:cNvSpPr txBox="1"/>
            <p:nvPr/>
          </p:nvSpPr>
          <p:spPr>
            <a:xfrm>
              <a:off x="1303373" y="2753213"/>
              <a:ext cx="1706143" cy="45853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500" noProof="0" dirty="0">
                  <a:solidFill>
                    <a:schemeClr val="bg1"/>
                  </a:solidFill>
                </a:rPr>
                <a:t>More detailed evaluation in the paper</a:t>
              </a:r>
              <a:endParaRPr lang="en-US" sz="1500" i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92EE6E2-6843-E86D-3E69-50F77B329616}"/>
              </a:ext>
            </a:extLst>
          </p:cNvPr>
          <p:cNvSpPr/>
          <p:nvPr/>
        </p:nvSpPr>
        <p:spPr>
          <a:xfrm>
            <a:off x="4724400" y="2783840"/>
            <a:ext cx="283464" cy="282264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494688-6F9E-6238-AF8A-949B5BBBBBC0}"/>
              </a:ext>
            </a:extLst>
          </p:cNvPr>
          <p:cNvSpPr/>
          <p:nvPr/>
        </p:nvSpPr>
        <p:spPr>
          <a:xfrm>
            <a:off x="3479800" y="2971800"/>
            <a:ext cx="283464" cy="282264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`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282AF6-7B18-9038-B6A7-C72D59F1333F}"/>
              </a:ext>
            </a:extLst>
          </p:cNvPr>
          <p:cNvSpPr/>
          <p:nvPr/>
        </p:nvSpPr>
        <p:spPr>
          <a:xfrm>
            <a:off x="2240280" y="3053692"/>
            <a:ext cx="283464" cy="282264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`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F2E817-5CF8-02FD-9223-11B8F208561C}"/>
              </a:ext>
            </a:extLst>
          </p:cNvPr>
          <p:cNvSpPr/>
          <p:nvPr/>
        </p:nvSpPr>
        <p:spPr>
          <a:xfrm>
            <a:off x="1000760" y="3091820"/>
            <a:ext cx="283464" cy="282264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`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9E661BD-32F6-C3D1-25E5-9439A2AEA517}"/>
              </a:ext>
            </a:extLst>
          </p:cNvPr>
          <p:cNvSpPr/>
          <p:nvPr/>
        </p:nvSpPr>
        <p:spPr>
          <a:xfrm>
            <a:off x="4724400" y="3261360"/>
            <a:ext cx="283464" cy="282264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8E062FE-8AE3-B894-76F6-C6AF7F3A4867}"/>
              </a:ext>
            </a:extLst>
          </p:cNvPr>
          <p:cNvSpPr/>
          <p:nvPr/>
        </p:nvSpPr>
        <p:spPr>
          <a:xfrm>
            <a:off x="1000760" y="3901440"/>
            <a:ext cx="283464" cy="282264"/>
          </a:xfrm>
          <a:prstGeom prst="ellipse">
            <a:avLst/>
          </a:prstGeom>
          <a:noFill/>
          <a:ln w="317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020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8" grpId="0" animBg="1"/>
      <p:bldP spid="18" grpId="1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9BBE8-8397-B874-004E-FF4A3485F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E569765-1F0F-4790-F4E9-E0DEC354D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8606672" cy="3615910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000" noProof="0" dirty="0"/>
              <a:t>Microarchitectural</a:t>
            </a:r>
            <a:r>
              <a:rPr lang="en-US" sz="2000" b="0" noProof="0" dirty="0"/>
              <a:t> components are </a:t>
            </a:r>
            <a:r>
              <a:rPr lang="en-US" sz="2000" noProof="0" dirty="0"/>
              <a:t>shared</a:t>
            </a:r>
            <a:r>
              <a:rPr lang="en-US" sz="2000" b="0" noProof="0" dirty="0"/>
              <a:t> by multiple cores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Up to 94% overhead from </a:t>
            </a:r>
            <a:r>
              <a:rPr lang="en-US" sz="1800" noProof="0" dirty="0"/>
              <a:t>interference</a:t>
            </a:r>
            <a:r>
              <a:rPr lang="en-US" sz="1800" b="0" noProof="0" dirty="0"/>
              <a:t> in the </a:t>
            </a:r>
            <a:r>
              <a:rPr lang="en-US" sz="1800" noProof="0" dirty="0"/>
              <a:t>Last-Level Cache (LLC)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Mitigation: </a:t>
            </a:r>
            <a:r>
              <a:rPr lang="en-US" sz="1800" noProof="0" dirty="0"/>
              <a:t>cache partitioning</a:t>
            </a:r>
            <a:r>
              <a:rPr lang="en-US" sz="1800" b="0" noProof="0" dirty="0"/>
              <a:t> using </a:t>
            </a:r>
            <a:r>
              <a:rPr lang="en-US" sz="1800" noProof="0" dirty="0"/>
              <a:t>page coloring </a:t>
            </a:r>
            <a:r>
              <a:rPr lang="en-US" sz="1800" b="0" noProof="0" dirty="0"/>
              <a:t>(reduces overhead to 16%)</a:t>
            </a:r>
          </a:p>
          <a:p>
            <a:pPr>
              <a:lnSpc>
                <a:spcPct val="100000"/>
              </a:lnSpc>
            </a:pPr>
            <a:r>
              <a:rPr lang="en-US" sz="2000" noProof="0" dirty="0"/>
              <a:t>Ever-growing</a:t>
            </a:r>
            <a:r>
              <a:rPr lang="en-US" sz="2000" b="0" noProof="0" dirty="0"/>
              <a:t> application </a:t>
            </a:r>
            <a:r>
              <a:rPr lang="en-US" sz="2000" noProof="0" dirty="0"/>
              <a:t>memory footprints</a:t>
            </a:r>
            <a:r>
              <a:rPr lang="en-US" sz="2000" b="0" noProof="0" dirty="0"/>
              <a:t> stress virtual memory</a:t>
            </a:r>
          </a:p>
          <a:p>
            <a:pPr lvl="1">
              <a:lnSpc>
                <a:spcPct val="100000"/>
              </a:lnSpc>
            </a:pPr>
            <a:r>
              <a:rPr lang="en-US" sz="1800" noProof="0" dirty="0"/>
              <a:t>Page table walks</a:t>
            </a:r>
            <a:r>
              <a:rPr lang="en-US" sz="1800" b="0" noProof="0" dirty="0"/>
              <a:t> become a bottleneck (50+% of execution time)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Mitigation: </a:t>
            </a:r>
            <a:r>
              <a:rPr lang="en-US" sz="1800" noProof="0" dirty="0"/>
              <a:t>improved TLB</a:t>
            </a:r>
            <a:r>
              <a:rPr lang="en-US" sz="1800" b="0" noProof="0" dirty="0"/>
              <a:t> performance with </a:t>
            </a:r>
            <a:r>
              <a:rPr lang="en-US" sz="1800" noProof="0" dirty="0"/>
              <a:t>huge pages </a:t>
            </a:r>
            <a:r>
              <a:rPr lang="en-US" sz="1800" b="0" noProof="0" dirty="0"/>
              <a:t>(40+% speedup)</a:t>
            </a:r>
          </a:p>
          <a:p>
            <a:pPr>
              <a:lnSpc>
                <a:spcPct val="100000"/>
              </a:lnSpc>
            </a:pPr>
            <a:r>
              <a:rPr lang="en-US" sz="2000" noProof="0" dirty="0"/>
              <a:t>Problem:</a:t>
            </a:r>
            <a:r>
              <a:rPr lang="en-US" sz="2000" b="0" noProof="0" dirty="0"/>
              <a:t> page coloring and huge pages are </a:t>
            </a:r>
            <a:r>
              <a:rPr lang="en-US" sz="2000" noProof="0" dirty="0"/>
              <a:t>fundamentally incompatible!</a:t>
            </a:r>
          </a:p>
          <a:p>
            <a:pPr>
              <a:lnSpc>
                <a:spcPct val="100000"/>
              </a:lnSpc>
            </a:pPr>
            <a:r>
              <a:rPr lang="en-US" sz="2000" noProof="0" dirty="0"/>
              <a:t>Our Proposal</a:t>
            </a:r>
            <a:r>
              <a:rPr lang="en-US" sz="2000" b="0" noProof="0" dirty="0"/>
              <a:t>: </a:t>
            </a:r>
            <a:r>
              <a:rPr lang="en-US" sz="2000" noProof="0" dirty="0">
                <a:solidFill>
                  <a:schemeClr val="accent1"/>
                </a:solidFill>
              </a:rPr>
              <a:t>Colored</a:t>
            </a:r>
            <a:r>
              <a:rPr lang="en-US" sz="2000" noProof="0" dirty="0"/>
              <a:t> </a:t>
            </a:r>
            <a:r>
              <a:rPr lang="en-US" sz="2000" noProof="0" dirty="0">
                <a:solidFill>
                  <a:schemeClr val="accent2"/>
                </a:solidFill>
              </a:rPr>
              <a:t>Huge</a:t>
            </a:r>
            <a:r>
              <a:rPr lang="en-US" sz="2000" noProof="0" dirty="0"/>
              <a:t> </a:t>
            </a:r>
            <a:r>
              <a:rPr lang="en-US" sz="2000" noProof="0" dirty="0">
                <a:solidFill>
                  <a:schemeClr val="accent6"/>
                </a:solidFill>
              </a:rPr>
              <a:t>Pages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Hardware/Software </a:t>
            </a:r>
            <a:r>
              <a:rPr lang="en-US" sz="1800" b="0" dirty="0"/>
              <a:t>approach </a:t>
            </a:r>
            <a:r>
              <a:rPr lang="en-US" sz="1800" dirty="0"/>
              <a:t>combining both</a:t>
            </a:r>
            <a:r>
              <a:rPr lang="en-US" sz="1800" b="0" dirty="0"/>
              <a:t> techniques </a:t>
            </a:r>
            <a:r>
              <a:rPr lang="en-US" sz="1800" dirty="0"/>
              <a:t>efficiently</a:t>
            </a:r>
            <a:r>
              <a:rPr lang="en-US" sz="1800" b="0" dirty="0"/>
              <a:t> &amp; </a:t>
            </a:r>
            <a:r>
              <a:rPr lang="en-US" sz="1800" dirty="0"/>
              <a:t>robustly</a:t>
            </a:r>
            <a:endParaRPr lang="en-US" sz="1800" noProof="0" dirty="0"/>
          </a:p>
          <a:p>
            <a:pPr lvl="1">
              <a:lnSpc>
                <a:spcPct val="100000"/>
              </a:lnSpc>
            </a:pPr>
            <a:r>
              <a:rPr lang="en-US" sz="1800" dirty="0"/>
              <a:t>Enhances performance</a:t>
            </a:r>
            <a:r>
              <a:rPr lang="en-US" sz="1800" b="0" dirty="0"/>
              <a:t> through </a:t>
            </a:r>
            <a:r>
              <a:rPr lang="en-US" sz="1800" noProof="0" dirty="0"/>
              <a:t>LLC isolation</a:t>
            </a:r>
            <a:r>
              <a:rPr lang="en-US" sz="1800" b="0" noProof="0" dirty="0"/>
              <a:t> &amp; improved </a:t>
            </a:r>
            <a:r>
              <a:rPr lang="en-US" sz="1800" noProof="0" dirty="0"/>
              <a:t>address translation</a:t>
            </a:r>
            <a:endParaRPr lang="en-US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081F585-D54D-9AE8-4204-5B25CC06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Executive Summary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9F80FD7-149F-30BB-5F6F-33F2971C4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F30EA2-4455-7552-773B-BC9E6CE6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C8BE97F-AFA2-4CC5-39A6-A2DF8AB93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February 6, 2026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57157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D580-E851-FD37-0E5C-3AB322A75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9961D8-2F07-0B9B-CFA3-61A987A73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3584120"/>
            <a:ext cx="9144000" cy="971143"/>
          </a:xfrm>
        </p:spPr>
        <p:txBody>
          <a:bodyPr>
            <a:normAutofit/>
          </a:bodyPr>
          <a:lstStyle/>
          <a:p>
            <a:pPr lvl="0"/>
            <a:r>
              <a:rPr lang="en-US" sz="1900" noProof="0" dirty="0"/>
              <a:t>Georgios-Alexandros Kostas    Dimitris </a:t>
            </a:r>
            <a:r>
              <a:rPr lang="en-US" sz="1900" noProof="0" dirty="0" err="1"/>
              <a:t>Gizopoulos</a:t>
            </a:r>
            <a:r>
              <a:rPr lang="en-US" sz="1900" noProof="0" dirty="0"/>
              <a:t>    Vasileios Karakostas</a:t>
            </a:r>
          </a:p>
          <a:p>
            <a:pPr lvl="0"/>
            <a:r>
              <a:rPr lang="en-US" sz="1800" noProof="0" dirty="0"/>
              <a:t>University of Athens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5BBC076-64BB-7904-A567-7E67EF3F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dirty="0">
                <a:solidFill>
                  <a:schemeClr val="accent1"/>
                </a:solidFill>
              </a:rPr>
              <a:t>Colored</a:t>
            </a:r>
            <a:r>
              <a:rPr lang="en-US" sz="3200" i="1" dirty="0"/>
              <a:t> </a:t>
            </a:r>
            <a:r>
              <a:rPr lang="en-US" sz="3200" i="1" dirty="0">
                <a:solidFill>
                  <a:schemeClr val="accent2"/>
                </a:solidFill>
              </a:rPr>
              <a:t>Huge</a:t>
            </a:r>
            <a:r>
              <a:rPr lang="en-US" sz="3200" i="1" dirty="0"/>
              <a:t> </a:t>
            </a:r>
            <a:r>
              <a:rPr lang="en-US" sz="3200" i="1" dirty="0">
                <a:solidFill>
                  <a:schemeClr val="accent6"/>
                </a:solidFill>
              </a:rPr>
              <a:t>Pages</a:t>
            </a:r>
            <a:br>
              <a:rPr lang="en-US" sz="3200" noProof="0" dirty="0"/>
            </a:br>
            <a:r>
              <a:rPr lang="en-US" sz="3200" noProof="0" dirty="0"/>
              <a:t>A Hardware-Software Approach for </a:t>
            </a:r>
            <a:br>
              <a:rPr lang="en-US" sz="3200" noProof="0" dirty="0"/>
            </a:br>
            <a:r>
              <a:rPr lang="en-US" sz="3200" noProof="0" dirty="0"/>
              <a:t>Enhanced Isolation and Performance</a:t>
            </a:r>
          </a:p>
        </p:txBody>
      </p:sp>
      <p:pic>
        <p:nvPicPr>
          <p:cNvPr id="2" name="Google Shape;43;p18">
            <a:extLst>
              <a:ext uri="{FF2B5EF4-FFF2-40B4-BE49-F238E27FC236}">
                <a16:creationId xmlns:a16="http://schemas.microsoft.com/office/drawing/2014/main" id="{BAF83C7C-8DBF-51C9-D63E-F2AB997DF7D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77" y="4524712"/>
            <a:ext cx="2392697" cy="581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D63156-005B-BD58-067A-E91F3EC9D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836" y="4524712"/>
            <a:ext cx="1806916" cy="47883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23B40BF-BF6D-E5E6-1D45-02EF869E2856}"/>
              </a:ext>
            </a:extLst>
          </p:cNvPr>
          <p:cNvGrpSpPr/>
          <p:nvPr/>
        </p:nvGrpSpPr>
        <p:grpSpPr>
          <a:xfrm>
            <a:off x="7387252" y="4412623"/>
            <a:ext cx="1447577" cy="810003"/>
            <a:chOff x="7608634" y="4412623"/>
            <a:chExt cx="1447577" cy="810003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3EAB71B-CB18-9EEF-C5C7-EEA0C837F0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24357" y="4533501"/>
              <a:ext cx="631854" cy="42123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6B6CA7-6890-CAA4-6E84-34069CC9F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08634" y="4412623"/>
              <a:ext cx="809622" cy="810003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CEEAC33-2044-8A59-B7DF-AE6DFA713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45" y="4420828"/>
            <a:ext cx="2306592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802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44.6|9.3|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4.4|6.7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10.2|3.2|30.9|7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5|5.5|8.5|9.8|17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3.8|3.4|7.3|3.7|4.7|7.5|4.7|4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5.6|6.7|18.8|5.5|4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22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7a3f07-f920-473d-8ace-d059ac70c890">
      <Terms xmlns="http://schemas.microsoft.com/office/infopath/2007/PartnerControls"/>
    </lcf76f155ced4ddcb4097134ff3c332f>
    <TaxCatchAll xmlns="6325b798-e2ef-461c-873a-7c2c81cc8c4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C8DA6DED8164D469DB2972074859B57" ma:contentTypeVersion="19" ma:contentTypeDescription="Ein neues Dokument erstellen." ma:contentTypeScope="" ma:versionID="32080a8f8ab1a2a3c04b25d849c86933">
  <xsd:schema xmlns:xsd="http://www.w3.org/2001/XMLSchema" xmlns:xs="http://www.w3.org/2001/XMLSchema" xmlns:p="http://schemas.microsoft.com/office/2006/metadata/properties" xmlns:ns2="ee7a3f07-f920-473d-8ace-d059ac70c890" xmlns:ns3="6325b798-e2ef-461c-873a-7c2c81cc8c46" targetNamespace="http://schemas.microsoft.com/office/2006/metadata/properties" ma:root="true" ma:fieldsID="daa9661638bc999577f0983977f18297" ns2:_="" ns3:_="">
    <xsd:import namespace="ee7a3f07-f920-473d-8ace-d059ac70c890"/>
    <xsd:import namespace="6325b798-e2ef-461c-873a-7c2c81cc8c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a3f07-f920-473d-8ace-d059ac70c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731c44e6-fe3a-48e4-b4a0-d2a855a599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25b798-e2ef-461c-873a-7c2c81cc8c4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45c57e-e85f-475b-a3f8-85b290db80cb}" ma:internalName="TaxCatchAll" ma:showField="CatchAllData" ma:web="6325b798-e2ef-461c-873a-7c2c81cc8c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843148-A36E-4059-B061-760DFF98B99E}">
  <ds:schemaRefs>
    <ds:schemaRef ds:uri="http://purl.org/dc/dcmitype/"/>
    <ds:schemaRef ds:uri="ee7a3f07-f920-473d-8ace-d059ac70c890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6325b798-e2ef-461c-873a-7c2c81cc8c46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154B396-DF7B-4906-9868-BD0EC77F93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03F77C-1E96-4FC8-B971-850F7B660E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7a3f07-f920-473d-8ace-d059ac70c890"/>
    <ds:schemaRef ds:uri="6325b798-e2ef-461c-873a-7c2c81cc8c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5063</TotalTime>
  <Words>1160</Words>
  <Application>Microsoft Office PowerPoint</Application>
  <PresentationFormat>On-screen Show (16:9)</PresentationFormat>
  <Paragraphs>229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Wingdings</vt:lpstr>
      <vt:lpstr>Calibri</vt:lpstr>
      <vt:lpstr>Office Theme</vt:lpstr>
      <vt:lpstr>Colored Huge Pages A Hardware-Software Approach for  Enhanced Isolation and Performance</vt:lpstr>
      <vt:lpstr>Executive Summary</vt:lpstr>
      <vt:lpstr>Page Coloring + Huge Pages (?)</vt:lpstr>
      <vt:lpstr>Motivation</vt:lpstr>
      <vt:lpstr>Prior Approaches</vt:lpstr>
      <vt:lpstr>Scattered Superpages [ICCD ’13]</vt:lpstr>
      <vt:lpstr>Colored Huge Pages</vt:lpstr>
      <vt:lpstr>Enhanced L2 TLB</vt:lpstr>
      <vt:lpstr>Fetching CHP Translations</vt:lpstr>
      <vt:lpstr>Address Translation with CHP</vt:lpstr>
      <vt:lpstr>Enhanced Page Table (Walk)</vt:lpstr>
      <vt:lpstr>OS Design &amp; Implementation</vt:lpstr>
      <vt:lpstr>Methodology</vt:lpstr>
      <vt:lpstr>Evaluation</vt:lpstr>
      <vt:lpstr>Evaluation</vt:lpstr>
      <vt:lpstr>Executive Summary</vt:lpstr>
      <vt:lpstr>Colored Huge Pages A Hardware-Software Approach for  Enhanced Isolation and Performance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</dc:title>
  <dc:creator>Anja Zeun</dc:creator>
  <cp:lastModifiedBy>Vasileios Karakostas</cp:lastModifiedBy>
  <cp:revision>317</cp:revision>
  <dcterms:created xsi:type="dcterms:W3CDTF">2016-09-12T10:42:56Z</dcterms:created>
  <dcterms:modified xsi:type="dcterms:W3CDTF">2026-08-31T14:15:51Z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0x010100DC8DA6DED8164D469DB2972074859B57</vt:lpwstr>
  </property>
  <property fmtid="{D5CDD505-2E9C-101B-9397-08002B2CF9AE}" pid="3" name="Order">
    <vt:r8>3042600</vt:r8>
  </property>
  <property fmtid="{D5CDD505-2E9C-101B-9397-08002B2CF9AE}" pid="4" name="MediaServiceImageTags">
    <vt:lpwstr/>
  </property>
</Properties>
</file>